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81" r:id="rId2"/>
    <p:sldId id="269" r:id="rId3"/>
    <p:sldId id="292" r:id="rId4"/>
    <p:sldId id="293" r:id="rId5"/>
    <p:sldId id="305" r:id="rId6"/>
    <p:sldId id="301" r:id="rId7"/>
    <p:sldId id="302" r:id="rId8"/>
    <p:sldId id="303" r:id="rId9"/>
    <p:sldId id="304" r:id="rId10"/>
    <p:sldId id="283" r:id="rId11"/>
    <p:sldId id="261" r:id="rId12"/>
    <p:sldId id="270" r:id="rId13"/>
    <p:sldId id="289" r:id="rId14"/>
    <p:sldId id="366" r:id="rId15"/>
    <p:sldId id="263" r:id="rId16"/>
    <p:sldId id="369" r:id="rId17"/>
    <p:sldId id="371" r:id="rId18"/>
    <p:sldId id="370" r:id="rId19"/>
    <p:sldId id="372" r:id="rId20"/>
    <p:sldId id="300" r:id="rId21"/>
    <p:sldId id="297" r:id="rId22"/>
    <p:sldId id="291" r:id="rId23"/>
  </p:sldIdLst>
  <p:sldSz cx="9144000" cy="6858000" type="screen4x3"/>
  <p:notesSz cx="7099300" cy="10234613"/>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006600"/>
    <a:srgbClr val="009900"/>
    <a:srgbClr val="99FF99"/>
    <a:srgbClr val="66FF66"/>
    <a:srgbClr val="33CC33"/>
    <a:srgbClr val="008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53" autoAdjust="0"/>
  </p:normalViewPr>
  <p:slideViewPr>
    <p:cSldViewPr>
      <p:cViewPr varScale="1">
        <p:scale>
          <a:sx n="119" d="100"/>
          <a:sy n="119" d="100"/>
        </p:scale>
        <p:origin x="135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D958E3D-B98D-4A86-93E6-B75CC7CCE727}" type="doc">
      <dgm:prSet loTypeId="urn:microsoft.com/office/officeart/2005/8/layout/hChevron3" loCatId="process" qsTypeId="urn:microsoft.com/office/officeart/2005/8/quickstyle/simple5" qsCatId="simple" csTypeId="urn:microsoft.com/office/officeart/2005/8/colors/colorful3" csCatId="colorful" phldr="1"/>
      <dgm:spPr/>
    </dgm:pt>
    <dgm:pt modelId="{DC6A5A17-EB1A-4240-B328-5C600E6455AB}">
      <dgm:prSet phldrT="[Text]" custT="1"/>
      <dgm:spPr/>
      <dgm:t>
        <a:bodyPr/>
        <a:lstStyle/>
        <a:p>
          <a:r>
            <a:rPr lang="sv-SE" sz="1400" dirty="0">
              <a:latin typeface="Century Gothic" panose="020B0502020202020204" pitchFamily="34" charset="0"/>
            </a:rPr>
            <a:t>Identifiering - kartläggning</a:t>
          </a:r>
        </a:p>
      </dgm:t>
    </dgm:pt>
    <dgm:pt modelId="{67D00984-DA74-4E4D-A6E8-2B06893C8931}" type="parTrans" cxnId="{42CA4263-8885-4633-B07D-F1FAE0E31637}">
      <dgm:prSet/>
      <dgm:spPr/>
      <dgm:t>
        <a:bodyPr/>
        <a:lstStyle/>
        <a:p>
          <a:endParaRPr lang="sv-SE"/>
        </a:p>
      </dgm:t>
    </dgm:pt>
    <dgm:pt modelId="{1D92A907-3FF5-46A0-998A-98508991A965}" type="sibTrans" cxnId="{42CA4263-8885-4633-B07D-F1FAE0E31637}">
      <dgm:prSet/>
      <dgm:spPr/>
      <dgm:t>
        <a:bodyPr/>
        <a:lstStyle/>
        <a:p>
          <a:endParaRPr lang="sv-SE"/>
        </a:p>
      </dgm:t>
    </dgm:pt>
    <dgm:pt modelId="{4BAF573A-DEEE-410A-9007-4A78FB9DEEE2}">
      <dgm:prSet phldrT="[Text]" custT="1"/>
      <dgm:spPr/>
      <dgm:t>
        <a:bodyPr/>
        <a:lstStyle/>
        <a:p>
          <a:r>
            <a:rPr lang="sv-SE" sz="1400" dirty="0">
              <a:latin typeface="Century Gothic" panose="020B0502020202020204" pitchFamily="34" charset="0"/>
            </a:rPr>
            <a:t>Bedömning av behov</a:t>
          </a:r>
        </a:p>
      </dgm:t>
    </dgm:pt>
    <dgm:pt modelId="{8FCFDBAA-2542-4AED-821D-CA423E83A79F}" type="parTrans" cxnId="{59118C17-8898-4F34-9728-6D560456D854}">
      <dgm:prSet/>
      <dgm:spPr/>
      <dgm:t>
        <a:bodyPr/>
        <a:lstStyle/>
        <a:p>
          <a:endParaRPr lang="sv-SE"/>
        </a:p>
      </dgm:t>
    </dgm:pt>
    <dgm:pt modelId="{0F2369AA-599F-41C1-B412-AE911C73A63A}" type="sibTrans" cxnId="{59118C17-8898-4F34-9728-6D560456D854}">
      <dgm:prSet/>
      <dgm:spPr/>
      <dgm:t>
        <a:bodyPr/>
        <a:lstStyle/>
        <a:p>
          <a:endParaRPr lang="sv-SE"/>
        </a:p>
      </dgm:t>
    </dgm:pt>
    <dgm:pt modelId="{014BDE18-3B56-49DD-9379-D706915A61B0}">
      <dgm:prSet phldrT="[Text]" custT="1"/>
      <dgm:spPr/>
      <dgm:t>
        <a:bodyPr/>
        <a:lstStyle/>
        <a:p>
          <a:r>
            <a:rPr lang="sv-SE" sz="1400" dirty="0" err="1">
              <a:latin typeface="Century Gothic" panose="020B0502020202020204" pitchFamily="34" charset="0"/>
            </a:rPr>
            <a:t>Omedel</a:t>
          </a:r>
          <a:r>
            <a:rPr lang="sv-SE" sz="1400" dirty="0">
              <a:latin typeface="Century Gothic" panose="020B0502020202020204" pitchFamily="34" charset="0"/>
            </a:rPr>
            <a:t>-bara åtgärder</a:t>
          </a:r>
        </a:p>
      </dgm:t>
    </dgm:pt>
    <dgm:pt modelId="{F7491678-ABF5-4DB1-B7F4-3DF796F5CF68}" type="parTrans" cxnId="{8545A44D-D397-43F4-8ECF-CD8656310B5D}">
      <dgm:prSet/>
      <dgm:spPr/>
      <dgm:t>
        <a:bodyPr/>
        <a:lstStyle/>
        <a:p>
          <a:endParaRPr lang="sv-SE"/>
        </a:p>
      </dgm:t>
    </dgm:pt>
    <dgm:pt modelId="{F35D5E38-EE07-447D-8E75-70768A9B9084}" type="sibTrans" cxnId="{8545A44D-D397-43F4-8ECF-CD8656310B5D}">
      <dgm:prSet/>
      <dgm:spPr/>
      <dgm:t>
        <a:bodyPr/>
        <a:lstStyle/>
        <a:p>
          <a:endParaRPr lang="sv-SE"/>
        </a:p>
      </dgm:t>
    </dgm:pt>
    <dgm:pt modelId="{4E621713-6493-42F4-B0BA-3028C60347F4}">
      <dgm:prSet phldrT="[Text]" custT="1"/>
      <dgm:spPr/>
      <dgm:t>
        <a:bodyPr/>
        <a:lstStyle/>
        <a:p>
          <a:r>
            <a:rPr lang="sv-SE" sz="1400" dirty="0">
              <a:latin typeface="Century Gothic" panose="020B0502020202020204" pitchFamily="34" charset="0"/>
            </a:rPr>
            <a:t>Uppföljning</a:t>
          </a:r>
        </a:p>
      </dgm:t>
    </dgm:pt>
    <dgm:pt modelId="{DDD2C2D6-348F-4CFD-93E1-01AE81354E0D}" type="parTrans" cxnId="{2B31FBE3-29F3-4639-9E52-9D7575C04FA4}">
      <dgm:prSet/>
      <dgm:spPr/>
      <dgm:t>
        <a:bodyPr/>
        <a:lstStyle/>
        <a:p>
          <a:endParaRPr lang="sv-SE"/>
        </a:p>
      </dgm:t>
    </dgm:pt>
    <dgm:pt modelId="{4225EF37-4266-4A0F-8239-C0BAFED475C6}" type="sibTrans" cxnId="{2B31FBE3-29F3-4639-9E52-9D7575C04FA4}">
      <dgm:prSet/>
      <dgm:spPr/>
      <dgm:t>
        <a:bodyPr/>
        <a:lstStyle/>
        <a:p>
          <a:endParaRPr lang="sv-SE"/>
        </a:p>
      </dgm:t>
    </dgm:pt>
    <dgm:pt modelId="{51CE3C84-25DF-40DE-AE4D-A5FE1BAC0260}">
      <dgm:prSet phldrT="[Text]" custT="1"/>
      <dgm:spPr/>
      <dgm:t>
        <a:bodyPr/>
        <a:lstStyle/>
        <a:p>
          <a:r>
            <a:rPr lang="sv-SE" sz="1400" dirty="0">
              <a:latin typeface="Century Gothic" panose="020B0502020202020204" pitchFamily="34" charset="0"/>
            </a:rPr>
            <a:t>Rapportera behov</a:t>
          </a:r>
        </a:p>
      </dgm:t>
    </dgm:pt>
    <dgm:pt modelId="{45389296-00D3-42DB-9545-A7E912EEB638}" type="parTrans" cxnId="{E706BED4-2326-4B3A-8912-DE38C12DB5D7}">
      <dgm:prSet/>
      <dgm:spPr/>
      <dgm:t>
        <a:bodyPr/>
        <a:lstStyle/>
        <a:p>
          <a:endParaRPr lang="sv-SE"/>
        </a:p>
      </dgm:t>
    </dgm:pt>
    <dgm:pt modelId="{076F095A-EF4E-4212-A1F3-6E4F5B47C18A}" type="sibTrans" cxnId="{E706BED4-2326-4B3A-8912-DE38C12DB5D7}">
      <dgm:prSet/>
      <dgm:spPr/>
      <dgm:t>
        <a:bodyPr/>
        <a:lstStyle/>
        <a:p>
          <a:endParaRPr lang="sv-SE"/>
        </a:p>
      </dgm:t>
    </dgm:pt>
    <dgm:pt modelId="{AFA46AC6-AF22-41E3-9E70-FB43E473E5D1}">
      <dgm:prSet phldrT="[Text]" custT="1"/>
      <dgm:spPr/>
      <dgm:t>
        <a:bodyPr/>
        <a:lstStyle/>
        <a:p>
          <a:r>
            <a:rPr lang="sv-SE" sz="1400" dirty="0">
              <a:latin typeface="Century Gothic" panose="020B0502020202020204" pitchFamily="34" charset="0"/>
            </a:rPr>
            <a:t>Åtgärder</a:t>
          </a:r>
        </a:p>
      </dgm:t>
    </dgm:pt>
    <dgm:pt modelId="{0BC1FF44-467C-4141-A52A-B4154A0D8769}" type="parTrans" cxnId="{F610429A-26EE-4210-8AC7-F0271B33186F}">
      <dgm:prSet/>
      <dgm:spPr/>
      <dgm:t>
        <a:bodyPr/>
        <a:lstStyle/>
        <a:p>
          <a:endParaRPr lang="sv-SE"/>
        </a:p>
      </dgm:t>
    </dgm:pt>
    <dgm:pt modelId="{399B7386-B9DA-4921-9282-61240769A13D}" type="sibTrans" cxnId="{F610429A-26EE-4210-8AC7-F0271B33186F}">
      <dgm:prSet/>
      <dgm:spPr/>
      <dgm:t>
        <a:bodyPr/>
        <a:lstStyle/>
        <a:p>
          <a:endParaRPr lang="sv-SE"/>
        </a:p>
      </dgm:t>
    </dgm:pt>
    <dgm:pt modelId="{B614BB10-85CF-439E-B02C-C6B830731A75}" type="pres">
      <dgm:prSet presAssocID="{9D958E3D-B98D-4A86-93E6-B75CC7CCE727}" presName="Name0" presStyleCnt="0">
        <dgm:presLayoutVars>
          <dgm:dir/>
          <dgm:resizeHandles val="exact"/>
        </dgm:presLayoutVars>
      </dgm:prSet>
      <dgm:spPr/>
    </dgm:pt>
    <dgm:pt modelId="{D586B064-FE49-49FD-82D7-A9A5110C634D}" type="pres">
      <dgm:prSet presAssocID="{DC6A5A17-EB1A-4240-B328-5C600E6455AB}" presName="parTxOnly" presStyleLbl="node1" presStyleIdx="0" presStyleCnt="6">
        <dgm:presLayoutVars>
          <dgm:bulletEnabled val="1"/>
        </dgm:presLayoutVars>
      </dgm:prSet>
      <dgm:spPr/>
    </dgm:pt>
    <dgm:pt modelId="{630EA13D-9CA9-4A14-8B53-123B89E76179}" type="pres">
      <dgm:prSet presAssocID="{1D92A907-3FF5-46A0-998A-98508991A965}" presName="parSpace" presStyleCnt="0"/>
      <dgm:spPr/>
    </dgm:pt>
    <dgm:pt modelId="{1619FC16-1784-43DD-999E-806526994073}" type="pres">
      <dgm:prSet presAssocID="{4BAF573A-DEEE-410A-9007-4A78FB9DEEE2}" presName="parTxOnly" presStyleLbl="node1" presStyleIdx="1" presStyleCnt="6">
        <dgm:presLayoutVars>
          <dgm:bulletEnabled val="1"/>
        </dgm:presLayoutVars>
      </dgm:prSet>
      <dgm:spPr/>
    </dgm:pt>
    <dgm:pt modelId="{A5F2DA11-D469-445B-9F07-BBD5609AAFAF}" type="pres">
      <dgm:prSet presAssocID="{0F2369AA-599F-41C1-B412-AE911C73A63A}" presName="parSpace" presStyleCnt="0"/>
      <dgm:spPr/>
    </dgm:pt>
    <dgm:pt modelId="{0CB07901-8CB9-4880-B6C2-05D9D34F9FDD}" type="pres">
      <dgm:prSet presAssocID="{014BDE18-3B56-49DD-9379-D706915A61B0}" presName="parTxOnly" presStyleLbl="node1" presStyleIdx="2" presStyleCnt="6">
        <dgm:presLayoutVars>
          <dgm:bulletEnabled val="1"/>
        </dgm:presLayoutVars>
      </dgm:prSet>
      <dgm:spPr/>
    </dgm:pt>
    <dgm:pt modelId="{A43650F3-31F0-4154-BAFA-6D621D4450DB}" type="pres">
      <dgm:prSet presAssocID="{F35D5E38-EE07-447D-8E75-70768A9B9084}" presName="parSpace" presStyleCnt="0"/>
      <dgm:spPr/>
    </dgm:pt>
    <dgm:pt modelId="{D8198242-C7C6-4E27-8EDC-5F2292DBF995}" type="pres">
      <dgm:prSet presAssocID="{51CE3C84-25DF-40DE-AE4D-A5FE1BAC0260}" presName="parTxOnly" presStyleLbl="node1" presStyleIdx="3" presStyleCnt="6">
        <dgm:presLayoutVars>
          <dgm:bulletEnabled val="1"/>
        </dgm:presLayoutVars>
      </dgm:prSet>
      <dgm:spPr/>
    </dgm:pt>
    <dgm:pt modelId="{2C95ED59-F95A-4AB1-9FC1-25EB6F70BCFC}" type="pres">
      <dgm:prSet presAssocID="{076F095A-EF4E-4212-A1F3-6E4F5B47C18A}" presName="parSpace" presStyleCnt="0"/>
      <dgm:spPr/>
    </dgm:pt>
    <dgm:pt modelId="{4652B0AF-1FBC-4115-AB83-904C723EE5F2}" type="pres">
      <dgm:prSet presAssocID="{AFA46AC6-AF22-41E3-9E70-FB43E473E5D1}" presName="parTxOnly" presStyleLbl="node1" presStyleIdx="4" presStyleCnt="6">
        <dgm:presLayoutVars>
          <dgm:bulletEnabled val="1"/>
        </dgm:presLayoutVars>
      </dgm:prSet>
      <dgm:spPr/>
    </dgm:pt>
    <dgm:pt modelId="{FB75796B-D8B1-4624-A7C9-C2F0E2FA757F}" type="pres">
      <dgm:prSet presAssocID="{399B7386-B9DA-4921-9282-61240769A13D}" presName="parSpace" presStyleCnt="0"/>
      <dgm:spPr/>
    </dgm:pt>
    <dgm:pt modelId="{BDEA4120-4142-4760-8ECE-8A6B979AF6B6}" type="pres">
      <dgm:prSet presAssocID="{4E621713-6493-42F4-B0BA-3028C60347F4}" presName="parTxOnly" presStyleLbl="node1" presStyleIdx="5" presStyleCnt="6">
        <dgm:presLayoutVars>
          <dgm:bulletEnabled val="1"/>
        </dgm:presLayoutVars>
      </dgm:prSet>
      <dgm:spPr/>
    </dgm:pt>
  </dgm:ptLst>
  <dgm:cxnLst>
    <dgm:cxn modelId="{59118C17-8898-4F34-9728-6D560456D854}" srcId="{9D958E3D-B98D-4A86-93E6-B75CC7CCE727}" destId="{4BAF573A-DEEE-410A-9007-4A78FB9DEEE2}" srcOrd="1" destOrd="0" parTransId="{8FCFDBAA-2542-4AED-821D-CA423E83A79F}" sibTransId="{0F2369AA-599F-41C1-B412-AE911C73A63A}"/>
    <dgm:cxn modelId="{393C3A3F-BA84-4577-BD65-3A941179DE18}" type="presOf" srcId="{4BAF573A-DEEE-410A-9007-4A78FB9DEEE2}" destId="{1619FC16-1784-43DD-999E-806526994073}" srcOrd="0" destOrd="0" presId="urn:microsoft.com/office/officeart/2005/8/layout/hChevron3"/>
    <dgm:cxn modelId="{42CA4263-8885-4633-B07D-F1FAE0E31637}" srcId="{9D958E3D-B98D-4A86-93E6-B75CC7CCE727}" destId="{DC6A5A17-EB1A-4240-B328-5C600E6455AB}" srcOrd="0" destOrd="0" parTransId="{67D00984-DA74-4E4D-A6E8-2B06893C8931}" sibTransId="{1D92A907-3FF5-46A0-998A-98508991A965}"/>
    <dgm:cxn modelId="{8545A44D-D397-43F4-8ECF-CD8656310B5D}" srcId="{9D958E3D-B98D-4A86-93E6-B75CC7CCE727}" destId="{014BDE18-3B56-49DD-9379-D706915A61B0}" srcOrd="2" destOrd="0" parTransId="{F7491678-ABF5-4DB1-B7F4-3DF796F5CF68}" sibTransId="{F35D5E38-EE07-447D-8E75-70768A9B9084}"/>
    <dgm:cxn modelId="{FA81DA4F-7230-438D-809A-07BBC0971FD8}" type="presOf" srcId="{51CE3C84-25DF-40DE-AE4D-A5FE1BAC0260}" destId="{D8198242-C7C6-4E27-8EDC-5F2292DBF995}" srcOrd="0" destOrd="0" presId="urn:microsoft.com/office/officeart/2005/8/layout/hChevron3"/>
    <dgm:cxn modelId="{027E007A-737B-4E1F-B208-9F47CB54C296}" type="presOf" srcId="{014BDE18-3B56-49DD-9379-D706915A61B0}" destId="{0CB07901-8CB9-4880-B6C2-05D9D34F9FDD}" srcOrd="0" destOrd="0" presId="urn:microsoft.com/office/officeart/2005/8/layout/hChevron3"/>
    <dgm:cxn modelId="{F610429A-26EE-4210-8AC7-F0271B33186F}" srcId="{9D958E3D-B98D-4A86-93E6-B75CC7CCE727}" destId="{AFA46AC6-AF22-41E3-9E70-FB43E473E5D1}" srcOrd="4" destOrd="0" parTransId="{0BC1FF44-467C-4141-A52A-B4154A0D8769}" sibTransId="{399B7386-B9DA-4921-9282-61240769A13D}"/>
    <dgm:cxn modelId="{156A489D-505A-4D74-B70A-8A1413C80D6A}" type="presOf" srcId="{DC6A5A17-EB1A-4240-B328-5C600E6455AB}" destId="{D586B064-FE49-49FD-82D7-A9A5110C634D}" srcOrd="0" destOrd="0" presId="urn:microsoft.com/office/officeart/2005/8/layout/hChevron3"/>
    <dgm:cxn modelId="{9D42B2AE-FB56-46AC-A944-96D0FA4C0029}" type="presOf" srcId="{9D958E3D-B98D-4A86-93E6-B75CC7CCE727}" destId="{B614BB10-85CF-439E-B02C-C6B830731A75}" srcOrd="0" destOrd="0" presId="urn:microsoft.com/office/officeart/2005/8/layout/hChevron3"/>
    <dgm:cxn modelId="{7D270EB7-FB8C-4F26-B0F3-59E19CF851E7}" type="presOf" srcId="{AFA46AC6-AF22-41E3-9E70-FB43E473E5D1}" destId="{4652B0AF-1FBC-4115-AB83-904C723EE5F2}" srcOrd="0" destOrd="0" presId="urn:microsoft.com/office/officeart/2005/8/layout/hChevron3"/>
    <dgm:cxn modelId="{E706BED4-2326-4B3A-8912-DE38C12DB5D7}" srcId="{9D958E3D-B98D-4A86-93E6-B75CC7CCE727}" destId="{51CE3C84-25DF-40DE-AE4D-A5FE1BAC0260}" srcOrd="3" destOrd="0" parTransId="{45389296-00D3-42DB-9545-A7E912EEB638}" sibTransId="{076F095A-EF4E-4212-A1F3-6E4F5B47C18A}"/>
    <dgm:cxn modelId="{49AA0ED9-8AEE-4907-A2EA-9DF5228D312C}" type="presOf" srcId="{4E621713-6493-42F4-B0BA-3028C60347F4}" destId="{BDEA4120-4142-4760-8ECE-8A6B979AF6B6}" srcOrd="0" destOrd="0" presId="urn:microsoft.com/office/officeart/2005/8/layout/hChevron3"/>
    <dgm:cxn modelId="{2B31FBE3-29F3-4639-9E52-9D7575C04FA4}" srcId="{9D958E3D-B98D-4A86-93E6-B75CC7CCE727}" destId="{4E621713-6493-42F4-B0BA-3028C60347F4}" srcOrd="5" destOrd="0" parTransId="{DDD2C2D6-348F-4CFD-93E1-01AE81354E0D}" sibTransId="{4225EF37-4266-4A0F-8239-C0BAFED475C6}"/>
    <dgm:cxn modelId="{73FB629E-0BC8-490D-BB0C-2F95D514880B}" type="presParOf" srcId="{B614BB10-85CF-439E-B02C-C6B830731A75}" destId="{D586B064-FE49-49FD-82D7-A9A5110C634D}" srcOrd="0" destOrd="0" presId="urn:microsoft.com/office/officeart/2005/8/layout/hChevron3"/>
    <dgm:cxn modelId="{644B0047-AD92-4C3A-AED6-8465FF2899C8}" type="presParOf" srcId="{B614BB10-85CF-439E-B02C-C6B830731A75}" destId="{630EA13D-9CA9-4A14-8B53-123B89E76179}" srcOrd="1" destOrd="0" presId="urn:microsoft.com/office/officeart/2005/8/layout/hChevron3"/>
    <dgm:cxn modelId="{6131447D-CDD5-4A05-8F10-0F569F324263}" type="presParOf" srcId="{B614BB10-85CF-439E-B02C-C6B830731A75}" destId="{1619FC16-1784-43DD-999E-806526994073}" srcOrd="2" destOrd="0" presId="urn:microsoft.com/office/officeart/2005/8/layout/hChevron3"/>
    <dgm:cxn modelId="{2D59B6DB-B00F-4DD4-9CA2-BF8AFE1685E9}" type="presParOf" srcId="{B614BB10-85CF-439E-B02C-C6B830731A75}" destId="{A5F2DA11-D469-445B-9F07-BBD5609AAFAF}" srcOrd="3" destOrd="0" presId="urn:microsoft.com/office/officeart/2005/8/layout/hChevron3"/>
    <dgm:cxn modelId="{E8E77E01-08EB-4739-8170-F4154FB7FC35}" type="presParOf" srcId="{B614BB10-85CF-439E-B02C-C6B830731A75}" destId="{0CB07901-8CB9-4880-B6C2-05D9D34F9FDD}" srcOrd="4" destOrd="0" presId="urn:microsoft.com/office/officeart/2005/8/layout/hChevron3"/>
    <dgm:cxn modelId="{8FF50DA0-4B32-403A-81F7-56104476AF90}" type="presParOf" srcId="{B614BB10-85CF-439E-B02C-C6B830731A75}" destId="{A43650F3-31F0-4154-BAFA-6D621D4450DB}" srcOrd="5" destOrd="0" presId="urn:microsoft.com/office/officeart/2005/8/layout/hChevron3"/>
    <dgm:cxn modelId="{BBD72CBB-A0E2-4E89-B44E-11F399EF12DB}" type="presParOf" srcId="{B614BB10-85CF-439E-B02C-C6B830731A75}" destId="{D8198242-C7C6-4E27-8EDC-5F2292DBF995}" srcOrd="6" destOrd="0" presId="urn:microsoft.com/office/officeart/2005/8/layout/hChevron3"/>
    <dgm:cxn modelId="{24230D53-43D5-4540-9D4D-4F13F751240E}" type="presParOf" srcId="{B614BB10-85CF-439E-B02C-C6B830731A75}" destId="{2C95ED59-F95A-4AB1-9FC1-25EB6F70BCFC}" srcOrd="7" destOrd="0" presId="urn:microsoft.com/office/officeart/2005/8/layout/hChevron3"/>
    <dgm:cxn modelId="{604BE9E2-5428-4C8D-9E95-C22B4FEDC075}" type="presParOf" srcId="{B614BB10-85CF-439E-B02C-C6B830731A75}" destId="{4652B0AF-1FBC-4115-AB83-904C723EE5F2}" srcOrd="8" destOrd="0" presId="urn:microsoft.com/office/officeart/2005/8/layout/hChevron3"/>
    <dgm:cxn modelId="{3FCACF13-D183-4DD2-9950-C3545597F95B}" type="presParOf" srcId="{B614BB10-85CF-439E-B02C-C6B830731A75}" destId="{FB75796B-D8B1-4624-A7C9-C2F0E2FA757F}" srcOrd="9" destOrd="0" presId="urn:microsoft.com/office/officeart/2005/8/layout/hChevron3"/>
    <dgm:cxn modelId="{2E7A2481-235E-4B0E-8B73-BEE0308367F2}" type="presParOf" srcId="{B614BB10-85CF-439E-B02C-C6B830731A75}" destId="{BDEA4120-4142-4760-8ECE-8A6B979AF6B6}"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064232C-86D3-40D0-ADBD-4D6D58E670C4}"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sv-SE"/>
        </a:p>
      </dgm:t>
    </dgm:pt>
    <dgm:pt modelId="{622E63C8-28F9-4F9E-82A2-887719359621}">
      <dgm:prSet phldrT="[Text]" custT="1"/>
      <dgm:spPr>
        <a:solidFill>
          <a:srgbClr val="0070C0"/>
        </a:solidFill>
        <a:ln>
          <a:solidFill>
            <a:srgbClr val="0070C0"/>
          </a:solidFill>
        </a:ln>
      </dgm:spPr>
      <dgm:t>
        <a:bodyPr/>
        <a:lstStyle/>
        <a:p>
          <a:r>
            <a:rPr lang="sv-SE" sz="2000" dirty="0"/>
            <a:t>Identifiering - kartläggning</a:t>
          </a:r>
        </a:p>
      </dgm:t>
    </dgm:pt>
    <dgm:pt modelId="{A2D17FC3-DFA3-445E-9916-324FF0E76661}" type="parTrans" cxnId="{472293EB-F271-4D00-9B7E-9D56790AF60C}">
      <dgm:prSet/>
      <dgm:spPr/>
      <dgm:t>
        <a:bodyPr/>
        <a:lstStyle/>
        <a:p>
          <a:endParaRPr lang="sv-SE"/>
        </a:p>
      </dgm:t>
    </dgm:pt>
    <dgm:pt modelId="{97B427D3-46D1-4907-B607-C978AAE68665}" type="sibTrans" cxnId="{472293EB-F271-4D00-9B7E-9D56790AF60C}">
      <dgm:prSet/>
      <dgm:spPr/>
      <dgm:t>
        <a:bodyPr/>
        <a:lstStyle/>
        <a:p>
          <a:endParaRPr lang="sv-SE"/>
        </a:p>
      </dgm:t>
    </dgm:pt>
    <dgm:pt modelId="{3D349278-F2D8-44BC-8616-B1D3E7FAE415}">
      <dgm:prSet phldrT="[Text]" custT="1"/>
      <dgm:spPr/>
      <dgm:t>
        <a:bodyPr/>
        <a:lstStyle/>
        <a:p>
          <a:r>
            <a:rPr lang="sv-SE" sz="1400" dirty="0">
              <a:latin typeface="Century Gothic" panose="020B0502020202020204" pitchFamily="34" charset="0"/>
            </a:rPr>
            <a:t>Biståndsbedömning</a:t>
          </a:r>
        </a:p>
      </dgm:t>
    </dgm:pt>
    <dgm:pt modelId="{02A826B0-3D8A-47E9-9474-8308C567E67F}" type="parTrans" cxnId="{6E82A99B-936F-4E4F-B86F-17E483BCB43D}">
      <dgm:prSet/>
      <dgm:spPr/>
      <dgm:t>
        <a:bodyPr/>
        <a:lstStyle/>
        <a:p>
          <a:endParaRPr lang="sv-SE"/>
        </a:p>
      </dgm:t>
    </dgm:pt>
    <dgm:pt modelId="{3C4C45F3-0F59-407E-BC13-8465FC3896CF}" type="sibTrans" cxnId="{6E82A99B-936F-4E4F-B86F-17E483BCB43D}">
      <dgm:prSet/>
      <dgm:spPr/>
      <dgm:t>
        <a:bodyPr/>
        <a:lstStyle/>
        <a:p>
          <a:endParaRPr lang="sv-SE"/>
        </a:p>
      </dgm:t>
    </dgm:pt>
    <dgm:pt modelId="{41CABA1B-CACB-4B28-B86F-00B3C28EDD10}">
      <dgm:prSet phldrT="[Text]" custT="1"/>
      <dgm:spPr/>
      <dgm:t>
        <a:bodyPr/>
        <a:lstStyle/>
        <a:p>
          <a:r>
            <a:rPr lang="sv-SE" sz="1400" dirty="0">
              <a:latin typeface="Century Gothic" panose="020B0502020202020204" pitchFamily="34" charset="0"/>
            </a:rPr>
            <a:t>Hemtjänst</a:t>
          </a:r>
        </a:p>
      </dgm:t>
    </dgm:pt>
    <dgm:pt modelId="{44BE9139-CA1F-4BAC-B6D3-2F37C36F3A99}" type="parTrans" cxnId="{14B0BF7A-6EFB-47CD-A496-E2A0C0553DCE}">
      <dgm:prSet/>
      <dgm:spPr/>
      <dgm:t>
        <a:bodyPr/>
        <a:lstStyle/>
        <a:p>
          <a:endParaRPr lang="sv-SE"/>
        </a:p>
      </dgm:t>
    </dgm:pt>
    <dgm:pt modelId="{6D7FD1C5-1BCD-4B69-92FA-BE5E82BD4577}" type="sibTrans" cxnId="{14B0BF7A-6EFB-47CD-A496-E2A0C0553DCE}">
      <dgm:prSet/>
      <dgm:spPr/>
      <dgm:t>
        <a:bodyPr/>
        <a:lstStyle/>
        <a:p>
          <a:endParaRPr lang="sv-SE"/>
        </a:p>
      </dgm:t>
    </dgm:pt>
    <dgm:pt modelId="{CD695114-4634-4B69-AA5B-F1059034757C}">
      <dgm:prSet phldrT="[Text]" custT="1"/>
      <dgm:spPr>
        <a:solidFill>
          <a:srgbClr val="0070C0"/>
        </a:solidFill>
        <a:ln>
          <a:solidFill>
            <a:srgbClr val="0070C0"/>
          </a:solidFill>
        </a:ln>
      </dgm:spPr>
      <dgm:t>
        <a:bodyPr/>
        <a:lstStyle/>
        <a:p>
          <a:r>
            <a:rPr lang="sv-SE" sz="2000" dirty="0"/>
            <a:t>Bedömning av behov</a:t>
          </a:r>
        </a:p>
      </dgm:t>
    </dgm:pt>
    <dgm:pt modelId="{C54C6AF6-9BC5-43BF-93E9-D2F5547E0BF3}" type="parTrans" cxnId="{873F8CB4-ADF1-46D7-9D33-FB7DA9080E09}">
      <dgm:prSet/>
      <dgm:spPr/>
      <dgm:t>
        <a:bodyPr/>
        <a:lstStyle/>
        <a:p>
          <a:endParaRPr lang="sv-SE"/>
        </a:p>
      </dgm:t>
    </dgm:pt>
    <dgm:pt modelId="{DB704AF9-D937-4926-8B60-B9808F7F9F16}" type="sibTrans" cxnId="{873F8CB4-ADF1-46D7-9D33-FB7DA9080E09}">
      <dgm:prSet/>
      <dgm:spPr/>
      <dgm:t>
        <a:bodyPr/>
        <a:lstStyle/>
        <a:p>
          <a:endParaRPr lang="sv-SE"/>
        </a:p>
      </dgm:t>
    </dgm:pt>
    <dgm:pt modelId="{738ECC65-4B89-4AF3-91F1-E642B0FE00E5}">
      <dgm:prSet phldrT="[Text]" custT="1"/>
      <dgm:spPr/>
      <dgm:t>
        <a:bodyPr/>
        <a:lstStyle/>
        <a:p>
          <a:r>
            <a:rPr lang="sv-SE" sz="1400" dirty="0">
              <a:latin typeface="Century Gothic" panose="020B0502020202020204" pitchFamily="34" charset="0"/>
            </a:rPr>
            <a:t>Genomgång av checklista och bedömning av:</a:t>
          </a:r>
        </a:p>
      </dgm:t>
    </dgm:pt>
    <dgm:pt modelId="{A8309FA5-CBE6-4785-BCAA-0EE1FF36A88E}" type="parTrans" cxnId="{2CB1DDE9-6B83-4DD4-81A2-85F016F09EA5}">
      <dgm:prSet/>
      <dgm:spPr/>
      <dgm:t>
        <a:bodyPr/>
        <a:lstStyle/>
        <a:p>
          <a:endParaRPr lang="sv-SE"/>
        </a:p>
      </dgm:t>
    </dgm:pt>
    <dgm:pt modelId="{7853ACFB-05A2-49A7-97DC-6B5EED9B698E}" type="sibTrans" cxnId="{2CB1DDE9-6B83-4DD4-81A2-85F016F09EA5}">
      <dgm:prSet/>
      <dgm:spPr/>
      <dgm:t>
        <a:bodyPr/>
        <a:lstStyle/>
        <a:p>
          <a:endParaRPr lang="sv-SE"/>
        </a:p>
      </dgm:t>
    </dgm:pt>
    <dgm:pt modelId="{A5EC253C-A1F1-4477-9FCA-BEFC65B960E9}">
      <dgm:prSet phldrT="[Text]" custT="1"/>
      <dgm:spPr/>
      <dgm:t>
        <a:bodyPr/>
        <a:lstStyle/>
        <a:p>
          <a:r>
            <a:rPr lang="sv-SE" sz="1400" dirty="0">
              <a:latin typeface="Century Gothic" panose="020B0502020202020204" pitchFamily="34" charset="0"/>
            </a:rPr>
            <a:t>Anhöriga /Närstående</a:t>
          </a:r>
        </a:p>
      </dgm:t>
    </dgm:pt>
    <dgm:pt modelId="{FECC1303-C850-415B-ADE3-809E840F6528}" type="parTrans" cxnId="{83CA1458-F19C-440F-9D58-C64172E064ED}">
      <dgm:prSet/>
      <dgm:spPr/>
      <dgm:t>
        <a:bodyPr/>
        <a:lstStyle/>
        <a:p>
          <a:endParaRPr lang="sv-SE"/>
        </a:p>
      </dgm:t>
    </dgm:pt>
    <dgm:pt modelId="{02D7CE1D-6C2E-4A75-95BC-87B2E33C1694}" type="sibTrans" cxnId="{83CA1458-F19C-440F-9D58-C64172E064ED}">
      <dgm:prSet/>
      <dgm:spPr/>
      <dgm:t>
        <a:bodyPr/>
        <a:lstStyle/>
        <a:p>
          <a:endParaRPr lang="sv-SE"/>
        </a:p>
      </dgm:t>
    </dgm:pt>
    <dgm:pt modelId="{E462108D-B616-4DF0-B2F1-50EAFB294BFA}">
      <dgm:prSet phldrT="[Text]" custT="1"/>
      <dgm:spPr/>
      <dgm:t>
        <a:bodyPr/>
        <a:lstStyle/>
        <a:p>
          <a:r>
            <a:rPr lang="sv-SE" sz="1400" dirty="0">
              <a:latin typeface="Century Gothic" panose="020B0502020202020204" pitchFamily="34" charset="0"/>
            </a:rPr>
            <a:t>Personlig assistans</a:t>
          </a:r>
        </a:p>
      </dgm:t>
    </dgm:pt>
    <dgm:pt modelId="{92FA8EE1-3CD4-466C-88E1-02CFA831DEE2}" type="parTrans" cxnId="{74E88C88-86B3-4170-B893-1E49F02EC70D}">
      <dgm:prSet/>
      <dgm:spPr/>
      <dgm:t>
        <a:bodyPr/>
        <a:lstStyle/>
        <a:p>
          <a:endParaRPr lang="sv-SE"/>
        </a:p>
      </dgm:t>
    </dgm:pt>
    <dgm:pt modelId="{F68159FE-9421-4860-857C-2836BA0AB128}" type="sibTrans" cxnId="{74E88C88-86B3-4170-B893-1E49F02EC70D}">
      <dgm:prSet/>
      <dgm:spPr/>
      <dgm:t>
        <a:bodyPr/>
        <a:lstStyle/>
        <a:p>
          <a:endParaRPr lang="sv-SE"/>
        </a:p>
      </dgm:t>
    </dgm:pt>
    <dgm:pt modelId="{C69AF6B8-D409-4BBB-B411-D349EE7557CF}">
      <dgm:prSet phldrT="[Text]" custT="1"/>
      <dgm:spPr/>
      <dgm:t>
        <a:bodyPr/>
        <a:lstStyle/>
        <a:p>
          <a:r>
            <a:rPr lang="sv-SE" sz="1400" dirty="0">
              <a:latin typeface="Century Gothic" panose="020B0502020202020204" pitchFamily="34" charset="0"/>
            </a:rPr>
            <a:t>Fastighetsägare</a:t>
          </a:r>
        </a:p>
      </dgm:t>
    </dgm:pt>
    <dgm:pt modelId="{E34189AE-F4BD-4786-8225-E496A2F39A5C}" type="parTrans" cxnId="{5F3D960D-08BB-45C9-91A1-4188F98FF469}">
      <dgm:prSet/>
      <dgm:spPr/>
      <dgm:t>
        <a:bodyPr/>
        <a:lstStyle/>
        <a:p>
          <a:endParaRPr lang="sv-SE"/>
        </a:p>
      </dgm:t>
    </dgm:pt>
    <dgm:pt modelId="{BF010A4C-FCB2-4AA1-BAEA-B76201120A18}" type="sibTrans" cxnId="{5F3D960D-08BB-45C9-91A1-4188F98FF469}">
      <dgm:prSet/>
      <dgm:spPr/>
      <dgm:t>
        <a:bodyPr/>
        <a:lstStyle/>
        <a:p>
          <a:endParaRPr lang="sv-SE"/>
        </a:p>
      </dgm:t>
    </dgm:pt>
    <dgm:pt modelId="{4716E18D-370B-4D7B-AD22-C460EA21F76A}">
      <dgm:prSet phldrT="[Text]" custT="1"/>
      <dgm:spPr/>
      <dgm:t>
        <a:bodyPr/>
        <a:lstStyle/>
        <a:p>
          <a:r>
            <a:rPr lang="sv-SE" sz="1400" dirty="0">
              <a:latin typeface="Century Gothic" panose="020B0502020202020204" pitchFamily="34" charset="0"/>
            </a:rPr>
            <a:t>Räddningsinsats</a:t>
          </a:r>
        </a:p>
      </dgm:t>
    </dgm:pt>
    <dgm:pt modelId="{1D2A0DAE-8803-4382-8185-64E8F48F129C}" type="parTrans" cxnId="{425F8D9B-FA8F-40AB-A0AB-52E7DE5582D8}">
      <dgm:prSet/>
      <dgm:spPr/>
      <dgm:t>
        <a:bodyPr/>
        <a:lstStyle/>
        <a:p>
          <a:endParaRPr lang="sv-SE"/>
        </a:p>
      </dgm:t>
    </dgm:pt>
    <dgm:pt modelId="{BB33BC13-1327-4FCA-96D0-B1B428811DF4}" type="sibTrans" cxnId="{425F8D9B-FA8F-40AB-A0AB-52E7DE5582D8}">
      <dgm:prSet/>
      <dgm:spPr/>
      <dgm:t>
        <a:bodyPr/>
        <a:lstStyle/>
        <a:p>
          <a:endParaRPr lang="sv-SE"/>
        </a:p>
      </dgm:t>
    </dgm:pt>
    <dgm:pt modelId="{DD3601BC-76E7-443C-BEDA-52BEB1BDD25B}">
      <dgm:prSet phldrT="[Text]" custT="1"/>
      <dgm:spPr/>
      <dgm:t>
        <a:bodyPr/>
        <a:lstStyle/>
        <a:p>
          <a:r>
            <a:rPr lang="sv-SE" sz="1400" dirty="0">
              <a:latin typeface="Century Gothic" panose="020B0502020202020204" pitchFamily="34" charset="0"/>
            </a:rPr>
            <a:t>Behov av omedelbara åtgärder</a:t>
          </a:r>
        </a:p>
      </dgm:t>
    </dgm:pt>
    <dgm:pt modelId="{3EB9D3A0-992A-4D6F-9DB5-EDD73EFBAC79}" type="parTrans" cxnId="{F8C43F0C-CD24-41C2-AB3A-CE92FE7A1453}">
      <dgm:prSet/>
      <dgm:spPr/>
      <dgm:t>
        <a:bodyPr/>
        <a:lstStyle/>
        <a:p>
          <a:endParaRPr lang="sv-SE"/>
        </a:p>
      </dgm:t>
    </dgm:pt>
    <dgm:pt modelId="{E81BF0B8-B523-4C0E-9541-0C98F8969B5B}" type="sibTrans" cxnId="{F8C43F0C-CD24-41C2-AB3A-CE92FE7A1453}">
      <dgm:prSet/>
      <dgm:spPr/>
      <dgm:t>
        <a:bodyPr/>
        <a:lstStyle/>
        <a:p>
          <a:endParaRPr lang="sv-SE"/>
        </a:p>
      </dgm:t>
    </dgm:pt>
    <dgm:pt modelId="{A899A366-AECA-4BB1-BE36-EE421C7CE22C}">
      <dgm:prSet phldrT="[Text]" custT="1"/>
      <dgm:spPr/>
      <dgm:t>
        <a:bodyPr/>
        <a:lstStyle/>
        <a:p>
          <a:r>
            <a:rPr lang="sv-SE" sz="1400" dirty="0">
              <a:latin typeface="Century Gothic" panose="020B0502020202020204" pitchFamily="34" charset="0"/>
            </a:rPr>
            <a:t>Behov av ytterligare åtgärder</a:t>
          </a:r>
        </a:p>
      </dgm:t>
    </dgm:pt>
    <dgm:pt modelId="{E71306D8-0FA2-4BED-9194-D7B8F2DEB20C}" type="parTrans" cxnId="{769F8F1F-4760-41BC-A511-596BE707C7BE}">
      <dgm:prSet/>
      <dgm:spPr/>
      <dgm:t>
        <a:bodyPr/>
        <a:lstStyle/>
        <a:p>
          <a:endParaRPr lang="sv-SE"/>
        </a:p>
      </dgm:t>
    </dgm:pt>
    <dgm:pt modelId="{66AA6D70-8FC2-4F4A-A895-BF5D1C6E25DD}" type="sibTrans" cxnId="{769F8F1F-4760-41BC-A511-596BE707C7BE}">
      <dgm:prSet/>
      <dgm:spPr/>
      <dgm:t>
        <a:bodyPr/>
        <a:lstStyle/>
        <a:p>
          <a:endParaRPr lang="sv-SE"/>
        </a:p>
      </dgm:t>
    </dgm:pt>
    <dgm:pt modelId="{ACDF5C21-2A06-4EE6-9816-0A9E08A1B6CE}" type="pres">
      <dgm:prSet presAssocID="{A064232C-86D3-40D0-ADBD-4D6D58E670C4}" presName="linearFlow" presStyleCnt="0">
        <dgm:presLayoutVars>
          <dgm:dir/>
          <dgm:animLvl val="lvl"/>
          <dgm:resizeHandles val="exact"/>
        </dgm:presLayoutVars>
      </dgm:prSet>
      <dgm:spPr/>
    </dgm:pt>
    <dgm:pt modelId="{54C10B90-03C0-4D57-A9FF-C0FC3B9F74FA}" type="pres">
      <dgm:prSet presAssocID="{622E63C8-28F9-4F9E-82A2-887719359621}" presName="composite" presStyleCnt="0"/>
      <dgm:spPr/>
    </dgm:pt>
    <dgm:pt modelId="{8C2B2E51-3841-42B9-A649-5C277F36024B}" type="pres">
      <dgm:prSet presAssocID="{622E63C8-28F9-4F9E-82A2-887719359621}" presName="parentText" presStyleLbl="alignNode1" presStyleIdx="0" presStyleCnt="2">
        <dgm:presLayoutVars>
          <dgm:chMax val="1"/>
          <dgm:bulletEnabled val="1"/>
        </dgm:presLayoutVars>
      </dgm:prSet>
      <dgm:spPr/>
    </dgm:pt>
    <dgm:pt modelId="{52A24947-EEDF-485B-9811-142F17A2239D}" type="pres">
      <dgm:prSet presAssocID="{622E63C8-28F9-4F9E-82A2-887719359621}" presName="descendantText" presStyleLbl="alignAcc1" presStyleIdx="0" presStyleCnt="2">
        <dgm:presLayoutVars>
          <dgm:bulletEnabled val="1"/>
        </dgm:presLayoutVars>
      </dgm:prSet>
      <dgm:spPr/>
    </dgm:pt>
    <dgm:pt modelId="{3DC3CF52-1C08-4D1F-9270-C9ACC64709EB}" type="pres">
      <dgm:prSet presAssocID="{97B427D3-46D1-4907-B607-C978AAE68665}" presName="sp" presStyleCnt="0"/>
      <dgm:spPr/>
    </dgm:pt>
    <dgm:pt modelId="{1470E88E-C73E-464E-A107-759463FDEE1D}" type="pres">
      <dgm:prSet presAssocID="{CD695114-4634-4B69-AA5B-F1059034757C}" presName="composite" presStyleCnt="0"/>
      <dgm:spPr/>
    </dgm:pt>
    <dgm:pt modelId="{F067DF16-2BF9-48F4-9A86-5200E9D08064}" type="pres">
      <dgm:prSet presAssocID="{CD695114-4634-4B69-AA5B-F1059034757C}" presName="parentText" presStyleLbl="alignNode1" presStyleIdx="1" presStyleCnt="2">
        <dgm:presLayoutVars>
          <dgm:chMax val="1"/>
          <dgm:bulletEnabled val="1"/>
        </dgm:presLayoutVars>
      </dgm:prSet>
      <dgm:spPr/>
    </dgm:pt>
    <dgm:pt modelId="{380EA45A-669F-401F-8DC6-DECBF1895F0C}" type="pres">
      <dgm:prSet presAssocID="{CD695114-4634-4B69-AA5B-F1059034757C}" presName="descendantText" presStyleLbl="alignAcc1" presStyleIdx="1" presStyleCnt="2">
        <dgm:presLayoutVars>
          <dgm:bulletEnabled val="1"/>
        </dgm:presLayoutVars>
      </dgm:prSet>
      <dgm:spPr/>
    </dgm:pt>
  </dgm:ptLst>
  <dgm:cxnLst>
    <dgm:cxn modelId="{DD1FDA04-4CD4-410D-9122-7224735630D0}" type="presOf" srcId="{C69AF6B8-D409-4BBB-B411-D349EE7557CF}" destId="{52A24947-EEDF-485B-9811-142F17A2239D}" srcOrd="0" destOrd="3" presId="urn:microsoft.com/office/officeart/2005/8/layout/chevron2"/>
    <dgm:cxn modelId="{F8C43F0C-CD24-41C2-AB3A-CE92FE7A1453}" srcId="{CD695114-4634-4B69-AA5B-F1059034757C}" destId="{DD3601BC-76E7-443C-BEDA-52BEB1BDD25B}" srcOrd="1" destOrd="0" parTransId="{3EB9D3A0-992A-4D6F-9DB5-EDD73EFBAC79}" sibTransId="{E81BF0B8-B523-4C0E-9541-0C98F8969B5B}"/>
    <dgm:cxn modelId="{5F3D960D-08BB-45C9-91A1-4188F98FF469}" srcId="{622E63C8-28F9-4F9E-82A2-887719359621}" destId="{C69AF6B8-D409-4BBB-B411-D349EE7557CF}" srcOrd="3" destOrd="0" parTransId="{E34189AE-F4BD-4786-8225-E496A2F39A5C}" sibTransId="{BF010A4C-FCB2-4AA1-BAEA-B76201120A18}"/>
    <dgm:cxn modelId="{7F367F18-7210-419E-9FB8-BC3510705E02}" type="presOf" srcId="{DD3601BC-76E7-443C-BEDA-52BEB1BDD25B}" destId="{380EA45A-669F-401F-8DC6-DECBF1895F0C}" srcOrd="0" destOrd="1" presId="urn:microsoft.com/office/officeart/2005/8/layout/chevron2"/>
    <dgm:cxn modelId="{B078A519-B4FB-4B6F-AD3B-256FC46AB9FA}" type="presOf" srcId="{738ECC65-4B89-4AF3-91F1-E642B0FE00E5}" destId="{380EA45A-669F-401F-8DC6-DECBF1895F0C}" srcOrd="0" destOrd="0" presId="urn:microsoft.com/office/officeart/2005/8/layout/chevron2"/>
    <dgm:cxn modelId="{769F8F1F-4760-41BC-A511-596BE707C7BE}" srcId="{CD695114-4634-4B69-AA5B-F1059034757C}" destId="{A899A366-AECA-4BB1-BE36-EE421C7CE22C}" srcOrd="2" destOrd="0" parTransId="{E71306D8-0FA2-4BED-9194-D7B8F2DEB20C}" sibTransId="{66AA6D70-8FC2-4F4A-A895-BF5D1C6E25DD}"/>
    <dgm:cxn modelId="{39435B43-7E47-452F-9077-03B05D345751}" type="presOf" srcId="{3D349278-F2D8-44BC-8616-B1D3E7FAE415}" destId="{52A24947-EEDF-485B-9811-142F17A2239D}" srcOrd="0" destOrd="0" presId="urn:microsoft.com/office/officeart/2005/8/layout/chevron2"/>
    <dgm:cxn modelId="{9B028E64-B614-4A70-8F24-BC560C6AEC2D}" type="presOf" srcId="{A5EC253C-A1F1-4477-9FCA-BEFC65B960E9}" destId="{52A24947-EEDF-485B-9811-142F17A2239D}" srcOrd="0" destOrd="2" presId="urn:microsoft.com/office/officeart/2005/8/layout/chevron2"/>
    <dgm:cxn modelId="{8A99096E-D28A-491B-9AAC-A4B1351CB7D9}" type="presOf" srcId="{A899A366-AECA-4BB1-BE36-EE421C7CE22C}" destId="{380EA45A-669F-401F-8DC6-DECBF1895F0C}" srcOrd="0" destOrd="2" presId="urn:microsoft.com/office/officeart/2005/8/layout/chevron2"/>
    <dgm:cxn modelId="{83CA1458-F19C-440F-9D58-C64172E064ED}" srcId="{622E63C8-28F9-4F9E-82A2-887719359621}" destId="{A5EC253C-A1F1-4477-9FCA-BEFC65B960E9}" srcOrd="2" destOrd="0" parTransId="{FECC1303-C850-415B-ADE3-809E840F6528}" sibTransId="{02D7CE1D-6C2E-4A75-95BC-87B2E33C1694}"/>
    <dgm:cxn modelId="{14B0BF7A-6EFB-47CD-A496-E2A0C0553DCE}" srcId="{622E63C8-28F9-4F9E-82A2-887719359621}" destId="{41CABA1B-CACB-4B28-B86F-00B3C28EDD10}" srcOrd="1" destOrd="0" parTransId="{44BE9139-CA1F-4BAC-B6D3-2F37C36F3A99}" sibTransId="{6D7FD1C5-1BCD-4B69-92FA-BE5E82BD4577}"/>
    <dgm:cxn modelId="{94E89A86-4F2F-46AC-9EE7-D0B232E7C5FD}" type="presOf" srcId="{A064232C-86D3-40D0-ADBD-4D6D58E670C4}" destId="{ACDF5C21-2A06-4EE6-9816-0A9E08A1B6CE}" srcOrd="0" destOrd="0" presId="urn:microsoft.com/office/officeart/2005/8/layout/chevron2"/>
    <dgm:cxn modelId="{74E88C88-86B3-4170-B893-1E49F02EC70D}" srcId="{622E63C8-28F9-4F9E-82A2-887719359621}" destId="{E462108D-B616-4DF0-B2F1-50EAFB294BFA}" srcOrd="5" destOrd="0" parTransId="{92FA8EE1-3CD4-466C-88E1-02CFA831DEE2}" sibTransId="{F68159FE-9421-4860-857C-2836BA0AB128}"/>
    <dgm:cxn modelId="{02BE7892-3A20-4F55-8921-E5FF74D0CB4E}" type="presOf" srcId="{41CABA1B-CACB-4B28-B86F-00B3C28EDD10}" destId="{52A24947-EEDF-485B-9811-142F17A2239D}" srcOrd="0" destOrd="1" presId="urn:microsoft.com/office/officeart/2005/8/layout/chevron2"/>
    <dgm:cxn modelId="{425F8D9B-FA8F-40AB-A0AB-52E7DE5582D8}" srcId="{622E63C8-28F9-4F9E-82A2-887719359621}" destId="{4716E18D-370B-4D7B-AD22-C460EA21F76A}" srcOrd="4" destOrd="0" parTransId="{1D2A0DAE-8803-4382-8185-64E8F48F129C}" sibTransId="{BB33BC13-1327-4FCA-96D0-B1B428811DF4}"/>
    <dgm:cxn modelId="{6E82A99B-936F-4E4F-B86F-17E483BCB43D}" srcId="{622E63C8-28F9-4F9E-82A2-887719359621}" destId="{3D349278-F2D8-44BC-8616-B1D3E7FAE415}" srcOrd="0" destOrd="0" parTransId="{02A826B0-3D8A-47E9-9474-8308C567E67F}" sibTransId="{3C4C45F3-0F59-407E-BC13-8465FC3896CF}"/>
    <dgm:cxn modelId="{C68BB9A9-C9CD-4AC5-B638-BC02DC494FA4}" type="presOf" srcId="{622E63C8-28F9-4F9E-82A2-887719359621}" destId="{8C2B2E51-3841-42B9-A649-5C277F36024B}" srcOrd="0" destOrd="0" presId="urn:microsoft.com/office/officeart/2005/8/layout/chevron2"/>
    <dgm:cxn modelId="{873F8CB4-ADF1-46D7-9D33-FB7DA9080E09}" srcId="{A064232C-86D3-40D0-ADBD-4D6D58E670C4}" destId="{CD695114-4634-4B69-AA5B-F1059034757C}" srcOrd="1" destOrd="0" parTransId="{C54C6AF6-9BC5-43BF-93E9-D2F5547E0BF3}" sibTransId="{DB704AF9-D937-4926-8B60-B9808F7F9F16}"/>
    <dgm:cxn modelId="{B07A59BB-4DC3-417C-9F45-0FB379A76817}" type="presOf" srcId="{CD695114-4634-4B69-AA5B-F1059034757C}" destId="{F067DF16-2BF9-48F4-9A86-5200E9D08064}" srcOrd="0" destOrd="0" presId="urn:microsoft.com/office/officeart/2005/8/layout/chevron2"/>
    <dgm:cxn modelId="{019EECD2-9CF0-4668-A07C-973F4624E110}" type="presOf" srcId="{E462108D-B616-4DF0-B2F1-50EAFB294BFA}" destId="{52A24947-EEDF-485B-9811-142F17A2239D}" srcOrd="0" destOrd="5" presId="urn:microsoft.com/office/officeart/2005/8/layout/chevron2"/>
    <dgm:cxn modelId="{2CB1DDE9-6B83-4DD4-81A2-85F016F09EA5}" srcId="{CD695114-4634-4B69-AA5B-F1059034757C}" destId="{738ECC65-4B89-4AF3-91F1-E642B0FE00E5}" srcOrd="0" destOrd="0" parTransId="{A8309FA5-CBE6-4785-BCAA-0EE1FF36A88E}" sibTransId="{7853ACFB-05A2-49A7-97DC-6B5EED9B698E}"/>
    <dgm:cxn modelId="{472293EB-F271-4D00-9B7E-9D56790AF60C}" srcId="{A064232C-86D3-40D0-ADBD-4D6D58E670C4}" destId="{622E63C8-28F9-4F9E-82A2-887719359621}" srcOrd="0" destOrd="0" parTransId="{A2D17FC3-DFA3-445E-9916-324FF0E76661}" sibTransId="{97B427D3-46D1-4907-B607-C978AAE68665}"/>
    <dgm:cxn modelId="{AA6A54FA-96B4-4D18-96A3-8085303C0B88}" type="presOf" srcId="{4716E18D-370B-4D7B-AD22-C460EA21F76A}" destId="{52A24947-EEDF-485B-9811-142F17A2239D}" srcOrd="0" destOrd="4" presId="urn:microsoft.com/office/officeart/2005/8/layout/chevron2"/>
    <dgm:cxn modelId="{355CDCCD-49B5-4F7C-A280-814F9EED9909}" type="presParOf" srcId="{ACDF5C21-2A06-4EE6-9816-0A9E08A1B6CE}" destId="{54C10B90-03C0-4D57-A9FF-C0FC3B9F74FA}" srcOrd="0" destOrd="0" presId="urn:microsoft.com/office/officeart/2005/8/layout/chevron2"/>
    <dgm:cxn modelId="{786630A9-2E70-476F-B67E-60F9DCA98EBE}" type="presParOf" srcId="{54C10B90-03C0-4D57-A9FF-C0FC3B9F74FA}" destId="{8C2B2E51-3841-42B9-A649-5C277F36024B}" srcOrd="0" destOrd="0" presId="urn:microsoft.com/office/officeart/2005/8/layout/chevron2"/>
    <dgm:cxn modelId="{499B0880-0641-4A49-854C-03AECD2BAB5D}" type="presParOf" srcId="{54C10B90-03C0-4D57-A9FF-C0FC3B9F74FA}" destId="{52A24947-EEDF-485B-9811-142F17A2239D}" srcOrd="1" destOrd="0" presId="urn:microsoft.com/office/officeart/2005/8/layout/chevron2"/>
    <dgm:cxn modelId="{6E120B77-D0D1-4996-8774-9294878B11D2}" type="presParOf" srcId="{ACDF5C21-2A06-4EE6-9816-0A9E08A1B6CE}" destId="{3DC3CF52-1C08-4D1F-9270-C9ACC64709EB}" srcOrd="1" destOrd="0" presId="urn:microsoft.com/office/officeart/2005/8/layout/chevron2"/>
    <dgm:cxn modelId="{B0EE2DB8-40FE-4DAF-9E95-ADF901C35B43}" type="presParOf" srcId="{ACDF5C21-2A06-4EE6-9816-0A9E08A1B6CE}" destId="{1470E88E-C73E-464E-A107-759463FDEE1D}" srcOrd="2" destOrd="0" presId="urn:microsoft.com/office/officeart/2005/8/layout/chevron2"/>
    <dgm:cxn modelId="{101AD396-C84E-4603-8712-8FC160AB8AEE}" type="presParOf" srcId="{1470E88E-C73E-464E-A107-759463FDEE1D}" destId="{F067DF16-2BF9-48F4-9A86-5200E9D08064}" srcOrd="0" destOrd="0" presId="urn:microsoft.com/office/officeart/2005/8/layout/chevron2"/>
    <dgm:cxn modelId="{56BFB2A5-793A-4822-A9EB-B55BA1420F85}" type="presParOf" srcId="{1470E88E-C73E-464E-A107-759463FDEE1D}" destId="{380EA45A-669F-401F-8DC6-DECBF1895F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64232C-86D3-40D0-ADBD-4D6D58E670C4}"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sv-SE"/>
        </a:p>
      </dgm:t>
    </dgm:pt>
    <dgm:pt modelId="{622E63C8-28F9-4F9E-82A2-887719359621}">
      <dgm:prSet phldrT="[Text]" custT="1"/>
      <dgm:spPr>
        <a:solidFill>
          <a:srgbClr val="0070C0"/>
        </a:solidFill>
        <a:ln>
          <a:solidFill>
            <a:srgbClr val="0070C0"/>
          </a:solidFill>
        </a:ln>
      </dgm:spPr>
      <dgm:t>
        <a:bodyPr/>
        <a:lstStyle/>
        <a:p>
          <a:r>
            <a:rPr lang="sv-SE" sz="2200" dirty="0"/>
            <a:t>Omedelbara </a:t>
          </a:r>
          <a:r>
            <a:rPr lang="sv-SE" sz="2000" dirty="0"/>
            <a:t>åtgärder</a:t>
          </a:r>
        </a:p>
      </dgm:t>
    </dgm:pt>
    <dgm:pt modelId="{A2D17FC3-DFA3-445E-9916-324FF0E76661}" type="parTrans" cxnId="{472293EB-F271-4D00-9B7E-9D56790AF60C}">
      <dgm:prSet/>
      <dgm:spPr/>
      <dgm:t>
        <a:bodyPr/>
        <a:lstStyle/>
        <a:p>
          <a:endParaRPr lang="sv-SE"/>
        </a:p>
      </dgm:t>
    </dgm:pt>
    <dgm:pt modelId="{97B427D3-46D1-4907-B607-C978AAE68665}" type="sibTrans" cxnId="{472293EB-F271-4D00-9B7E-9D56790AF60C}">
      <dgm:prSet/>
      <dgm:spPr/>
      <dgm:t>
        <a:bodyPr/>
        <a:lstStyle/>
        <a:p>
          <a:endParaRPr lang="sv-SE"/>
        </a:p>
      </dgm:t>
    </dgm:pt>
    <dgm:pt modelId="{3D349278-F2D8-44BC-8616-B1D3E7FAE415}">
      <dgm:prSet phldrT="[Text]" custT="1"/>
      <dgm:spPr/>
      <dgm:t>
        <a:bodyPr/>
        <a:lstStyle/>
        <a:p>
          <a:r>
            <a:rPr lang="sv-SE" sz="1400" dirty="0">
              <a:latin typeface="Century Gothic" panose="020B0502020202020204" pitchFamily="34" charset="0"/>
            </a:rPr>
            <a:t>Undanröj brandrisker</a:t>
          </a:r>
        </a:p>
      </dgm:t>
    </dgm:pt>
    <dgm:pt modelId="{02A826B0-3D8A-47E9-9474-8308C567E67F}" type="parTrans" cxnId="{6E82A99B-936F-4E4F-B86F-17E483BCB43D}">
      <dgm:prSet/>
      <dgm:spPr/>
      <dgm:t>
        <a:bodyPr/>
        <a:lstStyle/>
        <a:p>
          <a:endParaRPr lang="sv-SE"/>
        </a:p>
      </dgm:t>
    </dgm:pt>
    <dgm:pt modelId="{3C4C45F3-0F59-407E-BC13-8465FC3896CF}" type="sibTrans" cxnId="{6E82A99B-936F-4E4F-B86F-17E483BCB43D}">
      <dgm:prSet/>
      <dgm:spPr/>
      <dgm:t>
        <a:bodyPr/>
        <a:lstStyle/>
        <a:p>
          <a:endParaRPr lang="sv-SE"/>
        </a:p>
      </dgm:t>
    </dgm:pt>
    <dgm:pt modelId="{CD695114-4634-4B69-AA5B-F1059034757C}">
      <dgm:prSet phldrT="[Text]" custT="1"/>
      <dgm:spPr>
        <a:solidFill>
          <a:srgbClr val="0070C0"/>
        </a:solidFill>
        <a:ln>
          <a:solidFill>
            <a:srgbClr val="0070C0"/>
          </a:solidFill>
        </a:ln>
      </dgm:spPr>
      <dgm:t>
        <a:bodyPr/>
        <a:lstStyle/>
        <a:p>
          <a:r>
            <a:rPr lang="sv-SE" sz="2200" dirty="0"/>
            <a:t>Rapportera </a:t>
          </a:r>
          <a:r>
            <a:rPr lang="sv-SE" sz="2000" dirty="0"/>
            <a:t>behov</a:t>
          </a:r>
        </a:p>
      </dgm:t>
    </dgm:pt>
    <dgm:pt modelId="{C54C6AF6-9BC5-43BF-93E9-D2F5547E0BF3}" type="parTrans" cxnId="{873F8CB4-ADF1-46D7-9D33-FB7DA9080E09}">
      <dgm:prSet/>
      <dgm:spPr/>
      <dgm:t>
        <a:bodyPr/>
        <a:lstStyle/>
        <a:p>
          <a:endParaRPr lang="sv-SE"/>
        </a:p>
      </dgm:t>
    </dgm:pt>
    <dgm:pt modelId="{DB704AF9-D937-4926-8B60-B9808F7F9F16}" type="sibTrans" cxnId="{873F8CB4-ADF1-46D7-9D33-FB7DA9080E09}">
      <dgm:prSet/>
      <dgm:spPr/>
      <dgm:t>
        <a:bodyPr/>
        <a:lstStyle/>
        <a:p>
          <a:endParaRPr lang="sv-SE"/>
        </a:p>
      </dgm:t>
    </dgm:pt>
    <dgm:pt modelId="{738ECC65-4B89-4AF3-91F1-E642B0FE00E5}">
      <dgm:prSet phldrT="[Text]" custT="1"/>
      <dgm:spPr/>
      <dgm:t>
        <a:bodyPr/>
        <a:lstStyle/>
        <a:p>
          <a:r>
            <a:rPr lang="sv-SE" sz="1400" dirty="0">
              <a:latin typeface="Century Gothic" panose="020B0502020202020204" pitchFamily="34" charset="0"/>
            </a:rPr>
            <a:t>Verksamhetsansvariga tar emot anmälan, och samverkan sker med berörda aktörer</a:t>
          </a:r>
        </a:p>
      </dgm:t>
    </dgm:pt>
    <dgm:pt modelId="{A8309FA5-CBE6-4785-BCAA-0EE1FF36A88E}" type="parTrans" cxnId="{2CB1DDE9-6B83-4DD4-81A2-85F016F09EA5}">
      <dgm:prSet/>
      <dgm:spPr/>
      <dgm:t>
        <a:bodyPr/>
        <a:lstStyle/>
        <a:p>
          <a:endParaRPr lang="sv-SE"/>
        </a:p>
      </dgm:t>
    </dgm:pt>
    <dgm:pt modelId="{7853ACFB-05A2-49A7-97DC-6B5EED9B698E}" type="sibTrans" cxnId="{2CB1DDE9-6B83-4DD4-81A2-85F016F09EA5}">
      <dgm:prSet/>
      <dgm:spPr/>
      <dgm:t>
        <a:bodyPr/>
        <a:lstStyle/>
        <a:p>
          <a:endParaRPr lang="sv-SE"/>
        </a:p>
      </dgm:t>
    </dgm:pt>
    <dgm:pt modelId="{CFD1AB30-2F35-4F58-AE2C-0465F847FAC0}">
      <dgm:prSet phldrT="[Text]" custT="1"/>
      <dgm:spPr/>
      <dgm:t>
        <a:bodyPr/>
        <a:lstStyle/>
        <a:p>
          <a:r>
            <a:rPr lang="sv-SE" sz="1400" dirty="0">
              <a:latin typeface="Century Gothic" panose="020B0502020202020204" pitchFamily="34" charset="0"/>
            </a:rPr>
            <a:t>Se till att brandvarnare fungerar. Byt batteri. Sätt upp brandvarnare om det saknas eller behöver kompletteras</a:t>
          </a:r>
        </a:p>
      </dgm:t>
    </dgm:pt>
    <dgm:pt modelId="{1745E3C1-CEF1-4284-9BFA-F9807A298095}" type="parTrans" cxnId="{EEC34B76-9DCC-4458-9ECC-40FA90D226C6}">
      <dgm:prSet/>
      <dgm:spPr/>
      <dgm:t>
        <a:bodyPr/>
        <a:lstStyle/>
        <a:p>
          <a:endParaRPr lang="sv-SE"/>
        </a:p>
      </dgm:t>
    </dgm:pt>
    <dgm:pt modelId="{2DE6FBB0-FE93-47D7-B852-7541F90028B3}" type="sibTrans" cxnId="{EEC34B76-9DCC-4458-9ECC-40FA90D226C6}">
      <dgm:prSet/>
      <dgm:spPr/>
      <dgm:t>
        <a:bodyPr/>
        <a:lstStyle/>
        <a:p>
          <a:endParaRPr lang="sv-SE"/>
        </a:p>
      </dgm:t>
    </dgm:pt>
    <dgm:pt modelId="{13EAF5D2-5A94-4E0A-8E9A-4FD1B0BA86E8}">
      <dgm:prSet phldrT="[Text]" custT="1"/>
      <dgm:spPr/>
      <dgm:t>
        <a:bodyPr/>
        <a:lstStyle/>
        <a:p>
          <a:r>
            <a:rPr lang="sv-SE" sz="1400" dirty="0">
              <a:latin typeface="Century Gothic" panose="020B0502020202020204" pitchFamily="34" charset="0"/>
            </a:rPr>
            <a:t>Lämna brandskyddsinformation, kontrollera kunskapen om brand och utrymning </a:t>
          </a:r>
        </a:p>
      </dgm:t>
    </dgm:pt>
    <dgm:pt modelId="{15BE05E2-532A-4124-8188-46B8D0AF992D}" type="parTrans" cxnId="{F8088445-EF5D-4EFD-A68E-9A37DFD6E02D}">
      <dgm:prSet/>
      <dgm:spPr/>
      <dgm:t>
        <a:bodyPr/>
        <a:lstStyle/>
        <a:p>
          <a:endParaRPr lang="sv-SE"/>
        </a:p>
      </dgm:t>
    </dgm:pt>
    <dgm:pt modelId="{EDF0881A-65F4-49A7-95D8-61C86DBAB9D4}" type="sibTrans" cxnId="{F8088445-EF5D-4EFD-A68E-9A37DFD6E02D}">
      <dgm:prSet/>
      <dgm:spPr/>
      <dgm:t>
        <a:bodyPr/>
        <a:lstStyle/>
        <a:p>
          <a:endParaRPr lang="sv-SE"/>
        </a:p>
      </dgm:t>
    </dgm:pt>
    <dgm:pt modelId="{ACDF5C21-2A06-4EE6-9816-0A9E08A1B6CE}" type="pres">
      <dgm:prSet presAssocID="{A064232C-86D3-40D0-ADBD-4D6D58E670C4}" presName="linearFlow" presStyleCnt="0">
        <dgm:presLayoutVars>
          <dgm:dir/>
          <dgm:animLvl val="lvl"/>
          <dgm:resizeHandles val="exact"/>
        </dgm:presLayoutVars>
      </dgm:prSet>
      <dgm:spPr/>
    </dgm:pt>
    <dgm:pt modelId="{54C10B90-03C0-4D57-A9FF-C0FC3B9F74FA}" type="pres">
      <dgm:prSet presAssocID="{622E63C8-28F9-4F9E-82A2-887719359621}" presName="composite" presStyleCnt="0"/>
      <dgm:spPr/>
    </dgm:pt>
    <dgm:pt modelId="{8C2B2E51-3841-42B9-A649-5C277F36024B}" type="pres">
      <dgm:prSet presAssocID="{622E63C8-28F9-4F9E-82A2-887719359621}" presName="parentText" presStyleLbl="alignNode1" presStyleIdx="0" presStyleCnt="2">
        <dgm:presLayoutVars>
          <dgm:chMax val="1"/>
          <dgm:bulletEnabled val="1"/>
        </dgm:presLayoutVars>
      </dgm:prSet>
      <dgm:spPr/>
    </dgm:pt>
    <dgm:pt modelId="{52A24947-EEDF-485B-9811-142F17A2239D}" type="pres">
      <dgm:prSet presAssocID="{622E63C8-28F9-4F9E-82A2-887719359621}" presName="descendantText" presStyleLbl="alignAcc1" presStyleIdx="0" presStyleCnt="2" custScaleY="100000">
        <dgm:presLayoutVars>
          <dgm:bulletEnabled val="1"/>
        </dgm:presLayoutVars>
      </dgm:prSet>
      <dgm:spPr/>
    </dgm:pt>
    <dgm:pt modelId="{3DC3CF52-1C08-4D1F-9270-C9ACC64709EB}" type="pres">
      <dgm:prSet presAssocID="{97B427D3-46D1-4907-B607-C978AAE68665}" presName="sp" presStyleCnt="0"/>
      <dgm:spPr/>
    </dgm:pt>
    <dgm:pt modelId="{1470E88E-C73E-464E-A107-759463FDEE1D}" type="pres">
      <dgm:prSet presAssocID="{CD695114-4634-4B69-AA5B-F1059034757C}" presName="composite" presStyleCnt="0"/>
      <dgm:spPr/>
    </dgm:pt>
    <dgm:pt modelId="{F067DF16-2BF9-48F4-9A86-5200E9D08064}" type="pres">
      <dgm:prSet presAssocID="{CD695114-4634-4B69-AA5B-F1059034757C}" presName="parentText" presStyleLbl="alignNode1" presStyleIdx="1" presStyleCnt="2">
        <dgm:presLayoutVars>
          <dgm:chMax val="1"/>
          <dgm:bulletEnabled val="1"/>
        </dgm:presLayoutVars>
      </dgm:prSet>
      <dgm:spPr/>
    </dgm:pt>
    <dgm:pt modelId="{380EA45A-669F-401F-8DC6-DECBF1895F0C}" type="pres">
      <dgm:prSet presAssocID="{CD695114-4634-4B69-AA5B-F1059034757C}" presName="descendantText" presStyleLbl="alignAcc1" presStyleIdx="1" presStyleCnt="2">
        <dgm:presLayoutVars>
          <dgm:bulletEnabled val="1"/>
        </dgm:presLayoutVars>
      </dgm:prSet>
      <dgm:spPr/>
    </dgm:pt>
  </dgm:ptLst>
  <dgm:cxnLst>
    <dgm:cxn modelId="{47FA9532-9BC8-4CAC-BDB2-D3D0CD3D7B7A}" type="presOf" srcId="{738ECC65-4B89-4AF3-91F1-E642B0FE00E5}" destId="{380EA45A-669F-401F-8DC6-DECBF1895F0C}" srcOrd="0" destOrd="0" presId="urn:microsoft.com/office/officeart/2005/8/layout/chevron2"/>
    <dgm:cxn modelId="{A48D4134-6D49-48FF-874D-FAE8EA8E8222}" type="presOf" srcId="{A064232C-86D3-40D0-ADBD-4D6D58E670C4}" destId="{ACDF5C21-2A06-4EE6-9816-0A9E08A1B6CE}" srcOrd="0" destOrd="0" presId="urn:microsoft.com/office/officeart/2005/8/layout/chevron2"/>
    <dgm:cxn modelId="{AE141E39-2871-4381-AF1D-07061B314D55}" type="presOf" srcId="{CFD1AB30-2F35-4F58-AE2C-0465F847FAC0}" destId="{52A24947-EEDF-485B-9811-142F17A2239D}" srcOrd="0" destOrd="1" presId="urn:microsoft.com/office/officeart/2005/8/layout/chevron2"/>
    <dgm:cxn modelId="{F8088445-EF5D-4EFD-A68E-9A37DFD6E02D}" srcId="{622E63C8-28F9-4F9E-82A2-887719359621}" destId="{13EAF5D2-5A94-4E0A-8E9A-4FD1B0BA86E8}" srcOrd="2" destOrd="0" parTransId="{15BE05E2-532A-4124-8188-46B8D0AF992D}" sibTransId="{EDF0881A-65F4-49A7-95D8-61C86DBAB9D4}"/>
    <dgm:cxn modelId="{EEC34B76-9DCC-4458-9ECC-40FA90D226C6}" srcId="{622E63C8-28F9-4F9E-82A2-887719359621}" destId="{CFD1AB30-2F35-4F58-AE2C-0465F847FAC0}" srcOrd="1" destOrd="0" parTransId="{1745E3C1-CEF1-4284-9BFA-F9807A298095}" sibTransId="{2DE6FBB0-FE93-47D7-B852-7541F90028B3}"/>
    <dgm:cxn modelId="{76283C82-728F-4353-A5FE-3BBEF198F4F1}" type="presOf" srcId="{3D349278-F2D8-44BC-8616-B1D3E7FAE415}" destId="{52A24947-EEDF-485B-9811-142F17A2239D}" srcOrd="0" destOrd="0" presId="urn:microsoft.com/office/officeart/2005/8/layout/chevron2"/>
    <dgm:cxn modelId="{19187E90-5D0E-4789-ADCB-90D829AF5A79}" type="presOf" srcId="{CD695114-4634-4B69-AA5B-F1059034757C}" destId="{F067DF16-2BF9-48F4-9A86-5200E9D08064}" srcOrd="0" destOrd="0" presId="urn:microsoft.com/office/officeart/2005/8/layout/chevron2"/>
    <dgm:cxn modelId="{3C8EE596-67E2-4763-837B-5419EC7A4111}" type="presOf" srcId="{622E63C8-28F9-4F9E-82A2-887719359621}" destId="{8C2B2E51-3841-42B9-A649-5C277F36024B}" srcOrd="0" destOrd="0" presId="urn:microsoft.com/office/officeart/2005/8/layout/chevron2"/>
    <dgm:cxn modelId="{6E82A99B-936F-4E4F-B86F-17E483BCB43D}" srcId="{622E63C8-28F9-4F9E-82A2-887719359621}" destId="{3D349278-F2D8-44BC-8616-B1D3E7FAE415}" srcOrd="0" destOrd="0" parTransId="{02A826B0-3D8A-47E9-9474-8308C567E67F}" sibTransId="{3C4C45F3-0F59-407E-BC13-8465FC3896CF}"/>
    <dgm:cxn modelId="{873F8CB4-ADF1-46D7-9D33-FB7DA9080E09}" srcId="{A064232C-86D3-40D0-ADBD-4D6D58E670C4}" destId="{CD695114-4634-4B69-AA5B-F1059034757C}" srcOrd="1" destOrd="0" parTransId="{C54C6AF6-9BC5-43BF-93E9-D2F5547E0BF3}" sibTransId="{DB704AF9-D937-4926-8B60-B9808F7F9F16}"/>
    <dgm:cxn modelId="{E94625D1-9B2D-4CFB-8505-0594588488B0}" type="presOf" srcId="{13EAF5D2-5A94-4E0A-8E9A-4FD1B0BA86E8}" destId="{52A24947-EEDF-485B-9811-142F17A2239D}" srcOrd="0" destOrd="2" presId="urn:microsoft.com/office/officeart/2005/8/layout/chevron2"/>
    <dgm:cxn modelId="{2CB1DDE9-6B83-4DD4-81A2-85F016F09EA5}" srcId="{CD695114-4634-4B69-AA5B-F1059034757C}" destId="{738ECC65-4B89-4AF3-91F1-E642B0FE00E5}" srcOrd="0" destOrd="0" parTransId="{A8309FA5-CBE6-4785-BCAA-0EE1FF36A88E}" sibTransId="{7853ACFB-05A2-49A7-97DC-6B5EED9B698E}"/>
    <dgm:cxn modelId="{472293EB-F271-4D00-9B7E-9D56790AF60C}" srcId="{A064232C-86D3-40D0-ADBD-4D6D58E670C4}" destId="{622E63C8-28F9-4F9E-82A2-887719359621}" srcOrd="0" destOrd="0" parTransId="{A2D17FC3-DFA3-445E-9916-324FF0E76661}" sibTransId="{97B427D3-46D1-4907-B607-C978AAE68665}"/>
    <dgm:cxn modelId="{8B4F60C4-E3AA-441A-ABAA-2E64ABED0C6F}" type="presParOf" srcId="{ACDF5C21-2A06-4EE6-9816-0A9E08A1B6CE}" destId="{54C10B90-03C0-4D57-A9FF-C0FC3B9F74FA}" srcOrd="0" destOrd="0" presId="urn:microsoft.com/office/officeart/2005/8/layout/chevron2"/>
    <dgm:cxn modelId="{9A78EF46-7BE5-4B85-9F28-0823524B966E}" type="presParOf" srcId="{54C10B90-03C0-4D57-A9FF-C0FC3B9F74FA}" destId="{8C2B2E51-3841-42B9-A649-5C277F36024B}" srcOrd="0" destOrd="0" presId="urn:microsoft.com/office/officeart/2005/8/layout/chevron2"/>
    <dgm:cxn modelId="{D7778C84-3181-4CED-8109-5B244F027370}" type="presParOf" srcId="{54C10B90-03C0-4D57-A9FF-C0FC3B9F74FA}" destId="{52A24947-EEDF-485B-9811-142F17A2239D}" srcOrd="1" destOrd="0" presId="urn:microsoft.com/office/officeart/2005/8/layout/chevron2"/>
    <dgm:cxn modelId="{8BD728D1-8318-42F0-A15F-F54D23E0456C}" type="presParOf" srcId="{ACDF5C21-2A06-4EE6-9816-0A9E08A1B6CE}" destId="{3DC3CF52-1C08-4D1F-9270-C9ACC64709EB}" srcOrd="1" destOrd="0" presId="urn:microsoft.com/office/officeart/2005/8/layout/chevron2"/>
    <dgm:cxn modelId="{088E3771-8311-44D1-92F0-9B99FBF1775A}" type="presParOf" srcId="{ACDF5C21-2A06-4EE6-9816-0A9E08A1B6CE}" destId="{1470E88E-C73E-464E-A107-759463FDEE1D}" srcOrd="2" destOrd="0" presId="urn:microsoft.com/office/officeart/2005/8/layout/chevron2"/>
    <dgm:cxn modelId="{B3242B76-25A5-4F65-A3ED-AA1E0927AC42}" type="presParOf" srcId="{1470E88E-C73E-464E-A107-759463FDEE1D}" destId="{F067DF16-2BF9-48F4-9A86-5200E9D08064}" srcOrd="0" destOrd="0" presId="urn:microsoft.com/office/officeart/2005/8/layout/chevron2"/>
    <dgm:cxn modelId="{E7ABD97B-8A86-4D74-8ECA-4EB4FC3435DF}" type="presParOf" srcId="{1470E88E-C73E-464E-A107-759463FDEE1D}" destId="{380EA45A-669F-401F-8DC6-DECBF1895F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64232C-86D3-40D0-ADBD-4D6D58E670C4}"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sv-SE"/>
        </a:p>
      </dgm:t>
    </dgm:pt>
    <dgm:pt modelId="{622E63C8-28F9-4F9E-82A2-887719359621}">
      <dgm:prSet phldrT="[Text]" custT="1"/>
      <dgm:spPr>
        <a:solidFill>
          <a:srgbClr val="0070C0"/>
        </a:solidFill>
        <a:ln>
          <a:solidFill>
            <a:srgbClr val="0070C0"/>
          </a:solidFill>
        </a:ln>
      </dgm:spPr>
      <dgm:t>
        <a:bodyPr/>
        <a:lstStyle/>
        <a:p>
          <a:r>
            <a:rPr lang="sv-SE" sz="2000" dirty="0"/>
            <a:t>Åtgärder</a:t>
          </a:r>
        </a:p>
      </dgm:t>
    </dgm:pt>
    <dgm:pt modelId="{A2D17FC3-DFA3-445E-9916-324FF0E76661}" type="parTrans" cxnId="{472293EB-F271-4D00-9B7E-9D56790AF60C}">
      <dgm:prSet/>
      <dgm:spPr/>
      <dgm:t>
        <a:bodyPr/>
        <a:lstStyle/>
        <a:p>
          <a:endParaRPr lang="sv-SE"/>
        </a:p>
      </dgm:t>
    </dgm:pt>
    <dgm:pt modelId="{97B427D3-46D1-4907-B607-C978AAE68665}" type="sibTrans" cxnId="{472293EB-F271-4D00-9B7E-9D56790AF60C}">
      <dgm:prSet/>
      <dgm:spPr/>
      <dgm:t>
        <a:bodyPr/>
        <a:lstStyle/>
        <a:p>
          <a:endParaRPr lang="sv-SE"/>
        </a:p>
      </dgm:t>
    </dgm:pt>
    <dgm:pt modelId="{3D349278-F2D8-44BC-8616-B1D3E7FAE415}">
      <dgm:prSet phldrT="[Text]" custT="1"/>
      <dgm:spPr/>
      <dgm:t>
        <a:bodyPr/>
        <a:lstStyle/>
        <a:p>
          <a:r>
            <a:rPr lang="sv-SE" sz="1400" dirty="0">
              <a:latin typeface="Century Gothic" panose="020B0502020202020204" pitchFamily="34" charset="0"/>
            </a:rPr>
            <a:t>Berörd aktör bedömer behov och skriver förslag på åtgärd (checklista &amp; åtgärdskatalog)</a:t>
          </a:r>
        </a:p>
      </dgm:t>
    </dgm:pt>
    <dgm:pt modelId="{02A826B0-3D8A-47E9-9474-8308C567E67F}" type="parTrans" cxnId="{6E82A99B-936F-4E4F-B86F-17E483BCB43D}">
      <dgm:prSet/>
      <dgm:spPr/>
      <dgm:t>
        <a:bodyPr/>
        <a:lstStyle/>
        <a:p>
          <a:endParaRPr lang="sv-SE"/>
        </a:p>
      </dgm:t>
    </dgm:pt>
    <dgm:pt modelId="{3C4C45F3-0F59-407E-BC13-8465FC3896CF}" type="sibTrans" cxnId="{6E82A99B-936F-4E4F-B86F-17E483BCB43D}">
      <dgm:prSet/>
      <dgm:spPr/>
      <dgm:t>
        <a:bodyPr/>
        <a:lstStyle/>
        <a:p>
          <a:endParaRPr lang="sv-SE"/>
        </a:p>
      </dgm:t>
    </dgm:pt>
    <dgm:pt modelId="{CD695114-4634-4B69-AA5B-F1059034757C}">
      <dgm:prSet phldrT="[Text]" custT="1"/>
      <dgm:spPr>
        <a:solidFill>
          <a:srgbClr val="0070C0"/>
        </a:solidFill>
        <a:ln>
          <a:solidFill>
            <a:srgbClr val="0070C0"/>
          </a:solidFill>
        </a:ln>
      </dgm:spPr>
      <dgm:t>
        <a:bodyPr/>
        <a:lstStyle/>
        <a:p>
          <a:r>
            <a:rPr lang="sv-SE" sz="2000" dirty="0"/>
            <a:t>Uppföljning</a:t>
          </a:r>
        </a:p>
      </dgm:t>
    </dgm:pt>
    <dgm:pt modelId="{C54C6AF6-9BC5-43BF-93E9-D2F5547E0BF3}" type="parTrans" cxnId="{873F8CB4-ADF1-46D7-9D33-FB7DA9080E09}">
      <dgm:prSet/>
      <dgm:spPr/>
      <dgm:t>
        <a:bodyPr/>
        <a:lstStyle/>
        <a:p>
          <a:endParaRPr lang="sv-SE"/>
        </a:p>
      </dgm:t>
    </dgm:pt>
    <dgm:pt modelId="{DB704AF9-D937-4926-8B60-B9808F7F9F16}" type="sibTrans" cxnId="{873F8CB4-ADF1-46D7-9D33-FB7DA9080E09}">
      <dgm:prSet/>
      <dgm:spPr/>
      <dgm:t>
        <a:bodyPr/>
        <a:lstStyle/>
        <a:p>
          <a:endParaRPr lang="sv-SE"/>
        </a:p>
      </dgm:t>
    </dgm:pt>
    <dgm:pt modelId="{738ECC65-4B89-4AF3-91F1-E642B0FE00E5}">
      <dgm:prSet phldrT="[Text]" custT="1"/>
      <dgm:spPr/>
      <dgm:t>
        <a:bodyPr/>
        <a:lstStyle/>
        <a:p>
          <a:r>
            <a:rPr lang="sv-SE" sz="1400" dirty="0">
              <a:latin typeface="Century Gothic" panose="020B0502020202020204" pitchFamily="34" charset="0"/>
            </a:rPr>
            <a:t>Dokumentation </a:t>
          </a:r>
        </a:p>
      </dgm:t>
    </dgm:pt>
    <dgm:pt modelId="{A8309FA5-CBE6-4785-BCAA-0EE1FF36A88E}" type="parTrans" cxnId="{2CB1DDE9-6B83-4DD4-81A2-85F016F09EA5}">
      <dgm:prSet/>
      <dgm:spPr/>
      <dgm:t>
        <a:bodyPr/>
        <a:lstStyle/>
        <a:p>
          <a:endParaRPr lang="sv-SE"/>
        </a:p>
      </dgm:t>
    </dgm:pt>
    <dgm:pt modelId="{7853ACFB-05A2-49A7-97DC-6B5EED9B698E}" type="sibTrans" cxnId="{2CB1DDE9-6B83-4DD4-81A2-85F016F09EA5}">
      <dgm:prSet/>
      <dgm:spPr/>
      <dgm:t>
        <a:bodyPr/>
        <a:lstStyle/>
        <a:p>
          <a:endParaRPr lang="sv-SE"/>
        </a:p>
      </dgm:t>
    </dgm:pt>
    <dgm:pt modelId="{E462108D-B616-4DF0-B2F1-50EAFB294BFA}">
      <dgm:prSet phldrT="[Text]" custT="1"/>
      <dgm:spPr/>
      <dgm:t>
        <a:bodyPr/>
        <a:lstStyle/>
        <a:p>
          <a:endParaRPr lang="sv-SE" sz="1400" dirty="0">
            <a:latin typeface="Century Gothic" panose="020B0502020202020204" pitchFamily="34" charset="0"/>
          </a:endParaRPr>
        </a:p>
      </dgm:t>
    </dgm:pt>
    <dgm:pt modelId="{92FA8EE1-3CD4-466C-88E1-02CFA831DEE2}" type="parTrans" cxnId="{74E88C88-86B3-4170-B893-1E49F02EC70D}">
      <dgm:prSet/>
      <dgm:spPr/>
      <dgm:t>
        <a:bodyPr/>
        <a:lstStyle/>
        <a:p>
          <a:endParaRPr lang="sv-SE"/>
        </a:p>
      </dgm:t>
    </dgm:pt>
    <dgm:pt modelId="{F68159FE-9421-4860-857C-2836BA0AB128}" type="sibTrans" cxnId="{74E88C88-86B3-4170-B893-1E49F02EC70D}">
      <dgm:prSet/>
      <dgm:spPr/>
      <dgm:t>
        <a:bodyPr/>
        <a:lstStyle/>
        <a:p>
          <a:endParaRPr lang="sv-SE"/>
        </a:p>
      </dgm:t>
    </dgm:pt>
    <dgm:pt modelId="{E8C89055-3677-42BD-9B4E-B93B694A1954}">
      <dgm:prSet phldrT="[Text]" custT="1"/>
      <dgm:spPr/>
      <dgm:t>
        <a:bodyPr/>
        <a:lstStyle/>
        <a:p>
          <a:r>
            <a:rPr lang="sv-SE" sz="1400" dirty="0">
              <a:latin typeface="Century Gothic" panose="020B0502020202020204" pitchFamily="34" charset="0"/>
            </a:rPr>
            <a:t>XX tar beslut om åtgärd</a:t>
          </a:r>
        </a:p>
      </dgm:t>
    </dgm:pt>
    <dgm:pt modelId="{B0FB127A-896A-4566-8778-7575FD5C3A5A}" type="parTrans" cxnId="{6692BA48-15DC-4814-BE36-F964170B4431}">
      <dgm:prSet/>
      <dgm:spPr/>
      <dgm:t>
        <a:bodyPr/>
        <a:lstStyle/>
        <a:p>
          <a:endParaRPr lang="sv-SE"/>
        </a:p>
      </dgm:t>
    </dgm:pt>
    <dgm:pt modelId="{CE1D37CD-0D73-4C6F-96DB-9F299AF62CF5}" type="sibTrans" cxnId="{6692BA48-15DC-4814-BE36-F964170B4431}">
      <dgm:prSet/>
      <dgm:spPr/>
      <dgm:t>
        <a:bodyPr/>
        <a:lstStyle/>
        <a:p>
          <a:endParaRPr lang="sv-SE"/>
        </a:p>
      </dgm:t>
    </dgm:pt>
    <dgm:pt modelId="{804D3336-6779-4550-9081-B9E532CB33BE}">
      <dgm:prSet phldrT="[Text]" custT="1"/>
      <dgm:spPr/>
      <dgm:t>
        <a:bodyPr/>
        <a:lstStyle/>
        <a:p>
          <a:r>
            <a:rPr lang="sv-SE" sz="1400" dirty="0">
              <a:latin typeface="Century Gothic" panose="020B0502020202020204" pitchFamily="34" charset="0"/>
            </a:rPr>
            <a:t>Individuella brandskyddsåtgärder genomförs</a:t>
          </a:r>
        </a:p>
      </dgm:t>
    </dgm:pt>
    <dgm:pt modelId="{77D48093-1F18-4C79-8BAA-F4EF1BF4710E}" type="parTrans" cxnId="{5C0D6370-D3AB-484A-8E21-6F365C203F86}">
      <dgm:prSet/>
      <dgm:spPr/>
      <dgm:t>
        <a:bodyPr/>
        <a:lstStyle/>
        <a:p>
          <a:endParaRPr lang="sv-SE"/>
        </a:p>
      </dgm:t>
    </dgm:pt>
    <dgm:pt modelId="{725A2FD6-2FCC-45C9-8719-065E52806513}" type="sibTrans" cxnId="{5C0D6370-D3AB-484A-8E21-6F365C203F86}">
      <dgm:prSet/>
      <dgm:spPr/>
      <dgm:t>
        <a:bodyPr/>
        <a:lstStyle/>
        <a:p>
          <a:endParaRPr lang="sv-SE"/>
        </a:p>
      </dgm:t>
    </dgm:pt>
    <dgm:pt modelId="{3695714D-1999-4908-9641-85A71BD64514}">
      <dgm:prSet phldrT="[Text]" custT="1"/>
      <dgm:spPr/>
      <dgm:t>
        <a:bodyPr/>
        <a:lstStyle/>
        <a:p>
          <a:r>
            <a:rPr lang="sv-SE" sz="1400" dirty="0">
              <a:latin typeface="Century Gothic" panose="020B0502020202020204" pitchFamily="34" charset="0"/>
            </a:rPr>
            <a:t>Erfarenhetsåterföring</a:t>
          </a:r>
        </a:p>
      </dgm:t>
    </dgm:pt>
    <dgm:pt modelId="{DF12FD42-9C9B-423F-80C0-78EC756073A4}" type="parTrans" cxnId="{70E44AAC-E21B-4E34-9F4C-935CAF43EB93}">
      <dgm:prSet/>
      <dgm:spPr/>
      <dgm:t>
        <a:bodyPr/>
        <a:lstStyle/>
        <a:p>
          <a:endParaRPr lang="sv-SE"/>
        </a:p>
      </dgm:t>
    </dgm:pt>
    <dgm:pt modelId="{1AE66B3E-B1BF-4D88-8E97-EB80575213C8}" type="sibTrans" cxnId="{70E44AAC-E21B-4E34-9F4C-935CAF43EB93}">
      <dgm:prSet/>
      <dgm:spPr/>
      <dgm:t>
        <a:bodyPr/>
        <a:lstStyle/>
        <a:p>
          <a:endParaRPr lang="sv-SE"/>
        </a:p>
      </dgm:t>
    </dgm:pt>
    <dgm:pt modelId="{ACDF5C21-2A06-4EE6-9816-0A9E08A1B6CE}" type="pres">
      <dgm:prSet presAssocID="{A064232C-86D3-40D0-ADBD-4D6D58E670C4}" presName="linearFlow" presStyleCnt="0">
        <dgm:presLayoutVars>
          <dgm:dir/>
          <dgm:animLvl val="lvl"/>
          <dgm:resizeHandles val="exact"/>
        </dgm:presLayoutVars>
      </dgm:prSet>
      <dgm:spPr/>
    </dgm:pt>
    <dgm:pt modelId="{54C10B90-03C0-4D57-A9FF-C0FC3B9F74FA}" type="pres">
      <dgm:prSet presAssocID="{622E63C8-28F9-4F9E-82A2-887719359621}" presName="composite" presStyleCnt="0"/>
      <dgm:spPr/>
    </dgm:pt>
    <dgm:pt modelId="{8C2B2E51-3841-42B9-A649-5C277F36024B}" type="pres">
      <dgm:prSet presAssocID="{622E63C8-28F9-4F9E-82A2-887719359621}" presName="parentText" presStyleLbl="alignNode1" presStyleIdx="0" presStyleCnt="2">
        <dgm:presLayoutVars>
          <dgm:chMax val="1"/>
          <dgm:bulletEnabled val="1"/>
        </dgm:presLayoutVars>
      </dgm:prSet>
      <dgm:spPr/>
    </dgm:pt>
    <dgm:pt modelId="{52A24947-EEDF-485B-9811-142F17A2239D}" type="pres">
      <dgm:prSet presAssocID="{622E63C8-28F9-4F9E-82A2-887719359621}" presName="descendantText" presStyleLbl="alignAcc1" presStyleIdx="0" presStyleCnt="2">
        <dgm:presLayoutVars>
          <dgm:bulletEnabled val="1"/>
        </dgm:presLayoutVars>
      </dgm:prSet>
      <dgm:spPr/>
    </dgm:pt>
    <dgm:pt modelId="{3DC3CF52-1C08-4D1F-9270-C9ACC64709EB}" type="pres">
      <dgm:prSet presAssocID="{97B427D3-46D1-4907-B607-C978AAE68665}" presName="sp" presStyleCnt="0"/>
      <dgm:spPr/>
    </dgm:pt>
    <dgm:pt modelId="{1470E88E-C73E-464E-A107-759463FDEE1D}" type="pres">
      <dgm:prSet presAssocID="{CD695114-4634-4B69-AA5B-F1059034757C}" presName="composite" presStyleCnt="0"/>
      <dgm:spPr/>
    </dgm:pt>
    <dgm:pt modelId="{F067DF16-2BF9-48F4-9A86-5200E9D08064}" type="pres">
      <dgm:prSet presAssocID="{CD695114-4634-4B69-AA5B-F1059034757C}" presName="parentText" presStyleLbl="alignNode1" presStyleIdx="1" presStyleCnt="2">
        <dgm:presLayoutVars>
          <dgm:chMax val="1"/>
          <dgm:bulletEnabled val="1"/>
        </dgm:presLayoutVars>
      </dgm:prSet>
      <dgm:spPr/>
    </dgm:pt>
    <dgm:pt modelId="{380EA45A-669F-401F-8DC6-DECBF1895F0C}" type="pres">
      <dgm:prSet presAssocID="{CD695114-4634-4B69-AA5B-F1059034757C}" presName="descendantText" presStyleLbl="alignAcc1" presStyleIdx="1" presStyleCnt="2">
        <dgm:presLayoutVars>
          <dgm:bulletEnabled val="1"/>
        </dgm:presLayoutVars>
      </dgm:prSet>
      <dgm:spPr/>
    </dgm:pt>
  </dgm:ptLst>
  <dgm:cxnLst>
    <dgm:cxn modelId="{AFFB8414-56D0-4BB6-BD62-C9DB9BA4E667}" type="presOf" srcId="{3D349278-F2D8-44BC-8616-B1D3E7FAE415}" destId="{52A24947-EEDF-485B-9811-142F17A2239D}" srcOrd="0" destOrd="0" presId="urn:microsoft.com/office/officeart/2005/8/layout/chevron2"/>
    <dgm:cxn modelId="{6692BA48-15DC-4814-BE36-F964170B4431}" srcId="{622E63C8-28F9-4F9E-82A2-887719359621}" destId="{E8C89055-3677-42BD-9B4E-B93B694A1954}" srcOrd="1" destOrd="0" parTransId="{B0FB127A-896A-4566-8778-7575FD5C3A5A}" sibTransId="{CE1D37CD-0D73-4C6F-96DB-9F299AF62CF5}"/>
    <dgm:cxn modelId="{09A0D24A-832C-4267-91E9-C10049FF91F0}" type="presOf" srcId="{804D3336-6779-4550-9081-B9E532CB33BE}" destId="{52A24947-EEDF-485B-9811-142F17A2239D}" srcOrd="0" destOrd="2" presId="urn:microsoft.com/office/officeart/2005/8/layout/chevron2"/>
    <dgm:cxn modelId="{9EF8734D-1FC2-4F1D-8354-E513BE4D2121}" type="presOf" srcId="{3695714D-1999-4908-9641-85A71BD64514}" destId="{380EA45A-669F-401F-8DC6-DECBF1895F0C}" srcOrd="0" destOrd="1" presId="urn:microsoft.com/office/officeart/2005/8/layout/chevron2"/>
    <dgm:cxn modelId="{5C0D6370-D3AB-484A-8E21-6F365C203F86}" srcId="{622E63C8-28F9-4F9E-82A2-887719359621}" destId="{804D3336-6779-4550-9081-B9E532CB33BE}" srcOrd="2" destOrd="0" parTransId="{77D48093-1F18-4C79-8BAA-F4EF1BF4710E}" sibTransId="{725A2FD6-2FCC-45C9-8719-065E52806513}"/>
    <dgm:cxn modelId="{02B68F77-DA95-4B01-99B8-9E5A879DA30A}" type="presOf" srcId="{738ECC65-4B89-4AF3-91F1-E642B0FE00E5}" destId="{380EA45A-669F-401F-8DC6-DECBF1895F0C}" srcOrd="0" destOrd="0" presId="urn:microsoft.com/office/officeart/2005/8/layout/chevron2"/>
    <dgm:cxn modelId="{03F70778-F7FF-431C-AD8E-A1C469976DB6}" type="presOf" srcId="{CD695114-4634-4B69-AA5B-F1059034757C}" destId="{F067DF16-2BF9-48F4-9A86-5200E9D08064}" srcOrd="0" destOrd="0" presId="urn:microsoft.com/office/officeart/2005/8/layout/chevron2"/>
    <dgm:cxn modelId="{74E88C88-86B3-4170-B893-1E49F02EC70D}" srcId="{622E63C8-28F9-4F9E-82A2-887719359621}" destId="{E462108D-B616-4DF0-B2F1-50EAFB294BFA}" srcOrd="3" destOrd="0" parTransId="{92FA8EE1-3CD4-466C-88E1-02CFA831DEE2}" sibTransId="{F68159FE-9421-4860-857C-2836BA0AB128}"/>
    <dgm:cxn modelId="{6E82A99B-936F-4E4F-B86F-17E483BCB43D}" srcId="{622E63C8-28F9-4F9E-82A2-887719359621}" destId="{3D349278-F2D8-44BC-8616-B1D3E7FAE415}" srcOrd="0" destOrd="0" parTransId="{02A826B0-3D8A-47E9-9474-8308C567E67F}" sibTransId="{3C4C45F3-0F59-407E-BC13-8465FC3896CF}"/>
    <dgm:cxn modelId="{70E44AAC-E21B-4E34-9F4C-935CAF43EB93}" srcId="{CD695114-4634-4B69-AA5B-F1059034757C}" destId="{3695714D-1999-4908-9641-85A71BD64514}" srcOrd="1" destOrd="0" parTransId="{DF12FD42-9C9B-423F-80C0-78EC756073A4}" sibTransId="{1AE66B3E-B1BF-4D88-8E97-EB80575213C8}"/>
    <dgm:cxn modelId="{873F8CB4-ADF1-46D7-9D33-FB7DA9080E09}" srcId="{A064232C-86D3-40D0-ADBD-4D6D58E670C4}" destId="{CD695114-4634-4B69-AA5B-F1059034757C}" srcOrd="1" destOrd="0" parTransId="{C54C6AF6-9BC5-43BF-93E9-D2F5547E0BF3}" sibTransId="{DB704AF9-D937-4926-8B60-B9808F7F9F16}"/>
    <dgm:cxn modelId="{FF9DF4C8-08EA-42A4-9A17-3E0B60F5B960}" type="presOf" srcId="{E8C89055-3677-42BD-9B4E-B93B694A1954}" destId="{52A24947-EEDF-485B-9811-142F17A2239D}" srcOrd="0" destOrd="1" presId="urn:microsoft.com/office/officeart/2005/8/layout/chevron2"/>
    <dgm:cxn modelId="{196595D0-1E5D-4FC9-9077-CADC0571B564}" type="presOf" srcId="{A064232C-86D3-40D0-ADBD-4D6D58E670C4}" destId="{ACDF5C21-2A06-4EE6-9816-0A9E08A1B6CE}" srcOrd="0" destOrd="0" presId="urn:microsoft.com/office/officeart/2005/8/layout/chevron2"/>
    <dgm:cxn modelId="{95BEDED8-E1CC-4EE3-A627-C09144D616EE}" type="presOf" srcId="{E462108D-B616-4DF0-B2F1-50EAFB294BFA}" destId="{52A24947-EEDF-485B-9811-142F17A2239D}" srcOrd="0" destOrd="3" presId="urn:microsoft.com/office/officeart/2005/8/layout/chevron2"/>
    <dgm:cxn modelId="{2CB1DDE9-6B83-4DD4-81A2-85F016F09EA5}" srcId="{CD695114-4634-4B69-AA5B-F1059034757C}" destId="{738ECC65-4B89-4AF3-91F1-E642B0FE00E5}" srcOrd="0" destOrd="0" parTransId="{A8309FA5-CBE6-4785-BCAA-0EE1FF36A88E}" sibTransId="{7853ACFB-05A2-49A7-97DC-6B5EED9B698E}"/>
    <dgm:cxn modelId="{472293EB-F271-4D00-9B7E-9D56790AF60C}" srcId="{A064232C-86D3-40D0-ADBD-4D6D58E670C4}" destId="{622E63C8-28F9-4F9E-82A2-887719359621}" srcOrd="0" destOrd="0" parTransId="{A2D17FC3-DFA3-445E-9916-324FF0E76661}" sibTransId="{97B427D3-46D1-4907-B607-C978AAE68665}"/>
    <dgm:cxn modelId="{670DCAFE-BF5B-4A6D-A35A-B0BA78A9540F}" type="presOf" srcId="{622E63C8-28F9-4F9E-82A2-887719359621}" destId="{8C2B2E51-3841-42B9-A649-5C277F36024B}" srcOrd="0" destOrd="0" presId="urn:microsoft.com/office/officeart/2005/8/layout/chevron2"/>
    <dgm:cxn modelId="{05735B24-AECD-4F8F-8B9D-075E7F2867D5}" type="presParOf" srcId="{ACDF5C21-2A06-4EE6-9816-0A9E08A1B6CE}" destId="{54C10B90-03C0-4D57-A9FF-C0FC3B9F74FA}" srcOrd="0" destOrd="0" presId="urn:microsoft.com/office/officeart/2005/8/layout/chevron2"/>
    <dgm:cxn modelId="{F3366F9A-38F3-4BA3-9632-70EE431ADEBF}" type="presParOf" srcId="{54C10B90-03C0-4D57-A9FF-C0FC3B9F74FA}" destId="{8C2B2E51-3841-42B9-A649-5C277F36024B}" srcOrd="0" destOrd="0" presId="urn:microsoft.com/office/officeart/2005/8/layout/chevron2"/>
    <dgm:cxn modelId="{39FDF49D-8AFB-4447-94F0-FE5400EF0C28}" type="presParOf" srcId="{54C10B90-03C0-4D57-A9FF-C0FC3B9F74FA}" destId="{52A24947-EEDF-485B-9811-142F17A2239D}" srcOrd="1" destOrd="0" presId="urn:microsoft.com/office/officeart/2005/8/layout/chevron2"/>
    <dgm:cxn modelId="{B95E3CE3-919F-4A68-9413-43FEB869CEB0}" type="presParOf" srcId="{ACDF5C21-2A06-4EE6-9816-0A9E08A1B6CE}" destId="{3DC3CF52-1C08-4D1F-9270-C9ACC64709EB}" srcOrd="1" destOrd="0" presId="urn:microsoft.com/office/officeart/2005/8/layout/chevron2"/>
    <dgm:cxn modelId="{D71647A7-4B4A-4858-8E3C-C1AAE4DCB6E5}" type="presParOf" srcId="{ACDF5C21-2A06-4EE6-9816-0A9E08A1B6CE}" destId="{1470E88E-C73E-464E-A107-759463FDEE1D}" srcOrd="2" destOrd="0" presId="urn:microsoft.com/office/officeart/2005/8/layout/chevron2"/>
    <dgm:cxn modelId="{E1A66E8C-534E-44DA-9E7C-B9F5F7B97581}" type="presParOf" srcId="{1470E88E-C73E-464E-A107-759463FDEE1D}" destId="{F067DF16-2BF9-48F4-9A86-5200E9D08064}" srcOrd="0" destOrd="0" presId="urn:microsoft.com/office/officeart/2005/8/layout/chevron2"/>
    <dgm:cxn modelId="{8C69CF55-6BEB-4F85-A8C0-08B4C0323DBB}" type="presParOf" srcId="{1470E88E-C73E-464E-A107-759463FDEE1D}" destId="{380EA45A-669F-401F-8DC6-DECBF1895F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E23B00-5462-49A9-8FBF-48568DCB27E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E014B6C-8E50-4D8A-ACA2-7824250A8185}">
      <dgm:prSet/>
      <dgm:spPr/>
      <dgm:t>
        <a:bodyPr/>
        <a:lstStyle/>
        <a:p>
          <a:r>
            <a:rPr lang="en-US"/>
            <a:t>Arbetar ni aktivt med att stärka brandskyddet för särskilt riskutsatta individer?</a:t>
          </a:r>
        </a:p>
      </dgm:t>
    </dgm:pt>
    <dgm:pt modelId="{0D85FFCC-0EFD-4452-BB0D-426CEFD14F0C}" type="parTrans" cxnId="{6A3C3021-84A0-4CE5-9012-893A36E046CE}">
      <dgm:prSet/>
      <dgm:spPr/>
      <dgm:t>
        <a:bodyPr/>
        <a:lstStyle/>
        <a:p>
          <a:endParaRPr lang="en-US"/>
        </a:p>
      </dgm:t>
    </dgm:pt>
    <dgm:pt modelId="{97D76A7D-E9C9-47D2-9A33-C1218BD617DC}" type="sibTrans" cxnId="{6A3C3021-84A0-4CE5-9012-893A36E046CE}">
      <dgm:prSet/>
      <dgm:spPr/>
      <dgm:t>
        <a:bodyPr/>
        <a:lstStyle/>
        <a:p>
          <a:endParaRPr lang="en-US"/>
        </a:p>
      </dgm:t>
    </dgm:pt>
    <dgm:pt modelId="{6A9E0AB9-BF17-469F-97BC-6097E912EA72}">
      <dgm:prSet/>
      <dgm:spPr/>
      <dgm:t>
        <a:bodyPr/>
        <a:lstStyle/>
        <a:p>
          <a:r>
            <a:rPr lang="en-US"/>
            <a:t>Om ni arbetar med att stärka brandskyddet, på vilket sätt arbetar ni med det och sker det systematiskt?</a:t>
          </a:r>
        </a:p>
      </dgm:t>
    </dgm:pt>
    <dgm:pt modelId="{45193950-CBDB-41F5-AE14-C2750536B8AF}" type="parTrans" cxnId="{F653A239-DCFA-425E-976B-C7C183318E56}">
      <dgm:prSet/>
      <dgm:spPr/>
      <dgm:t>
        <a:bodyPr/>
        <a:lstStyle/>
        <a:p>
          <a:endParaRPr lang="en-US"/>
        </a:p>
      </dgm:t>
    </dgm:pt>
    <dgm:pt modelId="{654DBDBA-7225-4AF7-BFC5-0E3D9E846D2E}" type="sibTrans" cxnId="{F653A239-DCFA-425E-976B-C7C183318E56}">
      <dgm:prSet/>
      <dgm:spPr/>
      <dgm:t>
        <a:bodyPr/>
        <a:lstStyle/>
        <a:p>
          <a:endParaRPr lang="en-US"/>
        </a:p>
      </dgm:t>
    </dgm:pt>
    <dgm:pt modelId="{836C7984-F632-4CD6-A76B-A3B350D043B9}">
      <dgm:prSet/>
      <dgm:spPr/>
      <dgm:t>
        <a:bodyPr/>
        <a:lstStyle/>
        <a:p>
          <a:r>
            <a:rPr lang="en-US"/>
            <a:t>Genomförs det kontinuerlig övning och utbildning gällande stärkt brandskydd?</a:t>
          </a:r>
        </a:p>
      </dgm:t>
    </dgm:pt>
    <dgm:pt modelId="{13DF0A2E-2412-4E9E-979B-2A8391B61C21}" type="parTrans" cxnId="{0E0E68BA-0D85-410E-A2E2-4BE02C08F8BE}">
      <dgm:prSet/>
      <dgm:spPr/>
      <dgm:t>
        <a:bodyPr/>
        <a:lstStyle/>
        <a:p>
          <a:endParaRPr lang="en-US"/>
        </a:p>
      </dgm:t>
    </dgm:pt>
    <dgm:pt modelId="{877B7C98-2BED-4C30-A742-0DF85E755A03}" type="sibTrans" cxnId="{0E0E68BA-0D85-410E-A2E2-4BE02C08F8BE}">
      <dgm:prSet/>
      <dgm:spPr/>
      <dgm:t>
        <a:bodyPr/>
        <a:lstStyle/>
        <a:p>
          <a:endParaRPr lang="en-US"/>
        </a:p>
      </dgm:t>
    </dgm:pt>
    <dgm:pt modelId="{47F1C9B0-B0EC-4FF2-8F05-2211A6240D30}" type="pres">
      <dgm:prSet presAssocID="{DBE23B00-5462-49A9-8FBF-48568DCB27E1}" presName="root" presStyleCnt="0">
        <dgm:presLayoutVars>
          <dgm:dir/>
          <dgm:resizeHandles val="exact"/>
        </dgm:presLayoutVars>
      </dgm:prSet>
      <dgm:spPr/>
    </dgm:pt>
    <dgm:pt modelId="{854FB18C-8D7F-4D0F-85B1-66387EA086A9}" type="pres">
      <dgm:prSet presAssocID="{CE014B6C-8E50-4D8A-ACA2-7824250A8185}" presName="compNode" presStyleCnt="0"/>
      <dgm:spPr/>
    </dgm:pt>
    <dgm:pt modelId="{0162CF5D-A41C-4341-A37F-BAD30AAF7498}" type="pres">
      <dgm:prSet presAssocID="{CE014B6C-8E50-4D8A-ACA2-7824250A8185}" presName="bgRect" presStyleLbl="bgShp" presStyleIdx="0" presStyleCnt="3"/>
      <dgm:spPr/>
    </dgm:pt>
    <dgm:pt modelId="{02AA2A17-09BC-4DD2-A523-98F0597E0C5B}" type="pres">
      <dgm:prSet presAssocID="{CE014B6C-8E50-4D8A-ACA2-7824250A81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äkare"/>
        </a:ext>
      </dgm:extLst>
    </dgm:pt>
    <dgm:pt modelId="{2F31464E-1763-4FFC-83EF-C6346AA5B281}" type="pres">
      <dgm:prSet presAssocID="{CE014B6C-8E50-4D8A-ACA2-7824250A8185}" presName="spaceRect" presStyleCnt="0"/>
      <dgm:spPr/>
    </dgm:pt>
    <dgm:pt modelId="{E3DB237A-6359-4B76-BFAA-8E824D6FE46F}" type="pres">
      <dgm:prSet presAssocID="{CE014B6C-8E50-4D8A-ACA2-7824250A8185}" presName="parTx" presStyleLbl="revTx" presStyleIdx="0" presStyleCnt="3">
        <dgm:presLayoutVars>
          <dgm:chMax val="0"/>
          <dgm:chPref val="0"/>
        </dgm:presLayoutVars>
      </dgm:prSet>
      <dgm:spPr/>
    </dgm:pt>
    <dgm:pt modelId="{E76CE3A9-B4F6-43EA-9629-0A91EDF24D9C}" type="pres">
      <dgm:prSet presAssocID="{97D76A7D-E9C9-47D2-9A33-C1218BD617DC}" presName="sibTrans" presStyleCnt="0"/>
      <dgm:spPr/>
    </dgm:pt>
    <dgm:pt modelId="{39654432-13F9-4957-9937-2694E25F5D9C}" type="pres">
      <dgm:prSet presAssocID="{6A9E0AB9-BF17-469F-97BC-6097E912EA72}" presName="compNode" presStyleCnt="0"/>
      <dgm:spPr/>
    </dgm:pt>
    <dgm:pt modelId="{A4607822-B107-4861-9F4F-B70D3570987D}" type="pres">
      <dgm:prSet presAssocID="{6A9E0AB9-BF17-469F-97BC-6097E912EA72}" presName="bgRect" presStyleLbl="bgShp" presStyleIdx="1" presStyleCnt="3"/>
      <dgm:spPr/>
    </dgm:pt>
    <dgm:pt modelId="{5950E957-4233-45F2-B12C-73CC97DC3572}" type="pres">
      <dgm:prSet presAssocID="{6A9E0AB9-BF17-469F-97BC-6097E912EA7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lassrum"/>
        </a:ext>
      </dgm:extLst>
    </dgm:pt>
    <dgm:pt modelId="{4982A6DA-1ED5-4A81-80B7-5952BDE9952B}" type="pres">
      <dgm:prSet presAssocID="{6A9E0AB9-BF17-469F-97BC-6097E912EA72}" presName="spaceRect" presStyleCnt="0"/>
      <dgm:spPr/>
    </dgm:pt>
    <dgm:pt modelId="{F095A39E-B79A-48F5-B66E-37CF985BB272}" type="pres">
      <dgm:prSet presAssocID="{6A9E0AB9-BF17-469F-97BC-6097E912EA72}" presName="parTx" presStyleLbl="revTx" presStyleIdx="1" presStyleCnt="3">
        <dgm:presLayoutVars>
          <dgm:chMax val="0"/>
          <dgm:chPref val="0"/>
        </dgm:presLayoutVars>
      </dgm:prSet>
      <dgm:spPr/>
    </dgm:pt>
    <dgm:pt modelId="{3B8122A0-25B0-4FC1-B2B8-F48F47DA627D}" type="pres">
      <dgm:prSet presAssocID="{654DBDBA-7225-4AF7-BFC5-0E3D9E846D2E}" presName="sibTrans" presStyleCnt="0"/>
      <dgm:spPr/>
    </dgm:pt>
    <dgm:pt modelId="{54CAB666-CFDE-48C6-9B27-43377B524D5D}" type="pres">
      <dgm:prSet presAssocID="{836C7984-F632-4CD6-A76B-A3B350D043B9}" presName="compNode" presStyleCnt="0"/>
      <dgm:spPr/>
    </dgm:pt>
    <dgm:pt modelId="{4C9FA541-FFB8-4679-AB33-8A9B7EABACDC}" type="pres">
      <dgm:prSet presAssocID="{836C7984-F632-4CD6-A76B-A3B350D043B9}" presName="bgRect" presStyleLbl="bgShp" presStyleIdx="2" presStyleCnt="3"/>
      <dgm:spPr/>
    </dgm:pt>
    <dgm:pt modelId="{E64B503D-F16A-4950-9150-B043775E2AC4}" type="pres">
      <dgm:prSet presAssocID="{836C7984-F632-4CD6-A76B-A3B350D043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81A285A5-B2F6-483A-BFA9-7B9460C92837}" type="pres">
      <dgm:prSet presAssocID="{836C7984-F632-4CD6-A76B-A3B350D043B9}" presName="spaceRect" presStyleCnt="0"/>
      <dgm:spPr/>
    </dgm:pt>
    <dgm:pt modelId="{8E75AC93-097E-4A9F-BA14-F02D791D148A}" type="pres">
      <dgm:prSet presAssocID="{836C7984-F632-4CD6-A76B-A3B350D043B9}" presName="parTx" presStyleLbl="revTx" presStyleIdx="2" presStyleCnt="3">
        <dgm:presLayoutVars>
          <dgm:chMax val="0"/>
          <dgm:chPref val="0"/>
        </dgm:presLayoutVars>
      </dgm:prSet>
      <dgm:spPr/>
    </dgm:pt>
  </dgm:ptLst>
  <dgm:cxnLst>
    <dgm:cxn modelId="{324DCA00-3B63-40CF-ACFA-A12555B4EC7D}" type="presOf" srcId="{6A9E0AB9-BF17-469F-97BC-6097E912EA72}" destId="{F095A39E-B79A-48F5-B66E-37CF985BB272}" srcOrd="0" destOrd="0" presId="urn:microsoft.com/office/officeart/2018/2/layout/IconVerticalSolidList"/>
    <dgm:cxn modelId="{6A3C3021-84A0-4CE5-9012-893A36E046CE}" srcId="{DBE23B00-5462-49A9-8FBF-48568DCB27E1}" destId="{CE014B6C-8E50-4D8A-ACA2-7824250A8185}" srcOrd="0" destOrd="0" parTransId="{0D85FFCC-0EFD-4452-BB0D-426CEFD14F0C}" sibTransId="{97D76A7D-E9C9-47D2-9A33-C1218BD617DC}"/>
    <dgm:cxn modelId="{F653A239-DCFA-425E-976B-C7C183318E56}" srcId="{DBE23B00-5462-49A9-8FBF-48568DCB27E1}" destId="{6A9E0AB9-BF17-469F-97BC-6097E912EA72}" srcOrd="1" destOrd="0" parTransId="{45193950-CBDB-41F5-AE14-C2750536B8AF}" sibTransId="{654DBDBA-7225-4AF7-BFC5-0E3D9E846D2E}"/>
    <dgm:cxn modelId="{752B203D-D162-4743-9D8E-5BD8A7C70839}" type="presOf" srcId="{CE014B6C-8E50-4D8A-ACA2-7824250A8185}" destId="{E3DB237A-6359-4B76-BFAA-8E824D6FE46F}" srcOrd="0" destOrd="0" presId="urn:microsoft.com/office/officeart/2018/2/layout/IconVerticalSolidList"/>
    <dgm:cxn modelId="{92EADB3D-E364-40C0-A438-704717E27B06}" type="presOf" srcId="{DBE23B00-5462-49A9-8FBF-48568DCB27E1}" destId="{47F1C9B0-B0EC-4FF2-8F05-2211A6240D30}" srcOrd="0" destOrd="0" presId="urn:microsoft.com/office/officeart/2018/2/layout/IconVerticalSolidList"/>
    <dgm:cxn modelId="{F8FE9A80-171A-42B6-9D5B-5C0860266CBA}" type="presOf" srcId="{836C7984-F632-4CD6-A76B-A3B350D043B9}" destId="{8E75AC93-097E-4A9F-BA14-F02D791D148A}" srcOrd="0" destOrd="0" presId="urn:microsoft.com/office/officeart/2018/2/layout/IconVerticalSolidList"/>
    <dgm:cxn modelId="{0E0E68BA-0D85-410E-A2E2-4BE02C08F8BE}" srcId="{DBE23B00-5462-49A9-8FBF-48568DCB27E1}" destId="{836C7984-F632-4CD6-A76B-A3B350D043B9}" srcOrd="2" destOrd="0" parTransId="{13DF0A2E-2412-4E9E-979B-2A8391B61C21}" sibTransId="{877B7C98-2BED-4C30-A742-0DF85E755A03}"/>
    <dgm:cxn modelId="{5501ADD6-E11E-4757-A33D-647B59A9C6AB}" type="presParOf" srcId="{47F1C9B0-B0EC-4FF2-8F05-2211A6240D30}" destId="{854FB18C-8D7F-4D0F-85B1-66387EA086A9}" srcOrd="0" destOrd="0" presId="urn:microsoft.com/office/officeart/2018/2/layout/IconVerticalSolidList"/>
    <dgm:cxn modelId="{8CDF3905-D4E4-4896-8229-30FC18E265DF}" type="presParOf" srcId="{854FB18C-8D7F-4D0F-85B1-66387EA086A9}" destId="{0162CF5D-A41C-4341-A37F-BAD30AAF7498}" srcOrd="0" destOrd="0" presId="urn:microsoft.com/office/officeart/2018/2/layout/IconVerticalSolidList"/>
    <dgm:cxn modelId="{2C9753A9-DE92-45AF-B6D6-5B42320517E2}" type="presParOf" srcId="{854FB18C-8D7F-4D0F-85B1-66387EA086A9}" destId="{02AA2A17-09BC-4DD2-A523-98F0597E0C5B}" srcOrd="1" destOrd="0" presId="urn:microsoft.com/office/officeart/2018/2/layout/IconVerticalSolidList"/>
    <dgm:cxn modelId="{3435A36F-0891-4147-88C9-A5ADCCF4360C}" type="presParOf" srcId="{854FB18C-8D7F-4D0F-85B1-66387EA086A9}" destId="{2F31464E-1763-4FFC-83EF-C6346AA5B281}" srcOrd="2" destOrd="0" presId="urn:microsoft.com/office/officeart/2018/2/layout/IconVerticalSolidList"/>
    <dgm:cxn modelId="{481CD4AF-9A84-433A-83E6-E83BB9E9A3FC}" type="presParOf" srcId="{854FB18C-8D7F-4D0F-85B1-66387EA086A9}" destId="{E3DB237A-6359-4B76-BFAA-8E824D6FE46F}" srcOrd="3" destOrd="0" presId="urn:microsoft.com/office/officeart/2018/2/layout/IconVerticalSolidList"/>
    <dgm:cxn modelId="{D67A76D6-CF0E-49EA-BFC9-585ACBD151A8}" type="presParOf" srcId="{47F1C9B0-B0EC-4FF2-8F05-2211A6240D30}" destId="{E76CE3A9-B4F6-43EA-9629-0A91EDF24D9C}" srcOrd="1" destOrd="0" presId="urn:microsoft.com/office/officeart/2018/2/layout/IconVerticalSolidList"/>
    <dgm:cxn modelId="{0BE8F35B-7357-4A56-AD6E-045341CD70A5}" type="presParOf" srcId="{47F1C9B0-B0EC-4FF2-8F05-2211A6240D30}" destId="{39654432-13F9-4957-9937-2694E25F5D9C}" srcOrd="2" destOrd="0" presId="urn:microsoft.com/office/officeart/2018/2/layout/IconVerticalSolidList"/>
    <dgm:cxn modelId="{9F6110F8-69DB-4982-BD9F-C3464CE59046}" type="presParOf" srcId="{39654432-13F9-4957-9937-2694E25F5D9C}" destId="{A4607822-B107-4861-9F4F-B70D3570987D}" srcOrd="0" destOrd="0" presId="urn:microsoft.com/office/officeart/2018/2/layout/IconVerticalSolidList"/>
    <dgm:cxn modelId="{5B066541-D6C8-461A-A42C-39753FC77CC3}" type="presParOf" srcId="{39654432-13F9-4957-9937-2694E25F5D9C}" destId="{5950E957-4233-45F2-B12C-73CC97DC3572}" srcOrd="1" destOrd="0" presId="urn:microsoft.com/office/officeart/2018/2/layout/IconVerticalSolidList"/>
    <dgm:cxn modelId="{73A5536E-F283-4C1D-A71F-4B8350DBBC75}" type="presParOf" srcId="{39654432-13F9-4957-9937-2694E25F5D9C}" destId="{4982A6DA-1ED5-4A81-80B7-5952BDE9952B}" srcOrd="2" destOrd="0" presId="urn:microsoft.com/office/officeart/2018/2/layout/IconVerticalSolidList"/>
    <dgm:cxn modelId="{CB4B8AC2-2421-4C8E-8D85-27DE2FE296FF}" type="presParOf" srcId="{39654432-13F9-4957-9937-2694E25F5D9C}" destId="{F095A39E-B79A-48F5-B66E-37CF985BB272}" srcOrd="3" destOrd="0" presId="urn:microsoft.com/office/officeart/2018/2/layout/IconVerticalSolidList"/>
    <dgm:cxn modelId="{CD0EB06D-6792-435B-A2F8-4B0F6915D907}" type="presParOf" srcId="{47F1C9B0-B0EC-4FF2-8F05-2211A6240D30}" destId="{3B8122A0-25B0-4FC1-B2B8-F48F47DA627D}" srcOrd="3" destOrd="0" presId="urn:microsoft.com/office/officeart/2018/2/layout/IconVerticalSolidList"/>
    <dgm:cxn modelId="{89918084-E60F-47D4-A4E8-F9FF27B8EB8D}" type="presParOf" srcId="{47F1C9B0-B0EC-4FF2-8F05-2211A6240D30}" destId="{54CAB666-CFDE-48C6-9B27-43377B524D5D}" srcOrd="4" destOrd="0" presId="urn:microsoft.com/office/officeart/2018/2/layout/IconVerticalSolidList"/>
    <dgm:cxn modelId="{5E2C4692-9591-4795-B5F2-744B8FF8CFD4}" type="presParOf" srcId="{54CAB666-CFDE-48C6-9B27-43377B524D5D}" destId="{4C9FA541-FFB8-4679-AB33-8A9B7EABACDC}" srcOrd="0" destOrd="0" presId="urn:microsoft.com/office/officeart/2018/2/layout/IconVerticalSolidList"/>
    <dgm:cxn modelId="{258673FE-4AEA-45C7-9A51-AE497CEED0E6}" type="presParOf" srcId="{54CAB666-CFDE-48C6-9B27-43377B524D5D}" destId="{E64B503D-F16A-4950-9150-B043775E2AC4}" srcOrd="1" destOrd="0" presId="urn:microsoft.com/office/officeart/2018/2/layout/IconVerticalSolidList"/>
    <dgm:cxn modelId="{97E63F6A-F432-4E10-B33A-F5EC10857AD1}" type="presParOf" srcId="{54CAB666-CFDE-48C6-9B27-43377B524D5D}" destId="{81A285A5-B2F6-483A-BFA9-7B9460C92837}" srcOrd="2" destOrd="0" presId="urn:microsoft.com/office/officeart/2018/2/layout/IconVerticalSolidList"/>
    <dgm:cxn modelId="{52F734D3-A123-4779-A56E-320E6C42528B}" type="presParOf" srcId="{54CAB666-CFDE-48C6-9B27-43377B524D5D}" destId="{8E75AC93-097E-4A9F-BA14-F02D791D14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6B064-FE49-49FD-82D7-A9A5110C634D}">
      <dsp:nvSpPr>
        <dsp:cNvPr id="0" name=""/>
        <dsp:cNvSpPr/>
      </dsp:nvSpPr>
      <dsp:spPr>
        <a:xfrm>
          <a:off x="1089" y="1674927"/>
          <a:ext cx="1785362" cy="714144"/>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sv-SE" sz="1400" kern="1200" dirty="0">
              <a:latin typeface="Century Gothic" panose="020B0502020202020204" pitchFamily="34" charset="0"/>
            </a:rPr>
            <a:t>Identifiering - kartläggning</a:t>
          </a:r>
        </a:p>
      </dsp:txBody>
      <dsp:txXfrm>
        <a:off x="1089" y="1674927"/>
        <a:ext cx="1606826" cy="714144"/>
      </dsp:txXfrm>
    </dsp:sp>
    <dsp:sp modelId="{1619FC16-1784-43DD-999E-806526994073}">
      <dsp:nvSpPr>
        <dsp:cNvPr id="0" name=""/>
        <dsp:cNvSpPr/>
      </dsp:nvSpPr>
      <dsp:spPr>
        <a:xfrm>
          <a:off x="1429379" y="1674927"/>
          <a:ext cx="1785362" cy="714144"/>
        </a:xfrm>
        <a:prstGeom prst="chevron">
          <a:avLst/>
        </a:prstGeom>
        <a:gradFill rotWithShape="0">
          <a:gsLst>
            <a:gs pos="0">
              <a:schemeClr val="accent3">
                <a:hueOff val="-126372"/>
                <a:satOff val="-6715"/>
                <a:lumOff val="7412"/>
                <a:alphaOff val="0"/>
                <a:shade val="51000"/>
                <a:satMod val="130000"/>
              </a:schemeClr>
            </a:gs>
            <a:gs pos="80000">
              <a:schemeClr val="accent3">
                <a:hueOff val="-126372"/>
                <a:satOff val="-6715"/>
                <a:lumOff val="7412"/>
                <a:alphaOff val="0"/>
                <a:shade val="93000"/>
                <a:satMod val="130000"/>
              </a:schemeClr>
            </a:gs>
            <a:gs pos="100000">
              <a:schemeClr val="accent3">
                <a:hueOff val="-126372"/>
                <a:satOff val="-6715"/>
                <a:lumOff val="7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sv-SE" sz="1400" kern="1200" dirty="0">
              <a:latin typeface="Century Gothic" panose="020B0502020202020204" pitchFamily="34" charset="0"/>
            </a:rPr>
            <a:t>Bedömning av behov</a:t>
          </a:r>
        </a:p>
      </dsp:txBody>
      <dsp:txXfrm>
        <a:off x="1786451" y="1674927"/>
        <a:ext cx="1071218" cy="714144"/>
      </dsp:txXfrm>
    </dsp:sp>
    <dsp:sp modelId="{0CB07901-8CB9-4880-B6C2-05D9D34F9FDD}">
      <dsp:nvSpPr>
        <dsp:cNvPr id="0" name=""/>
        <dsp:cNvSpPr/>
      </dsp:nvSpPr>
      <dsp:spPr>
        <a:xfrm>
          <a:off x="2857669" y="1674927"/>
          <a:ext cx="1785362" cy="714144"/>
        </a:xfrm>
        <a:prstGeom prst="chevron">
          <a:avLst/>
        </a:prstGeom>
        <a:gradFill rotWithShape="0">
          <a:gsLst>
            <a:gs pos="0">
              <a:schemeClr val="accent3">
                <a:hueOff val="-252743"/>
                <a:satOff val="-13431"/>
                <a:lumOff val="14824"/>
                <a:alphaOff val="0"/>
                <a:shade val="51000"/>
                <a:satMod val="130000"/>
              </a:schemeClr>
            </a:gs>
            <a:gs pos="80000">
              <a:schemeClr val="accent3">
                <a:hueOff val="-252743"/>
                <a:satOff val="-13431"/>
                <a:lumOff val="14824"/>
                <a:alphaOff val="0"/>
                <a:shade val="93000"/>
                <a:satMod val="130000"/>
              </a:schemeClr>
            </a:gs>
            <a:gs pos="100000">
              <a:schemeClr val="accent3">
                <a:hueOff val="-252743"/>
                <a:satOff val="-13431"/>
                <a:lumOff val="14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sv-SE" sz="1400" kern="1200" dirty="0" err="1">
              <a:latin typeface="Century Gothic" panose="020B0502020202020204" pitchFamily="34" charset="0"/>
            </a:rPr>
            <a:t>Omedel</a:t>
          </a:r>
          <a:r>
            <a:rPr lang="sv-SE" sz="1400" kern="1200" dirty="0">
              <a:latin typeface="Century Gothic" panose="020B0502020202020204" pitchFamily="34" charset="0"/>
            </a:rPr>
            <a:t>-bara åtgärder</a:t>
          </a:r>
        </a:p>
      </dsp:txBody>
      <dsp:txXfrm>
        <a:off x="3214741" y="1674927"/>
        <a:ext cx="1071218" cy="714144"/>
      </dsp:txXfrm>
    </dsp:sp>
    <dsp:sp modelId="{D8198242-C7C6-4E27-8EDC-5F2292DBF995}">
      <dsp:nvSpPr>
        <dsp:cNvPr id="0" name=""/>
        <dsp:cNvSpPr/>
      </dsp:nvSpPr>
      <dsp:spPr>
        <a:xfrm>
          <a:off x="4285959" y="1674927"/>
          <a:ext cx="1785362" cy="714144"/>
        </a:xfrm>
        <a:prstGeom prst="chevron">
          <a:avLst/>
        </a:prstGeom>
        <a:gradFill rotWithShape="0">
          <a:gsLst>
            <a:gs pos="0">
              <a:schemeClr val="accent3">
                <a:hueOff val="-379115"/>
                <a:satOff val="-20146"/>
                <a:lumOff val="22235"/>
                <a:alphaOff val="0"/>
                <a:shade val="51000"/>
                <a:satMod val="130000"/>
              </a:schemeClr>
            </a:gs>
            <a:gs pos="80000">
              <a:schemeClr val="accent3">
                <a:hueOff val="-379115"/>
                <a:satOff val="-20146"/>
                <a:lumOff val="22235"/>
                <a:alphaOff val="0"/>
                <a:shade val="93000"/>
                <a:satMod val="130000"/>
              </a:schemeClr>
            </a:gs>
            <a:gs pos="100000">
              <a:schemeClr val="accent3">
                <a:hueOff val="-379115"/>
                <a:satOff val="-20146"/>
                <a:lumOff val="22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sv-SE" sz="1400" kern="1200" dirty="0">
              <a:latin typeface="Century Gothic" panose="020B0502020202020204" pitchFamily="34" charset="0"/>
            </a:rPr>
            <a:t>Rapportera behov</a:t>
          </a:r>
        </a:p>
      </dsp:txBody>
      <dsp:txXfrm>
        <a:off x="4643031" y="1674927"/>
        <a:ext cx="1071218" cy="714144"/>
      </dsp:txXfrm>
    </dsp:sp>
    <dsp:sp modelId="{4652B0AF-1FBC-4115-AB83-904C723EE5F2}">
      <dsp:nvSpPr>
        <dsp:cNvPr id="0" name=""/>
        <dsp:cNvSpPr/>
      </dsp:nvSpPr>
      <dsp:spPr>
        <a:xfrm>
          <a:off x="5714249" y="1674927"/>
          <a:ext cx="1785362" cy="714144"/>
        </a:xfrm>
        <a:prstGeom prst="chevron">
          <a:avLst/>
        </a:prstGeom>
        <a:gradFill rotWithShape="0">
          <a:gsLst>
            <a:gs pos="0">
              <a:schemeClr val="accent3">
                <a:hueOff val="-505487"/>
                <a:satOff val="-26862"/>
                <a:lumOff val="29647"/>
                <a:alphaOff val="0"/>
                <a:shade val="51000"/>
                <a:satMod val="130000"/>
              </a:schemeClr>
            </a:gs>
            <a:gs pos="80000">
              <a:schemeClr val="accent3">
                <a:hueOff val="-505487"/>
                <a:satOff val="-26862"/>
                <a:lumOff val="29647"/>
                <a:alphaOff val="0"/>
                <a:shade val="93000"/>
                <a:satMod val="130000"/>
              </a:schemeClr>
            </a:gs>
            <a:gs pos="100000">
              <a:schemeClr val="accent3">
                <a:hueOff val="-505487"/>
                <a:satOff val="-26862"/>
                <a:lumOff val="29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sv-SE" sz="1400" kern="1200" dirty="0">
              <a:latin typeface="Century Gothic" panose="020B0502020202020204" pitchFamily="34" charset="0"/>
            </a:rPr>
            <a:t>Åtgärder</a:t>
          </a:r>
        </a:p>
      </dsp:txBody>
      <dsp:txXfrm>
        <a:off x="6071321" y="1674927"/>
        <a:ext cx="1071218" cy="714144"/>
      </dsp:txXfrm>
    </dsp:sp>
    <dsp:sp modelId="{BDEA4120-4142-4760-8ECE-8A6B979AF6B6}">
      <dsp:nvSpPr>
        <dsp:cNvPr id="0" name=""/>
        <dsp:cNvSpPr/>
      </dsp:nvSpPr>
      <dsp:spPr>
        <a:xfrm>
          <a:off x="7142539" y="1674927"/>
          <a:ext cx="1785362" cy="714144"/>
        </a:xfrm>
        <a:prstGeom prst="chevron">
          <a:avLst/>
        </a:prstGeom>
        <a:gradFill rotWithShape="0">
          <a:gsLst>
            <a:gs pos="0">
              <a:schemeClr val="accent3">
                <a:hueOff val="-631859"/>
                <a:satOff val="-33577"/>
                <a:lumOff val="37059"/>
                <a:alphaOff val="0"/>
                <a:shade val="51000"/>
                <a:satMod val="130000"/>
              </a:schemeClr>
            </a:gs>
            <a:gs pos="80000">
              <a:schemeClr val="accent3">
                <a:hueOff val="-631859"/>
                <a:satOff val="-33577"/>
                <a:lumOff val="37059"/>
                <a:alphaOff val="0"/>
                <a:shade val="93000"/>
                <a:satMod val="130000"/>
              </a:schemeClr>
            </a:gs>
            <a:gs pos="100000">
              <a:schemeClr val="accent3">
                <a:hueOff val="-631859"/>
                <a:satOff val="-33577"/>
                <a:lumOff val="37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sv-SE" sz="1400" kern="1200" dirty="0">
              <a:latin typeface="Century Gothic" panose="020B0502020202020204" pitchFamily="34" charset="0"/>
            </a:rPr>
            <a:t>Uppföljning</a:t>
          </a:r>
        </a:p>
      </dsp:txBody>
      <dsp:txXfrm>
        <a:off x="7499611" y="1674927"/>
        <a:ext cx="1071218" cy="714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B2E51-3841-42B9-A649-5C277F36024B}">
      <dsp:nvSpPr>
        <dsp:cNvPr id="0" name=""/>
        <dsp:cNvSpPr/>
      </dsp:nvSpPr>
      <dsp:spPr>
        <a:xfrm rot="5400000">
          <a:off x="-325912" y="328357"/>
          <a:ext cx="2172751" cy="1520925"/>
        </a:xfrm>
        <a:prstGeom prst="chevron">
          <a:avLst/>
        </a:prstGeom>
        <a:solidFill>
          <a:srgbClr val="0070C0"/>
        </a:solidFill>
        <a:ln w="9525" cap="flat" cmpd="sng" algn="ctr">
          <a:solidFill>
            <a:srgbClr val="0070C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v-SE" sz="2000" kern="1200" dirty="0"/>
            <a:t>Identifiering - kartläggning</a:t>
          </a:r>
        </a:p>
      </dsp:txBody>
      <dsp:txXfrm rot="-5400000">
        <a:off x="2" y="762907"/>
        <a:ext cx="1520925" cy="651826"/>
      </dsp:txXfrm>
    </dsp:sp>
    <dsp:sp modelId="{52A24947-EEDF-485B-9811-142F17A2239D}">
      <dsp:nvSpPr>
        <dsp:cNvPr id="0" name=""/>
        <dsp:cNvSpPr/>
      </dsp:nvSpPr>
      <dsp:spPr>
        <a:xfrm rot="5400000">
          <a:off x="3102318" y="-1578947"/>
          <a:ext cx="1412288" cy="45750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Biståndsbedömning</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Hemtjänst</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Anhöriga /Närstående</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Fastighetsägare</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Räddningsinsats</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Personlig assistans</a:t>
          </a:r>
        </a:p>
      </dsp:txBody>
      <dsp:txXfrm rot="-5400000">
        <a:off x="1520925" y="71388"/>
        <a:ext cx="4506132" cy="1274404"/>
      </dsp:txXfrm>
    </dsp:sp>
    <dsp:sp modelId="{F067DF16-2BF9-48F4-9A86-5200E9D08064}">
      <dsp:nvSpPr>
        <dsp:cNvPr id="0" name=""/>
        <dsp:cNvSpPr/>
      </dsp:nvSpPr>
      <dsp:spPr>
        <a:xfrm rot="5400000">
          <a:off x="-325912" y="2214716"/>
          <a:ext cx="2172751" cy="1520925"/>
        </a:xfrm>
        <a:prstGeom prst="chevron">
          <a:avLst/>
        </a:prstGeom>
        <a:solidFill>
          <a:srgbClr val="0070C0"/>
        </a:solidFill>
        <a:ln w="9525" cap="flat" cmpd="sng" algn="ctr">
          <a:solidFill>
            <a:srgbClr val="0070C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v-SE" sz="2000" kern="1200" dirty="0"/>
            <a:t>Bedömning av behov</a:t>
          </a:r>
        </a:p>
      </dsp:txBody>
      <dsp:txXfrm rot="-5400000">
        <a:off x="2" y="2649266"/>
        <a:ext cx="1520925" cy="651826"/>
      </dsp:txXfrm>
    </dsp:sp>
    <dsp:sp modelId="{380EA45A-669F-401F-8DC6-DECBF1895F0C}">
      <dsp:nvSpPr>
        <dsp:cNvPr id="0" name=""/>
        <dsp:cNvSpPr/>
      </dsp:nvSpPr>
      <dsp:spPr>
        <a:xfrm rot="5400000">
          <a:off x="3102318" y="307410"/>
          <a:ext cx="1412288" cy="45750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Genomgång av checklista och bedömning av:</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Behov av omedelbara åtgärder</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Behov av ytterligare åtgärder</a:t>
          </a:r>
        </a:p>
      </dsp:txBody>
      <dsp:txXfrm rot="-5400000">
        <a:off x="1520925" y="1957745"/>
        <a:ext cx="4506132" cy="1274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B2E51-3841-42B9-A649-5C277F36024B}">
      <dsp:nvSpPr>
        <dsp:cNvPr id="0" name=""/>
        <dsp:cNvSpPr/>
      </dsp:nvSpPr>
      <dsp:spPr>
        <a:xfrm rot="5400000">
          <a:off x="-326231" y="326692"/>
          <a:ext cx="2174875" cy="1522412"/>
        </a:xfrm>
        <a:prstGeom prst="chevron">
          <a:avLst/>
        </a:prstGeom>
        <a:solidFill>
          <a:srgbClr val="0070C0"/>
        </a:solidFill>
        <a:ln w="9525" cap="flat" cmpd="sng" algn="ctr">
          <a:solidFill>
            <a:srgbClr val="0070C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v-SE" sz="2200" kern="1200" dirty="0"/>
            <a:t>Omedelbara </a:t>
          </a:r>
          <a:r>
            <a:rPr lang="sv-SE" sz="2000" kern="1200" dirty="0"/>
            <a:t>åtgärder</a:t>
          </a:r>
        </a:p>
      </dsp:txBody>
      <dsp:txXfrm rot="-5400000">
        <a:off x="1" y="761666"/>
        <a:ext cx="1522412" cy="652463"/>
      </dsp:txXfrm>
    </dsp:sp>
    <dsp:sp modelId="{52A24947-EEDF-485B-9811-142F17A2239D}">
      <dsp:nvSpPr>
        <dsp:cNvPr id="0" name=""/>
        <dsp:cNvSpPr/>
      </dsp:nvSpPr>
      <dsp:spPr>
        <a:xfrm rot="5400000">
          <a:off x="3102371" y="-1579498"/>
          <a:ext cx="1413668" cy="457358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Undanröj brandrisker</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Se till att brandvarnare fungerar. Byt batteri. Sätt upp brandvarnare om det saknas eller behöver kompletteras</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Lämna brandskyddsinformation, kontrollera kunskapen om brand och utrymning </a:t>
          </a:r>
        </a:p>
      </dsp:txBody>
      <dsp:txXfrm rot="-5400000">
        <a:off x="1522412" y="69471"/>
        <a:ext cx="4504577" cy="1275648"/>
      </dsp:txXfrm>
    </dsp:sp>
    <dsp:sp modelId="{F067DF16-2BF9-48F4-9A86-5200E9D08064}">
      <dsp:nvSpPr>
        <dsp:cNvPr id="0" name=""/>
        <dsp:cNvSpPr/>
      </dsp:nvSpPr>
      <dsp:spPr>
        <a:xfrm rot="5400000">
          <a:off x="-326231" y="2214895"/>
          <a:ext cx="2174875" cy="1522412"/>
        </a:xfrm>
        <a:prstGeom prst="chevron">
          <a:avLst/>
        </a:prstGeom>
        <a:solidFill>
          <a:srgbClr val="0070C0"/>
        </a:solidFill>
        <a:ln w="9525" cap="flat" cmpd="sng" algn="ctr">
          <a:solidFill>
            <a:srgbClr val="0070C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v-SE" sz="2200" kern="1200" dirty="0"/>
            <a:t>Rapportera </a:t>
          </a:r>
          <a:r>
            <a:rPr lang="sv-SE" sz="2000" kern="1200" dirty="0"/>
            <a:t>behov</a:t>
          </a:r>
        </a:p>
      </dsp:txBody>
      <dsp:txXfrm rot="-5400000">
        <a:off x="1" y="2649869"/>
        <a:ext cx="1522412" cy="652463"/>
      </dsp:txXfrm>
    </dsp:sp>
    <dsp:sp modelId="{380EA45A-669F-401F-8DC6-DECBF1895F0C}">
      <dsp:nvSpPr>
        <dsp:cNvPr id="0" name=""/>
        <dsp:cNvSpPr/>
      </dsp:nvSpPr>
      <dsp:spPr>
        <a:xfrm rot="5400000">
          <a:off x="3102371" y="308704"/>
          <a:ext cx="1413668" cy="457358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Verksamhetsansvariga tar emot anmälan, och samverkan sker med berörda aktörer</a:t>
          </a:r>
        </a:p>
      </dsp:txBody>
      <dsp:txXfrm rot="-5400000">
        <a:off x="1522412" y="1957673"/>
        <a:ext cx="4504577" cy="127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B2E51-3841-42B9-A649-5C277F36024B}">
      <dsp:nvSpPr>
        <dsp:cNvPr id="0" name=""/>
        <dsp:cNvSpPr/>
      </dsp:nvSpPr>
      <dsp:spPr>
        <a:xfrm rot="5400000">
          <a:off x="-326231" y="326692"/>
          <a:ext cx="2174874" cy="1522412"/>
        </a:xfrm>
        <a:prstGeom prst="chevron">
          <a:avLst/>
        </a:prstGeom>
        <a:solidFill>
          <a:srgbClr val="0070C0"/>
        </a:solidFill>
        <a:ln w="9525" cap="flat" cmpd="sng" algn="ctr">
          <a:solidFill>
            <a:srgbClr val="0070C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v-SE" sz="2000" kern="1200" dirty="0"/>
            <a:t>Åtgärder</a:t>
          </a:r>
        </a:p>
      </dsp:txBody>
      <dsp:txXfrm rot="-5400000">
        <a:off x="0" y="761667"/>
        <a:ext cx="1522412" cy="652462"/>
      </dsp:txXfrm>
    </dsp:sp>
    <dsp:sp modelId="{52A24947-EEDF-485B-9811-142F17A2239D}">
      <dsp:nvSpPr>
        <dsp:cNvPr id="0" name=""/>
        <dsp:cNvSpPr/>
      </dsp:nvSpPr>
      <dsp:spPr>
        <a:xfrm rot="5400000">
          <a:off x="3102371" y="-1579498"/>
          <a:ext cx="1413668" cy="457358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Berörd aktör bedömer behov och skriver förslag på åtgärd (checklista &amp; åtgärdskatalog)</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XX tar beslut om åtgärd</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Individuella brandskyddsåtgärder genomförs</a:t>
          </a:r>
        </a:p>
        <a:p>
          <a:pPr marL="114300" lvl="1" indent="-114300" algn="l" defTabSz="622300">
            <a:lnSpc>
              <a:spcPct val="90000"/>
            </a:lnSpc>
            <a:spcBef>
              <a:spcPct val="0"/>
            </a:spcBef>
            <a:spcAft>
              <a:spcPct val="15000"/>
            </a:spcAft>
            <a:buChar char="•"/>
          </a:pPr>
          <a:endParaRPr lang="sv-SE" sz="1400" kern="1200" dirty="0">
            <a:latin typeface="Century Gothic" panose="020B0502020202020204" pitchFamily="34" charset="0"/>
          </a:endParaRPr>
        </a:p>
      </dsp:txBody>
      <dsp:txXfrm rot="-5400000">
        <a:off x="1522412" y="69471"/>
        <a:ext cx="4504577" cy="1275648"/>
      </dsp:txXfrm>
    </dsp:sp>
    <dsp:sp modelId="{F067DF16-2BF9-48F4-9A86-5200E9D08064}">
      <dsp:nvSpPr>
        <dsp:cNvPr id="0" name=""/>
        <dsp:cNvSpPr/>
      </dsp:nvSpPr>
      <dsp:spPr>
        <a:xfrm rot="5400000">
          <a:off x="-326231" y="2214895"/>
          <a:ext cx="2174874" cy="1522412"/>
        </a:xfrm>
        <a:prstGeom prst="chevron">
          <a:avLst/>
        </a:prstGeom>
        <a:solidFill>
          <a:srgbClr val="0070C0"/>
        </a:solidFill>
        <a:ln w="9525" cap="flat" cmpd="sng" algn="ctr">
          <a:solidFill>
            <a:srgbClr val="0070C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v-SE" sz="2000" kern="1200" dirty="0"/>
            <a:t>Uppföljning</a:t>
          </a:r>
        </a:p>
      </dsp:txBody>
      <dsp:txXfrm rot="-5400000">
        <a:off x="0" y="2649870"/>
        <a:ext cx="1522412" cy="652462"/>
      </dsp:txXfrm>
    </dsp:sp>
    <dsp:sp modelId="{380EA45A-669F-401F-8DC6-DECBF1895F0C}">
      <dsp:nvSpPr>
        <dsp:cNvPr id="0" name=""/>
        <dsp:cNvSpPr/>
      </dsp:nvSpPr>
      <dsp:spPr>
        <a:xfrm rot="5400000">
          <a:off x="3102371" y="308704"/>
          <a:ext cx="1413668" cy="457358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Dokumentation </a:t>
          </a:r>
        </a:p>
        <a:p>
          <a:pPr marL="114300" lvl="1" indent="-114300" algn="l" defTabSz="622300">
            <a:lnSpc>
              <a:spcPct val="90000"/>
            </a:lnSpc>
            <a:spcBef>
              <a:spcPct val="0"/>
            </a:spcBef>
            <a:spcAft>
              <a:spcPct val="15000"/>
            </a:spcAft>
            <a:buChar char="•"/>
          </a:pPr>
          <a:r>
            <a:rPr lang="sv-SE" sz="1400" kern="1200" dirty="0">
              <a:latin typeface="Century Gothic" panose="020B0502020202020204" pitchFamily="34" charset="0"/>
            </a:rPr>
            <a:t>Erfarenhetsåterföring</a:t>
          </a:r>
        </a:p>
      </dsp:txBody>
      <dsp:txXfrm rot="-5400000">
        <a:off x="1522412" y="1957673"/>
        <a:ext cx="4504577" cy="1275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2CF5D-A41C-4341-A37F-BAD30AAF7498}">
      <dsp:nvSpPr>
        <dsp:cNvPr id="0" name=""/>
        <dsp:cNvSpPr/>
      </dsp:nvSpPr>
      <dsp:spPr>
        <a:xfrm>
          <a:off x="0" y="531"/>
          <a:ext cx="78867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A2A17-09BC-4DD2-A523-98F0597E0C5B}">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DB237A-6359-4B76-BFAA-8E824D6FE46F}">
      <dsp:nvSpPr>
        <dsp:cNvPr id="0" name=""/>
        <dsp:cNvSpPr/>
      </dsp:nvSpPr>
      <dsp:spPr>
        <a:xfrm>
          <a:off x="1437631" y="531"/>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Arbetar ni aktivt med att stärka brandskyddet för särskilt riskutsatta individer?</a:t>
          </a:r>
        </a:p>
      </dsp:txBody>
      <dsp:txXfrm>
        <a:off x="1437631" y="531"/>
        <a:ext cx="6449068" cy="1244702"/>
      </dsp:txXfrm>
    </dsp:sp>
    <dsp:sp modelId="{A4607822-B107-4861-9F4F-B70D3570987D}">
      <dsp:nvSpPr>
        <dsp:cNvPr id="0" name=""/>
        <dsp:cNvSpPr/>
      </dsp:nvSpPr>
      <dsp:spPr>
        <a:xfrm>
          <a:off x="0" y="1556410"/>
          <a:ext cx="78867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50E957-4233-45F2-B12C-73CC97DC3572}">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95A39E-B79A-48F5-B66E-37CF985BB272}">
      <dsp:nvSpPr>
        <dsp:cNvPr id="0" name=""/>
        <dsp:cNvSpPr/>
      </dsp:nvSpPr>
      <dsp:spPr>
        <a:xfrm>
          <a:off x="1437631" y="1556410"/>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Om ni arbetar med att stärka brandskyddet, på vilket sätt arbetar ni med det och sker det systematiskt?</a:t>
          </a:r>
        </a:p>
      </dsp:txBody>
      <dsp:txXfrm>
        <a:off x="1437631" y="1556410"/>
        <a:ext cx="6449068" cy="1244702"/>
      </dsp:txXfrm>
    </dsp:sp>
    <dsp:sp modelId="{4C9FA541-FFB8-4679-AB33-8A9B7EABACDC}">
      <dsp:nvSpPr>
        <dsp:cNvPr id="0" name=""/>
        <dsp:cNvSpPr/>
      </dsp:nvSpPr>
      <dsp:spPr>
        <a:xfrm>
          <a:off x="0" y="3112289"/>
          <a:ext cx="78867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4B503D-F16A-4950-9150-B043775E2AC4}">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75AC93-097E-4A9F-BA14-F02D791D148A}">
      <dsp:nvSpPr>
        <dsp:cNvPr id="0" name=""/>
        <dsp:cNvSpPr/>
      </dsp:nvSpPr>
      <dsp:spPr>
        <a:xfrm>
          <a:off x="1437631" y="3112289"/>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Genomförs det kontinuerlig övning och utbildning gällande stärkt brandskydd?</a:t>
          </a:r>
        </a:p>
      </dsp:txBody>
      <dsp:txXfrm>
        <a:off x="1437631" y="3112289"/>
        <a:ext cx="6449068" cy="124470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575" cy="5111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v-SE" dirty="0"/>
          </a:p>
        </p:txBody>
      </p:sp>
      <p:sp>
        <p:nvSpPr>
          <p:cNvPr id="3" name="Platshållare för datum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6276F86-7474-4E90-96AD-47E444A2E957}" type="datetimeFigureOut">
              <a:rPr lang="sv-SE"/>
              <a:pPr>
                <a:defRPr/>
              </a:pPr>
              <a:t>2023-08-28</a:t>
            </a:fld>
            <a:endParaRPr lang="sv-SE" dirty="0"/>
          </a:p>
        </p:txBody>
      </p:sp>
      <p:sp>
        <p:nvSpPr>
          <p:cNvPr id="4" name="Platshållare för sidfot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v-SE" dirty="0"/>
          </a:p>
        </p:txBody>
      </p:sp>
      <p:sp>
        <p:nvSpPr>
          <p:cNvPr id="5" name="Platshållare för bildnumm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6DA1EA9-E096-4A03-B92C-DC6A4A8EBAB1}" type="slidenum">
              <a:rPr lang="sv-SE"/>
              <a:pPr>
                <a:defRPr/>
              </a:pPr>
              <a:t>‹#›</a:t>
            </a:fld>
            <a:endParaRPr lang="sv-SE" dirty="0"/>
          </a:p>
        </p:txBody>
      </p:sp>
    </p:spTree>
    <p:extLst>
      <p:ext uri="{BB962C8B-B14F-4D97-AF65-F5344CB8AC3E}">
        <p14:creationId xmlns:p14="http://schemas.microsoft.com/office/powerpoint/2010/main" val="2953484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575" cy="5111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v-SE" dirty="0"/>
          </a:p>
        </p:txBody>
      </p:sp>
      <p:sp>
        <p:nvSpPr>
          <p:cNvPr id="3" name="Platshållare för datum 2"/>
          <p:cNvSpPr>
            <a:spLocks noGrp="1"/>
          </p:cNvSpPr>
          <p:nvPr>
            <p:ph type="dt" idx="1"/>
          </p:nvPr>
        </p:nvSpPr>
        <p:spPr>
          <a:xfrm>
            <a:off x="4021138" y="0"/>
            <a:ext cx="3076575" cy="51117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3632BBA-0374-4C56-88C6-95AE2A40C246}" type="datetimeFigureOut">
              <a:rPr lang="sv-SE"/>
              <a:pPr>
                <a:defRPr/>
              </a:pPr>
              <a:t>2023-08-28</a:t>
            </a:fld>
            <a:endParaRPr lang="sv-SE" dirty="0"/>
          </a:p>
        </p:txBody>
      </p:sp>
      <p:sp>
        <p:nvSpPr>
          <p:cNvPr id="4" name="Platshållare för bildobjekt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sv-SE" noProof="0" dirty="0"/>
          </a:p>
        </p:txBody>
      </p:sp>
      <p:sp>
        <p:nvSpPr>
          <p:cNvPr id="5" name="Platshållare för anteckninga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v-SE" dirty="0"/>
          </a:p>
        </p:txBody>
      </p:sp>
      <p:sp>
        <p:nvSpPr>
          <p:cNvPr id="7" name="Platshållare för bildnumm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8137C77-B361-4846-9534-D1DA4D401068}" type="slidenum">
              <a:rPr lang="sv-SE"/>
              <a:pPr>
                <a:defRPr/>
              </a:pPr>
              <a:t>‹#›</a:t>
            </a:fld>
            <a:endParaRPr lang="sv-SE" dirty="0"/>
          </a:p>
        </p:txBody>
      </p:sp>
    </p:spTree>
    <p:extLst>
      <p:ext uri="{BB962C8B-B14F-4D97-AF65-F5344CB8AC3E}">
        <p14:creationId xmlns:p14="http://schemas.microsoft.com/office/powerpoint/2010/main" val="33369139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cs typeface="Calibri"/>
              </a:rPr>
              <a:t>Materialet</a:t>
            </a:r>
            <a:r>
              <a:rPr lang="en-US" dirty="0">
                <a:cs typeface="Calibri"/>
              </a:rPr>
              <a:t> </a:t>
            </a:r>
            <a:r>
              <a:rPr lang="en-US" dirty="0" err="1">
                <a:cs typeface="Calibri"/>
              </a:rPr>
              <a:t>är</a:t>
            </a:r>
            <a:r>
              <a:rPr lang="en-US" dirty="0">
                <a:cs typeface="Calibri"/>
              </a:rPr>
              <a:t> </a:t>
            </a:r>
            <a:r>
              <a:rPr lang="en-US" dirty="0" err="1">
                <a:cs typeface="Calibri"/>
              </a:rPr>
              <a:t>framtaget</a:t>
            </a:r>
            <a:r>
              <a:rPr lang="en-US" dirty="0">
                <a:cs typeface="Calibri"/>
              </a:rPr>
              <a:t> av </a:t>
            </a:r>
            <a:r>
              <a:rPr lang="en-US" dirty="0" err="1">
                <a:cs typeface="Calibri"/>
              </a:rPr>
              <a:t>en</a:t>
            </a:r>
            <a:r>
              <a:rPr lang="en-US" dirty="0">
                <a:cs typeface="Calibri"/>
              </a:rPr>
              <a:t> </a:t>
            </a:r>
            <a:r>
              <a:rPr lang="en-US" dirty="0" err="1">
                <a:cs typeface="Calibri"/>
              </a:rPr>
              <a:t>arbetsgrupp</a:t>
            </a:r>
            <a:r>
              <a:rPr lang="en-US" dirty="0">
                <a:cs typeface="Calibri"/>
              </a:rPr>
              <a:t> </a:t>
            </a:r>
            <a:r>
              <a:rPr lang="en-US" dirty="0" err="1">
                <a:cs typeface="Calibri"/>
              </a:rPr>
              <a:t>utsedd</a:t>
            </a:r>
            <a:r>
              <a:rPr lang="en-US" dirty="0">
                <a:cs typeface="Calibri"/>
              </a:rPr>
              <a:t> av Räddsam VG (</a:t>
            </a:r>
            <a:r>
              <a:rPr lang="en-US" dirty="0" err="1">
                <a:cs typeface="Calibri"/>
              </a:rPr>
              <a:t>räddningstjänsterna</a:t>
            </a:r>
            <a:r>
              <a:rPr lang="en-US" dirty="0">
                <a:cs typeface="Calibri"/>
              </a:rPr>
              <a:t> </a:t>
            </a:r>
            <a:r>
              <a:rPr lang="en-US" dirty="0" err="1">
                <a:cs typeface="Calibri"/>
              </a:rPr>
              <a:t>i</a:t>
            </a:r>
            <a:r>
              <a:rPr lang="en-US" dirty="0">
                <a:cs typeface="Calibri"/>
              </a:rPr>
              <a:t> </a:t>
            </a:r>
            <a:r>
              <a:rPr lang="en-US" dirty="0" err="1">
                <a:cs typeface="Calibri"/>
              </a:rPr>
              <a:t>Västra</a:t>
            </a:r>
            <a:r>
              <a:rPr lang="en-US" dirty="0">
                <a:cs typeface="Calibri"/>
              </a:rPr>
              <a:t> </a:t>
            </a:r>
            <a:r>
              <a:rPr lang="en-US" dirty="0" err="1">
                <a:cs typeface="Calibri"/>
              </a:rPr>
              <a:t>Götalandsregionen</a:t>
            </a:r>
            <a:r>
              <a:rPr lang="en-US" dirty="0">
                <a:cs typeface="Calibri"/>
              </a:rPr>
              <a:t>) med </a:t>
            </a:r>
            <a:r>
              <a:rPr lang="en-US" dirty="0" err="1">
                <a:cs typeface="Calibri"/>
              </a:rPr>
              <a:t>uppdrag</a:t>
            </a:r>
            <a:r>
              <a:rPr lang="en-US" dirty="0">
                <a:cs typeface="Calibri"/>
              </a:rPr>
              <a:t> </a:t>
            </a:r>
            <a:r>
              <a:rPr lang="en-US" dirty="0" err="1">
                <a:cs typeface="Calibri"/>
              </a:rPr>
              <a:t>att</a:t>
            </a:r>
            <a:r>
              <a:rPr lang="en-US" dirty="0">
                <a:cs typeface="Calibri"/>
              </a:rPr>
              <a:t> ta </a:t>
            </a:r>
            <a:r>
              <a:rPr lang="en-US" dirty="0" err="1">
                <a:cs typeface="Calibri"/>
              </a:rPr>
              <a:t>fram</a:t>
            </a:r>
            <a:r>
              <a:rPr lang="en-US" dirty="0">
                <a:cs typeface="Calibri"/>
              </a:rPr>
              <a:t> </a:t>
            </a:r>
            <a:r>
              <a:rPr lang="en-US" dirty="0" err="1">
                <a:cs typeface="Calibri"/>
              </a:rPr>
              <a:t>förslag</a:t>
            </a:r>
            <a:r>
              <a:rPr lang="en-US" dirty="0">
                <a:cs typeface="Calibri"/>
              </a:rPr>
              <a:t> </a:t>
            </a:r>
            <a:r>
              <a:rPr lang="en-US" dirty="0" err="1">
                <a:cs typeface="Calibri"/>
              </a:rPr>
              <a:t>på</a:t>
            </a:r>
            <a:r>
              <a:rPr lang="en-US" dirty="0">
                <a:cs typeface="Calibri"/>
              </a:rPr>
              <a:t> </a:t>
            </a:r>
            <a:r>
              <a:rPr lang="en-US" dirty="0" err="1">
                <a:cs typeface="Calibri"/>
              </a:rPr>
              <a:t>arbetssätt</a:t>
            </a:r>
            <a:r>
              <a:rPr lang="en-US" dirty="0">
                <a:cs typeface="Calibri"/>
              </a:rPr>
              <a:t> </a:t>
            </a:r>
            <a:r>
              <a:rPr lang="en-US" dirty="0" err="1">
                <a:cs typeface="Calibri"/>
              </a:rPr>
              <a:t>som</a:t>
            </a:r>
            <a:r>
              <a:rPr lang="en-US" dirty="0">
                <a:cs typeface="Calibri"/>
              </a:rPr>
              <a:t> </a:t>
            </a:r>
            <a:r>
              <a:rPr lang="en-US" dirty="0" err="1">
                <a:cs typeface="Calibri"/>
              </a:rPr>
              <a:t>kan</a:t>
            </a:r>
            <a:r>
              <a:rPr lang="en-US" dirty="0">
                <a:cs typeface="Calibri"/>
              </a:rPr>
              <a:t> </a:t>
            </a:r>
            <a:r>
              <a:rPr lang="en-US" dirty="0" err="1">
                <a:cs typeface="Calibri"/>
              </a:rPr>
              <a:t>användas</a:t>
            </a:r>
            <a:r>
              <a:rPr lang="en-US" dirty="0">
                <a:cs typeface="Calibri"/>
              </a:rPr>
              <a:t> </a:t>
            </a:r>
            <a:r>
              <a:rPr lang="en-US" dirty="0" err="1">
                <a:cs typeface="Calibri"/>
              </a:rPr>
              <a:t>i</a:t>
            </a:r>
            <a:r>
              <a:rPr lang="en-US" dirty="0">
                <a:cs typeface="Calibri"/>
              </a:rPr>
              <a:t> </a:t>
            </a:r>
            <a:r>
              <a:rPr lang="en-US" dirty="0" err="1">
                <a:cs typeface="Calibri"/>
              </a:rPr>
              <a:t>alla</a:t>
            </a:r>
            <a:r>
              <a:rPr lang="en-US" dirty="0">
                <a:cs typeface="Calibri"/>
              </a:rPr>
              <a:t> </a:t>
            </a:r>
            <a:r>
              <a:rPr lang="en-US" dirty="0" err="1">
                <a:cs typeface="Calibri"/>
              </a:rPr>
              <a:t>kommuner</a:t>
            </a:r>
            <a:r>
              <a:rPr lang="en-US" dirty="0">
                <a:cs typeface="Calibri"/>
              </a:rPr>
              <a:t>.</a:t>
            </a:r>
          </a:p>
        </p:txBody>
      </p:sp>
      <p:sp>
        <p:nvSpPr>
          <p:cNvPr id="4" name="Platshållare för bildnummer 3"/>
          <p:cNvSpPr>
            <a:spLocks noGrp="1"/>
          </p:cNvSpPr>
          <p:nvPr>
            <p:ph type="sldNum" sz="quarter" idx="5"/>
          </p:nvPr>
        </p:nvSpPr>
        <p:spPr/>
        <p:txBody>
          <a:bodyPr/>
          <a:lstStyle/>
          <a:p>
            <a:pPr>
              <a:defRPr/>
            </a:pPr>
            <a:fld id="{48137C77-B361-4846-9534-D1DA4D401068}" type="slidenum">
              <a:rPr lang="sv-SE"/>
              <a:pPr>
                <a:defRPr/>
              </a:pPr>
              <a:t>1</a:t>
            </a:fld>
            <a:endParaRPr lang="sv-SE"/>
          </a:p>
        </p:txBody>
      </p:sp>
    </p:spTree>
    <p:extLst>
      <p:ext uri="{BB962C8B-B14F-4D97-AF65-F5344CB8AC3E}">
        <p14:creationId xmlns:p14="http://schemas.microsoft.com/office/powerpoint/2010/main" val="1123643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Arbetet utförs med hjälp av checklistor och åtgärdskatalog. Enkelhet är nyckelordet. Därav lilla checklistan i tryckt fickformat inplastad och målet är att den ska finnas i medvetandet hos omvårdnadspersonal och behöver inte dokumenteras. Den utförliga checklistan tar man till när man tycker att riskerna börjar bli för stora. Den dokumenteras och förvaras i brukarens akt.</a:t>
            </a:r>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10</a:t>
            </a:fld>
            <a:endParaRPr lang="sv-SE"/>
          </a:p>
        </p:txBody>
      </p:sp>
    </p:spTree>
    <p:extLst>
      <p:ext uri="{BB962C8B-B14F-4D97-AF65-F5344CB8AC3E}">
        <p14:creationId xmlns:p14="http://schemas.microsoft.com/office/powerpoint/2010/main" val="328042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Bilden visar att det är INDIVIDEN som bär ansvaret för brandskyddet hos den enskilda. Personal inom omvårdnadsarbete ( hemtjänst, personlig assistent, boendestödjare) i hemmiljö har till uppgift att riskbedöma utifrån en checklista. Räddningstjänstens uppgift är att stötta med kunskap och utbildning. Kort sagt individen bär ansvaret men kommunen stöttar.</a:t>
            </a:r>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11</a:t>
            </a:fld>
            <a:endParaRPr lang="sv-SE"/>
          </a:p>
        </p:txBody>
      </p:sp>
    </p:spTree>
    <p:extLst>
      <p:ext uri="{BB962C8B-B14F-4D97-AF65-F5344CB8AC3E}">
        <p14:creationId xmlns:p14="http://schemas.microsoft.com/office/powerpoint/2010/main" val="1089010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cs typeface="Calibri"/>
              </a:rPr>
              <a:t>Kommunen</a:t>
            </a:r>
            <a:r>
              <a:rPr lang="en-US" dirty="0">
                <a:cs typeface="Calibri"/>
              </a:rPr>
              <a:t> (</a:t>
            </a:r>
            <a:r>
              <a:rPr lang="en-US" dirty="0" err="1">
                <a:cs typeface="Calibri"/>
              </a:rPr>
              <a:t>hemtjänst</a:t>
            </a:r>
            <a:r>
              <a:rPr lang="en-US" dirty="0">
                <a:cs typeface="Calibri"/>
              </a:rPr>
              <a:t>, </a:t>
            </a:r>
            <a:r>
              <a:rPr lang="en-US" dirty="0" err="1">
                <a:cs typeface="Calibri"/>
              </a:rPr>
              <a:t>hemsjukvård</a:t>
            </a:r>
            <a:r>
              <a:rPr lang="en-US" dirty="0">
                <a:cs typeface="Calibri"/>
              </a:rPr>
              <a:t>, </a:t>
            </a:r>
            <a:r>
              <a:rPr lang="en-US" dirty="0" err="1">
                <a:cs typeface="Calibri"/>
              </a:rPr>
              <a:t>boendestöd</a:t>
            </a:r>
            <a:r>
              <a:rPr lang="en-US" dirty="0">
                <a:cs typeface="Calibri"/>
              </a:rPr>
              <a:t>, </a:t>
            </a:r>
            <a:r>
              <a:rPr lang="en-US" dirty="0" err="1">
                <a:cs typeface="Calibri"/>
              </a:rPr>
              <a:t>personliga</a:t>
            </a:r>
            <a:r>
              <a:rPr lang="en-US" dirty="0">
                <a:cs typeface="Calibri"/>
              </a:rPr>
              <a:t> </a:t>
            </a:r>
            <a:r>
              <a:rPr lang="en-US" dirty="0" err="1">
                <a:cs typeface="Calibri"/>
              </a:rPr>
              <a:t>assistenter</a:t>
            </a:r>
            <a:r>
              <a:rPr lang="en-US" dirty="0">
                <a:cs typeface="Calibri"/>
              </a:rPr>
              <a:t>, </a:t>
            </a:r>
            <a:r>
              <a:rPr lang="en-US" dirty="0" err="1">
                <a:cs typeface="Calibri"/>
              </a:rPr>
              <a:t>anhörigstöd</a:t>
            </a:r>
            <a:r>
              <a:rPr lang="en-US" dirty="0">
                <a:cs typeface="Calibri"/>
              </a:rPr>
              <a:t>) har </a:t>
            </a:r>
            <a:r>
              <a:rPr lang="en-US" dirty="0" err="1">
                <a:cs typeface="Calibri"/>
              </a:rPr>
              <a:t>många</a:t>
            </a:r>
            <a:r>
              <a:rPr lang="en-US" dirty="0">
                <a:cs typeface="Calibri"/>
              </a:rPr>
              <a:t> </a:t>
            </a:r>
            <a:r>
              <a:rPr lang="en-US" dirty="0" err="1">
                <a:cs typeface="Calibri"/>
              </a:rPr>
              <a:t>vägar</a:t>
            </a:r>
            <a:r>
              <a:rPr lang="en-US" dirty="0">
                <a:cs typeface="Calibri"/>
              </a:rPr>
              <a:t> in </a:t>
            </a:r>
            <a:r>
              <a:rPr lang="en-US" dirty="0" err="1">
                <a:cs typeface="Calibri"/>
              </a:rPr>
              <a:t>i</a:t>
            </a:r>
            <a:r>
              <a:rPr lang="en-US" dirty="0">
                <a:cs typeface="Calibri"/>
              </a:rPr>
              <a:t> </a:t>
            </a:r>
            <a:r>
              <a:rPr lang="en-US" dirty="0" err="1">
                <a:cs typeface="Calibri"/>
              </a:rPr>
              <a:t>hemmen</a:t>
            </a:r>
            <a:r>
              <a:rPr lang="en-US" dirty="0">
                <a:cs typeface="Calibri"/>
              </a:rPr>
              <a:t>. För </a:t>
            </a:r>
            <a:r>
              <a:rPr lang="en-US" dirty="0" err="1">
                <a:cs typeface="Calibri"/>
              </a:rPr>
              <a:t>att</a:t>
            </a:r>
            <a:r>
              <a:rPr lang="en-US" dirty="0">
                <a:cs typeface="Calibri"/>
              </a:rPr>
              <a:t> </a:t>
            </a:r>
            <a:r>
              <a:rPr lang="en-US" dirty="0" err="1">
                <a:cs typeface="Calibri"/>
              </a:rPr>
              <a:t>brukaren</a:t>
            </a:r>
            <a:r>
              <a:rPr lang="en-US" dirty="0">
                <a:cs typeface="Calibri"/>
              </a:rPr>
              <a:t>/</a:t>
            </a:r>
            <a:r>
              <a:rPr lang="en-US" dirty="0" err="1">
                <a:cs typeface="Calibri"/>
              </a:rPr>
              <a:t>kunden</a:t>
            </a:r>
            <a:r>
              <a:rPr lang="en-US" dirty="0">
                <a:cs typeface="Calibri"/>
              </a:rPr>
              <a:t> ska </a:t>
            </a:r>
            <a:r>
              <a:rPr lang="en-US" dirty="0" err="1">
                <a:cs typeface="Calibri"/>
              </a:rPr>
              <a:t>få</a:t>
            </a:r>
            <a:r>
              <a:rPr lang="en-US" dirty="0">
                <a:cs typeface="Calibri"/>
              </a:rPr>
              <a:t> </a:t>
            </a:r>
            <a:r>
              <a:rPr lang="en-US" dirty="0" err="1">
                <a:cs typeface="Calibri"/>
              </a:rPr>
              <a:t>så</a:t>
            </a:r>
            <a:r>
              <a:rPr lang="en-US" dirty="0">
                <a:cs typeface="Calibri"/>
              </a:rPr>
              <a:t> bra </a:t>
            </a:r>
            <a:r>
              <a:rPr lang="en-US" dirty="0" err="1">
                <a:cs typeface="Calibri"/>
              </a:rPr>
              <a:t>hjälp</a:t>
            </a:r>
            <a:r>
              <a:rPr lang="en-US" dirty="0">
                <a:cs typeface="Calibri"/>
              </a:rPr>
              <a:t> </a:t>
            </a:r>
            <a:r>
              <a:rPr lang="en-US" dirty="0" err="1">
                <a:cs typeface="Calibri"/>
              </a:rPr>
              <a:t>som</a:t>
            </a:r>
            <a:r>
              <a:rPr lang="en-US" dirty="0">
                <a:cs typeface="Calibri"/>
              </a:rPr>
              <a:t> </a:t>
            </a:r>
            <a:r>
              <a:rPr lang="en-US" dirty="0" err="1">
                <a:cs typeface="Calibri"/>
              </a:rPr>
              <a:t>möjligt</a:t>
            </a:r>
            <a:r>
              <a:rPr lang="en-US" dirty="0">
                <a:cs typeface="Calibri"/>
              </a:rPr>
              <a:t> </a:t>
            </a:r>
            <a:r>
              <a:rPr lang="en-US" dirty="0" err="1">
                <a:cs typeface="Calibri"/>
              </a:rPr>
              <a:t>krävs</a:t>
            </a:r>
            <a:r>
              <a:rPr lang="en-US" dirty="0">
                <a:cs typeface="Calibri"/>
              </a:rPr>
              <a:t> </a:t>
            </a:r>
            <a:r>
              <a:rPr lang="en-US" b="1" dirty="0" err="1">
                <a:cs typeface="Calibri"/>
              </a:rPr>
              <a:t>sammarbete</a:t>
            </a:r>
            <a:r>
              <a:rPr lang="en-US" dirty="0">
                <a:cs typeface="Calibri"/>
              </a:rPr>
              <a:t> </a:t>
            </a:r>
            <a:r>
              <a:rPr lang="en-US" dirty="0" err="1">
                <a:cs typeface="Calibri"/>
              </a:rPr>
              <a:t>mellan</a:t>
            </a:r>
            <a:r>
              <a:rPr lang="en-US" dirty="0">
                <a:cs typeface="Calibri"/>
              </a:rPr>
              <a:t> </a:t>
            </a:r>
            <a:r>
              <a:rPr lang="en-US" dirty="0" err="1">
                <a:cs typeface="Calibri"/>
              </a:rPr>
              <a:t>många</a:t>
            </a:r>
            <a:r>
              <a:rPr lang="en-US" dirty="0">
                <a:cs typeface="Calibri"/>
              </a:rPr>
              <a:t> </a:t>
            </a:r>
            <a:r>
              <a:rPr lang="en-US" dirty="0" err="1">
                <a:cs typeface="Calibri"/>
              </a:rPr>
              <a:t>aktörer</a:t>
            </a:r>
            <a:r>
              <a:rPr lang="en-US" dirty="0">
                <a:cs typeface="Calibri"/>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cs typeface="Calibri"/>
              </a:rPr>
              <a:t>Stötta</a:t>
            </a:r>
            <a:r>
              <a:rPr lang="en-US" dirty="0">
                <a:cs typeface="Calibri"/>
              </a:rPr>
              <a:t>, </a:t>
            </a:r>
            <a:r>
              <a:rPr lang="en-US" dirty="0" err="1">
                <a:cs typeface="Calibri"/>
              </a:rPr>
              <a:t>nå</a:t>
            </a:r>
            <a:r>
              <a:rPr lang="en-US" dirty="0">
                <a:cs typeface="Calibri"/>
              </a:rPr>
              <a:t> </a:t>
            </a:r>
            <a:r>
              <a:rPr lang="en-US" dirty="0" err="1">
                <a:cs typeface="Calibri"/>
              </a:rPr>
              <a:t>ut</a:t>
            </a:r>
            <a:r>
              <a:rPr lang="en-US" dirty="0">
                <a:cs typeface="Calibri"/>
              </a:rPr>
              <a:t> med </a:t>
            </a:r>
            <a:r>
              <a:rPr lang="en-US" dirty="0" err="1">
                <a:cs typeface="Calibri"/>
              </a:rPr>
              <a:t>kunskap</a:t>
            </a:r>
            <a:r>
              <a:rPr lang="en-US" dirty="0">
                <a:cs typeface="Calibri"/>
              </a:rPr>
              <a:t>, </a:t>
            </a:r>
            <a:r>
              <a:rPr lang="en-US" dirty="0" err="1">
                <a:cs typeface="Calibri"/>
              </a:rPr>
              <a:t>fånga</a:t>
            </a:r>
            <a:r>
              <a:rPr lang="en-US" dirty="0">
                <a:cs typeface="Calibri"/>
              </a:rPr>
              <a:t> </a:t>
            </a:r>
            <a:r>
              <a:rPr lang="en-US" dirty="0" err="1">
                <a:cs typeface="Calibri"/>
              </a:rPr>
              <a:t>upp</a:t>
            </a:r>
            <a:endParaRPr lang="en-US" dirty="0">
              <a:cs typeface="Calibri"/>
            </a:endParaRPr>
          </a:p>
          <a:p>
            <a:endParaRPr lang="en-US" dirty="0">
              <a:cs typeface="Calibri"/>
            </a:endParaRPr>
          </a:p>
        </p:txBody>
      </p:sp>
      <p:sp>
        <p:nvSpPr>
          <p:cNvPr id="4" name="Platshållare för bildnummer 3"/>
          <p:cNvSpPr>
            <a:spLocks noGrp="1"/>
          </p:cNvSpPr>
          <p:nvPr>
            <p:ph type="sldNum" sz="quarter" idx="5"/>
          </p:nvPr>
        </p:nvSpPr>
        <p:spPr/>
        <p:txBody>
          <a:bodyPr/>
          <a:lstStyle/>
          <a:p>
            <a:pPr>
              <a:defRPr/>
            </a:pPr>
            <a:fld id="{48137C77-B361-4846-9534-D1DA4D401068}" type="slidenum">
              <a:rPr lang="sv-SE"/>
              <a:pPr>
                <a:defRPr/>
              </a:pPr>
              <a:t>12</a:t>
            </a:fld>
            <a:endParaRPr lang="sv-SE"/>
          </a:p>
        </p:txBody>
      </p:sp>
    </p:spTree>
    <p:extLst>
      <p:ext uri="{BB962C8B-B14F-4D97-AF65-F5344CB8AC3E}">
        <p14:creationId xmlns:p14="http://schemas.microsoft.com/office/powerpoint/2010/main" val="3442515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Blanketten är aktuell när myndigheter ska utbyta information mellan sig.</a:t>
            </a:r>
          </a:p>
          <a:p>
            <a:endParaRPr lang="sv-SE" dirty="0">
              <a:cs typeface="Calibri"/>
            </a:endParaRPr>
          </a:p>
          <a:p>
            <a:r>
              <a:rPr lang="sv-SE" dirty="0">
                <a:cs typeface="Calibri"/>
              </a:rPr>
              <a:t>Viktigt att det framgår att stärkt brandskydd är något som räddningstjänsten/kommunen erbjuder. Det är ingen myndighetsutövning. Grunden är att alla ska ha rätt till likvärdigt brandskydd. </a:t>
            </a:r>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13</a:t>
            </a:fld>
            <a:endParaRPr lang="sv-SE"/>
          </a:p>
        </p:txBody>
      </p:sp>
    </p:spTree>
    <p:extLst>
      <p:ext uri="{BB962C8B-B14F-4D97-AF65-F5344CB8AC3E}">
        <p14:creationId xmlns:p14="http://schemas.microsoft.com/office/powerpoint/2010/main" val="7333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Bef>
                <a:spcPts val="0"/>
              </a:spcBef>
            </a:pPr>
            <a:r>
              <a:rPr lang="sv-SE" sz="1200" dirty="0">
                <a:solidFill>
                  <a:prstClr val="black"/>
                </a:solidFill>
              </a:rPr>
              <a:t>Äldre människor är överrepresenterade bland de som dör i bränder. Det beror på att många äldre har olika typer av nedsatta funktioner. Men tänk på att även en yngre person kan ha en förhöjd risk vid brand, exempelvis om hen har svårt att förstå eller förflytta sig. Dessutom visar statistik att ensamboende har en förhöjd risk vid jämförelse med sammanboende.</a:t>
            </a:r>
          </a:p>
          <a:p>
            <a:pPr marL="0" indent="0">
              <a:spcBef>
                <a:spcPts val="0"/>
              </a:spcBef>
            </a:pPr>
            <a:endParaRPr lang="sv-SE" sz="1200" dirty="0">
              <a:solidFill>
                <a:prstClr val="black"/>
              </a:solidFill>
            </a:endParaRPr>
          </a:p>
          <a:p>
            <a:pPr marL="0" indent="0">
              <a:spcBef>
                <a:spcPts val="0"/>
              </a:spcBef>
            </a:pPr>
            <a:r>
              <a:rPr lang="sv-SE" sz="1200" dirty="0">
                <a:solidFill>
                  <a:prstClr val="black"/>
                </a:solidFill>
              </a:rPr>
              <a:t>Även om äldre är överrepresenterade i dödsbränder är ålder i sig inte en riskfaktor.</a:t>
            </a:r>
          </a:p>
          <a:p>
            <a:pPr marL="0" indent="0">
              <a:spcBef>
                <a:spcPts val="0"/>
              </a:spcBef>
            </a:pPr>
            <a:endParaRPr lang="sv-SE" sz="1200" dirty="0">
              <a:solidFill>
                <a:prstClr val="black"/>
              </a:solidFill>
            </a:endParaRPr>
          </a:p>
          <a:p>
            <a:pPr marL="0" indent="0">
              <a:spcBef>
                <a:spcPts val="0"/>
              </a:spcBef>
            </a:pPr>
            <a:r>
              <a:rPr lang="sv-SE" sz="1200" dirty="0"/>
              <a:t>Alla som  har svårt att uppfatta eller agera har en högre risk att skadas eller dö vid en brand.</a:t>
            </a:r>
          </a:p>
          <a:p>
            <a:endParaRPr lang="sv-SE" dirty="0"/>
          </a:p>
        </p:txBody>
      </p:sp>
      <p:sp>
        <p:nvSpPr>
          <p:cNvPr id="4" name="Platshållare för bildnummer 3"/>
          <p:cNvSpPr>
            <a:spLocks noGrp="1"/>
          </p:cNvSpPr>
          <p:nvPr>
            <p:ph type="sldNum" sz="quarter" idx="5"/>
          </p:nvPr>
        </p:nvSpPr>
        <p:spPr/>
        <p:txBody>
          <a:bodyPr/>
          <a:lstStyle/>
          <a:p>
            <a:fld id="{D59721F4-7050-4756-8C25-AAF9A14D290C}" type="slidenum">
              <a:rPr lang="sv-SE" smtClean="0"/>
              <a:t>15</a:t>
            </a:fld>
            <a:endParaRPr lang="sv-SE"/>
          </a:p>
        </p:txBody>
      </p:sp>
    </p:spTree>
    <p:extLst>
      <p:ext uri="{BB962C8B-B14F-4D97-AF65-F5344CB8AC3E}">
        <p14:creationId xmlns:p14="http://schemas.microsoft.com/office/powerpoint/2010/main" val="4155365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charset="0"/>
                <a:ea typeface="+mn-ea"/>
                <a:cs typeface="Arial" charset="0"/>
              </a:rPr>
              <a:t>Ett visst brandskydd ska finnas inbyggt i alla bostäder. Exempelvis ska bränder inte kunna sprida sig för fort mellan lägenheter. Självklart bör det också finnas fungerade brandvarnare i alla bostäder. Minst en på varje våning. Dessutom rekommenderar MSB att det i alla bostäder finns brandsläckare och brandfilt. Om personen som bor i bostaden inte själv har förmåga att använda en brandfilt eller en brandsläckare så kan det finnas andra som kan, till exempel grannar, närstående eller andra.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charset="0"/>
                <a:ea typeface="+mn-ea"/>
                <a:cs typeface="Arial" charset="0"/>
              </a:rPr>
              <a:t>Tänk på!</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charset="0"/>
                <a:ea typeface="+mn-ea"/>
                <a:cs typeface="Arial" charset="0"/>
              </a:rPr>
              <a:t>Som du kanske vet ställs det högre krav på brandskyddet i särskilda boenden än vanliga bostäder. Trots en högre grundnivå kan brandskyddet behöva förstärkas ytterligare, exempelvis om en person har svårt att hantera sin rökning på ett säkert sätt. </a:t>
            </a:r>
          </a:p>
          <a:p>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16</a:t>
            </a:fld>
            <a:endParaRPr lang="sv-SE"/>
          </a:p>
        </p:txBody>
      </p:sp>
    </p:spTree>
    <p:extLst>
      <p:ext uri="{BB962C8B-B14F-4D97-AF65-F5344CB8AC3E}">
        <p14:creationId xmlns:p14="http://schemas.microsoft.com/office/powerpoint/2010/main" val="1389051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prstClr val="black"/>
                </a:solidFill>
              </a:rPr>
              <a:t>Hör personen dåligt?</a:t>
            </a:r>
          </a:p>
          <a:p>
            <a:r>
              <a:rPr lang="sv-SE" sz="1200" dirty="0">
                <a:solidFill>
                  <a:prstClr val="black"/>
                </a:solidFill>
              </a:rPr>
              <a:t>Är personen ofta påverkad av exempelvis läkemedel eller alkohol?</a:t>
            </a:r>
          </a:p>
          <a:p>
            <a:endParaRPr lang="sv-SE" dirty="0"/>
          </a:p>
          <a:p>
            <a:r>
              <a:rPr lang="sv-SE" sz="1200" dirty="0">
                <a:solidFill>
                  <a:prstClr val="black"/>
                </a:solidFill>
              </a:rPr>
              <a:t>Finns det tecken på torrkokning (</a:t>
            </a:r>
            <a:r>
              <a:rPr lang="sv-SE" sz="1200" dirty="0" err="1">
                <a:solidFill>
                  <a:prstClr val="black"/>
                </a:solidFill>
              </a:rPr>
              <a:t>t.ex</a:t>
            </a:r>
            <a:r>
              <a:rPr lang="sv-SE" sz="1200" dirty="0">
                <a:solidFill>
                  <a:prstClr val="black"/>
                </a:solidFill>
              </a:rPr>
              <a:t> brända kastruller) eller förvaras mycket brännbart material vid spisen?</a:t>
            </a:r>
          </a:p>
          <a:p>
            <a:r>
              <a:rPr lang="sv-SE" sz="1200" dirty="0">
                <a:solidFill>
                  <a:prstClr val="black"/>
                </a:solidFill>
              </a:rPr>
              <a:t>Har ljus ofta brunnit ned helt och hållet?</a:t>
            </a:r>
          </a:p>
          <a:p>
            <a:r>
              <a:rPr lang="sv-SE" sz="1200" dirty="0">
                <a:solidFill>
                  <a:prstClr val="black"/>
                </a:solidFill>
              </a:rPr>
              <a:t>Brukar personen röka i sängen eller nära andra stoppade möbler? Finns det brännmärken på golv, möbler, ljusstakar eller tyger?</a:t>
            </a:r>
          </a:p>
          <a:p>
            <a:endParaRPr lang="sv-SE" dirty="0"/>
          </a:p>
          <a:p>
            <a:r>
              <a:rPr lang="sv-SE" sz="1200" b="1" dirty="0">
                <a:solidFill>
                  <a:prstClr val="black"/>
                </a:solidFill>
              </a:rPr>
              <a:t>Tänk på!</a:t>
            </a:r>
          </a:p>
          <a:p>
            <a:r>
              <a:rPr lang="sv-SE" sz="1200" dirty="0">
                <a:solidFill>
                  <a:prstClr val="black"/>
                </a:solidFill>
              </a:rPr>
              <a:t>Stärkt brandskydd kan aldrig kompensera för att en person inte kan ta sig ut, personen kommer alltså inte ha ett skäligt brandskydd i lagens mening.</a:t>
            </a:r>
          </a:p>
          <a:p>
            <a:r>
              <a:rPr lang="sv-SE" sz="1200" dirty="0">
                <a:solidFill>
                  <a:prstClr val="black"/>
                </a:solidFill>
              </a:rPr>
              <a:t>Om en person har svårt att röra sig eller inte kan ta sig ut själv ur sin bostad bör man se över boendeformen. Ett vanligt bostadshus är byggt för att man själv ska kunna utrymma vid behov. Utrymning sker normalt via trapphuset men är det blockerat kan det även ske via fönster eller balkong. Du ska själv kunna klättra ner för räddningstjänstens stegutrustning.</a:t>
            </a:r>
          </a:p>
          <a:p>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17</a:t>
            </a:fld>
            <a:endParaRPr lang="sv-SE"/>
          </a:p>
        </p:txBody>
      </p:sp>
    </p:spTree>
    <p:extLst>
      <p:ext uri="{BB962C8B-B14F-4D97-AF65-F5344CB8AC3E}">
        <p14:creationId xmlns:p14="http://schemas.microsoft.com/office/powerpoint/2010/main" val="1520477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dirty="0">
                <a:solidFill>
                  <a:prstClr val="black"/>
                </a:solidFill>
              </a:rPr>
              <a:t>Svårantändliga textilier - </a:t>
            </a:r>
            <a:r>
              <a:rPr lang="sv-SE" b="0" i="0" dirty="0">
                <a:solidFill>
                  <a:srgbClr val="666666"/>
                </a:solidFill>
                <a:effectLst/>
                <a:latin typeface="Open Sans" panose="020B0606030504020204" pitchFamily="34" charset="0"/>
              </a:rPr>
              <a:t>djurfiber som ull och siden, eller konstfiber som tex polyester. Har man ändå bomull ska det vara minst 5% </a:t>
            </a:r>
            <a:r>
              <a:rPr lang="sv-SE" b="0" i="0" dirty="0" err="1">
                <a:solidFill>
                  <a:srgbClr val="666666"/>
                </a:solidFill>
                <a:effectLst/>
                <a:latin typeface="Open Sans" panose="020B0606030504020204" pitchFamily="34" charset="0"/>
              </a:rPr>
              <a:t>elastan</a:t>
            </a:r>
            <a:r>
              <a:rPr lang="sv-SE" b="0" i="0" dirty="0">
                <a:solidFill>
                  <a:srgbClr val="666666"/>
                </a:solidFill>
                <a:effectLst/>
                <a:latin typeface="Open Sans" panose="020B0606030504020204" pitchFamily="34" charset="0"/>
              </a:rPr>
              <a:t> i</a:t>
            </a:r>
            <a:r>
              <a:rPr lang="sv-SE" sz="1200" b="0" i="0" dirty="0">
                <a:solidFill>
                  <a:prstClr val="black"/>
                </a:solidFill>
                <a:effectLst/>
                <a:latin typeface="Open Sans" panose="020B0606030504020204" pitchFamily="34" charset="0"/>
              </a:rPr>
              <a:t>. Tänk även på</a:t>
            </a:r>
            <a:r>
              <a:rPr lang="sv-SE" sz="1200" dirty="0">
                <a:solidFill>
                  <a:prstClr val="black"/>
                </a:solidFill>
              </a:rPr>
              <a:t> sängkläder och liknande där rökning sker. Det här är särskilt viktigt i bostäder där det finns en missbruksproblematik.</a:t>
            </a:r>
          </a:p>
          <a:p>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dirty="0">
                <a:solidFill>
                  <a:prstClr val="black"/>
                </a:solidFill>
              </a:rPr>
              <a:t>Rökförkläde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dirty="0">
              <a:solidFill>
                <a:prstClr val="black"/>
              </a:solidFill>
            </a:endParaRPr>
          </a:p>
          <a:p>
            <a:pPr marL="0" indent="0">
              <a:spcBef>
                <a:spcPts val="0"/>
              </a:spcBef>
            </a:pPr>
            <a:r>
              <a:rPr lang="sv-SE" sz="1200" b="1" dirty="0">
                <a:solidFill>
                  <a:prstClr val="black"/>
                </a:solidFill>
              </a:rPr>
              <a:t>Enkla saker du kan hjälpa till med</a:t>
            </a:r>
          </a:p>
          <a:p>
            <a:pPr marL="0" indent="0">
              <a:spcBef>
                <a:spcPts val="0"/>
              </a:spcBef>
            </a:pPr>
            <a:r>
              <a:rPr lang="sv-SE" sz="1200" dirty="0">
                <a:solidFill>
                  <a:prstClr val="black"/>
                </a:solidFill>
              </a:rPr>
              <a:t>Om du jobbar inom exempelvis hemtjänsten och arbetar i människors hem så finns det ofta ganska enkla saker som du kan hjälpa till med. Nedan är några förslag:</a:t>
            </a:r>
          </a:p>
          <a:p>
            <a:pPr marL="0" indent="0">
              <a:spcBef>
                <a:spcPts val="0"/>
              </a:spcBef>
            </a:pPr>
            <a:endParaRPr lang="sv-SE" sz="1200" dirty="0">
              <a:solidFill>
                <a:prstClr val="black"/>
              </a:solidFill>
            </a:endParaRPr>
          </a:p>
          <a:p>
            <a:pPr>
              <a:spcBef>
                <a:spcPts val="0"/>
              </a:spcBef>
            </a:pPr>
            <a:r>
              <a:rPr lang="sv-SE" sz="1200" dirty="0">
                <a:solidFill>
                  <a:prstClr val="black"/>
                </a:solidFill>
              </a:rPr>
              <a:t>Testa brandvarnaren. Se till att batterierna byts om det behövs.</a:t>
            </a:r>
          </a:p>
          <a:p>
            <a:pPr marL="0" indent="0">
              <a:spcBef>
                <a:spcPts val="0"/>
              </a:spcBef>
            </a:pPr>
            <a:endParaRPr lang="sv-SE" sz="1200" dirty="0">
              <a:solidFill>
                <a:prstClr val="black"/>
              </a:solidFill>
            </a:endParaRPr>
          </a:p>
          <a:p>
            <a:pPr>
              <a:spcBef>
                <a:spcPts val="0"/>
              </a:spcBef>
            </a:pPr>
            <a:r>
              <a:rPr lang="sv-SE" sz="1200" dirty="0">
                <a:solidFill>
                  <a:prstClr val="black"/>
                </a:solidFill>
              </a:rPr>
              <a:t>Ta bort brännbart material som står nära spisen, som till exempel hushållspapper.</a:t>
            </a:r>
          </a:p>
          <a:p>
            <a:pPr marL="0" indent="0">
              <a:spcBef>
                <a:spcPts val="0"/>
              </a:spcBef>
            </a:pPr>
            <a:endParaRPr lang="sv-SE" sz="1200" dirty="0">
              <a:solidFill>
                <a:prstClr val="black"/>
              </a:solidFill>
            </a:endParaRPr>
          </a:p>
          <a:p>
            <a:pPr>
              <a:spcBef>
                <a:spcPts val="0"/>
              </a:spcBef>
            </a:pPr>
            <a:r>
              <a:rPr lang="sv-SE" sz="1200" dirty="0">
                <a:solidFill>
                  <a:prstClr val="black"/>
                </a:solidFill>
              </a:rPr>
              <a:t>Flytta möbler som gör att personen kan ha svårt att ta sig ut, om det börjar brinna.</a:t>
            </a:r>
          </a:p>
          <a:p>
            <a:pPr marL="0" indent="0">
              <a:spcBef>
                <a:spcPts val="0"/>
              </a:spcBef>
            </a:pPr>
            <a:endParaRPr lang="sv-SE" sz="1200" dirty="0">
              <a:solidFill>
                <a:prstClr val="black"/>
              </a:solidFill>
            </a:endParaRPr>
          </a:p>
          <a:p>
            <a:pPr>
              <a:spcBef>
                <a:spcPts val="0"/>
              </a:spcBef>
            </a:pPr>
            <a:r>
              <a:rPr lang="sv-SE" sz="1200" dirty="0">
                <a:solidFill>
                  <a:prstClr val="black"/>
                </a:solidFill>
              </a:rPr>
              <a:t>Flytta på ljushållare som står nära gardiner.</a:t>
            </a:r>
          </a:p>
          <a:p>
            <a:pPr marL="0" indent="0">
              <a:spcBef>
                <a:spcPts val="0"/>
              </a:spcBef>
            </a:pPr>
            <a:endParaRPr lang="sv-SE" sz="1200" dirty="0">
              <a:solidFill>
                <a:prstClr val="black"/>
              </a:solidFill>
            </a:endParaRPr>
          </a:p>
          <a:p>
            <a:pPr>
              <a:spcBef>
                <a:spcPts val="0"/>
              </a:spcBef>
            </a:pPr>
            <a:r>
              <a:rPr lang="sv-SE" sz="1200" dirty="0">
                <a:solidFill>
                  <a:prstClr val="black"/>
                </a:solidFill>
              </a:rPr>
              <a:t>Byt ut vanliga ljus mot batteriljus. </a:t>
            </a:r>
          </a:p>
          <a:p>
            <a:pPr>
              <a:spcBef>
                <a:spcPts val="0"/>
              </a:spcBef>
            </a:pPr>
            <a:endParaRPr lang="sv-SE" sz="1200" dirty="0">
              <a:solidFill>
                <a:prstClr val="black"/>
              </a:solidFill>
            </a:endParaRPr>
          </a:p>
          <a:p>
            <a:pPr marL="0" indent="0">
              <a:spcBef>
                <a:spcPts val="0"/>
              </a:spcBef>
            </a:pPr>
            <a:r>
              <a:rPr lang="sv-SE" sz="1200" dirty="0">
                <a:solidFill>
                  <a:prstClr val="black"/>
                </a:solidFill>
              </a:rPr>
              <a:t>Tänk på!</a:t>
            </a:r>
          </a:p>
          <a:p>
            <a:pPr marL="0" indent="0">
              <a:spcBef>
                <a:spcPts val="0"/>
              </a:spcBef>
            </a:pPr>
            <a:r>
              <a:rPr lang="sv-SE" sz="1200" dirty="0">
                <a:solidFill>
                  <a:prstClr val="black"/>
                </a:solidFill>
              </a:rPr>
              <a:t>Prata alltid med personen eller personerna som bor i bostaden och kom överens innan du genomför några förändringar. Förklara varför du vill genomföra åtgärden och varför det är viktigt. </a:t>
            </a: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dirty="0">
              <a:solidFill>
                <a:prstClr val="black"/>
              </a:solidFill>
            </a:endParaRPr>
          </a:p>
          <a:p>
            <a:endParaRPr lang="sv-SE" dirty="0"/>
          </a:p>
          <a:p>
            <a:r>
              <a:rPr lang="sv-SE" dirty="0"/>
              <a:t>Tipsa om dokumentet ”Smarta hjälpmedel” på hemsidan www.raddsamvg.com</a:t>
            </a:r>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18</a:t>
            </a:fld>
            <a:endParaRPr lang="sv-SE"/>
          </a:p>
        </p:txBody>
      </p:sp>
    </p:spTree>
    <p:extLst>
      <p:ext uri="{BB962C8B-B14F-4D97-AF65-F5344CB8AC3E}">
        <p14:creationId xmlns:p14="http://schemas.microsoft.com/office/powerpoint/2010/main" val="2799847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dirty="0">
                <a:solidFill>
                  <a:prstClr val="black"/>
                </a:solidFill>
              </a:rPr>
              <a:t>Om du bedömer att personen behöver ett brandskydd som du själv inte kan tillhandahålla kan du hjälpa personen med att ansöka om stöd. I vissa fall kan du även själv ta kontakt med exempelvis handläggare. Hur dessa kontakter tas styrs av de sekretessregler som gäller för socialtjänsten. Är du osäker på vart du ska vända dig, så prata med din närmaste chef.</a:t>
            </a:r>
          </a:p>
          <a:p>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19</a:t>
            </a:fld>
            <a:endParaRPr lang="sv-SE"/>
          </a:p>
        </p:txBody>
      </p:sp>
    </p:spTree>
    <p:extLst>
      <p:ext uri="{BB962C8B-B14F-4D97-AF65-F5344CB8AC3E}">
        <p14:creationId xmlns:p14="http://schemas.microsoft.com/office/powerpoint/2010/main" val="2258517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Uppföljning är viktigt för att se att åtgärderna ni gjort har gett effekt. Förutsättningarna hos brukarna förändras vilket gör att arbetet måste ske systematiskt.</a:t>
            </a:r>
          </a:p>
          <a:p>
            <a:endParaRPr lang="sv-SE" dirty="0">
              <a:cs typeface="Calibri"/>
            </a:endParaRPr>
          </a:p>
          <a:p>
            <a:r>
              <a:rPr lang="sv-SE" dirty="0">
                <a:cs typeface="Calibri"/>
              </a:rPr>
              <a:t>Nollmätning är en kartläggning av hur utgångsläget ser ut i starten av arbetet. Innan åtgärder sätts in. </a:t>
            </a:r>
          </a:p>
          <a:p>
            <a:r>
              <a:rPr lang="sv-SE" dirty="0">
                <a:cs typeface="Calibri"/>
              </a:rPr>
              <a:t>Målformuleringen utifrån de nationella målen att ingen ska skadas eller omkomma på grund av brand. Målen ska vara mätbara och bestå av prestationsmål och effektmål. Prestationsmål kan vara att hemtjänsten erbjuder en brandskyddsgenomgång årligen. Effektmålet kan vara att jobba mot en minskning av antalet skadade och omkomna i brand med XX procent till år 20XX. </a:t>
            </a:r>
          </a:p>
          <a:p>
            <a:r>
              <a:rPr lang="sv-SE" dirty="0">
                <a:cs typeface="Calibri"/>
              </a:rPr>
              <a:t>Åtgärder och arbetssätt är nära förknippade med målen. Det gäller att hitta åtgärder som ger önskad effekt och är kostnadseffektiva. De ska också vara anpassade efter den kunskap som utförarna har.</a:t>
            </a:r>
          </a:p>
          <a:p>
            <a:r>
              <a:rPr lang="sv-SE" dirty="0">
                <a:cs typeface="Calibri"/>
              </a:rPr>
              <a:t>Effektmätning är dags att göra efter några år. Då får man samla in ny statistik för att kunna jämföra med nollmätningen som genomfördes i starten. Därefter kan man dra slutsatser om de åtgärder man gjort har gett god effekt.</a:t>
            </a:r>
          </a:p>
        </p:txBody>
      </p:sp>
      <p:sp>
        <p:nvSpPr>
          <p:cNvPr id="4" name="Platshållare för bildnummer 3"/>
          <p:cNvSpPr>
            <a:spLocks noGrp="1"/>
          </p:cNvSpPr>
          <p:nvPr>
            <p:ph type="sldNum" sz="quarter" idx="5"/>
          </p:nvPr>
        </p:nvSpPr>
        <p:spPr/>
        <p:txBody>
          <a:bodyPr/>
          <a:lstStyle/>
          <a:p>
            <a:pPr>
              <a:defRPr/>
            </a:pPr>
            <a:fld id="{48137C77-B361-4846-9534-D1DA4D401068}" type="slidenum">
              <a:rPr lang="sv-SE"/>
              <a:pPr>
                <a:defRPr/>
              </a:pPr>
              <a:t>20</a:t>
            </a:fld>
            <a:endParaRPr lang="sv-SE"/>
          </a:p>
        </p:txBody>
      </p:sp>
    </p:spTree>
    <p:extLst>
      <p:ext uri="{BB962C8B-B14F-4D97-AF65-F5344CB8AC3E}">
        <p14:creationId xmlns:p14="http://schemas.microsoft.com/office/powerpoint/2010/main" val="7381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4 min </a:t>
            </a:r>
            <a:r>
              <a:rPr lang="en-US" dirty="0" err="1">
                <a:cs typeface="Calibri"/>
              </a:rPr>
              <a:t>lång</a:t>
            </a:r>
            <a:r>
              <a:rPr lang="en-US" dirty="0">
                <a:cs typeface="Calibri"/>
              </a:rPr>
              <a:t> film.</a:t>
            </a:r>
          </a:p>
          <a:p>
            <a:r>
              <a:rPr lang="en-US" dirty="0">
                <a:cs typeface="Calibri"/>
              </a:rPr>
              <a:t>Den </a:t>
            </a:r>
            <a:r>
              <a:rPr lang="en-US" dirty="0" err="1">
                <a:cs typeface="Calibri"/>
              </a:rPr>
              <a:t>väcker</a:t>
            </a:r>
            <a:r>
              <a:rPr lang="en-US" dirty="0">
                <a:cs typeface="Calibri"/>
              </a:rPr>
              <a:t> lite </a:t>
            </a:r>
            <a:r>
              <a:rPr lang="en-US" dirty="0" err="1">
                <a:cs typeface="Calibri"/>
              </a:rPr>
              <a:t>tankar</a:t>
            </a:r>
            <a:r>
              <a:rPr lang="en-US" dirty="0">
                <a:cs typeface="Calibri"/>
              </a:rPr>
              <a:t> hos </a:t>
            </a:r>
            <a:r>
              <a:rPr lang="en-US" dirty="0" err="1">
                <a:cs typeface="Calibri"/>
              </a:rPr>
              <a:t>oss</a:t>
            </a:r>
            <a:r>
              <a:rPr lang="en-US" dirty="0">
                <a:cs typeface="Calibri"/>
              </a:rPr>
              <a:t> </a:t>
            </a:r>
            <a:r>
              <a:rPr lang="en-US" dirty="0" err="1">
                <a:cs typeface="Calibri"/>
              </a:rPr>
              <a:t>alla</a:t>
            </a:r>
            <a:r>
              <a:rPr lang="en-US" dirty="0">
                <a:cs typeface="Calibri"/>
              </a:rPr>
              <a:t>… </a:t>
            </a:r>
            <a:r>
              <a:rPr lang="en-US" dirty="0" err="1">
                <a:cs typeface="Calibri"/>
              </a:rPr>
              <a:t>eller</a:t>
            </a:r>
            <a:r>
              <a:rPr lang="en-US" dirty="0">
                <a:cs typeface="Calibri"/>
              </a:rPr>
              <a:t> </a:t>
            </a:r>
            <a:r>
              <a:rPr lang="en-US" dirty="0" err="1">
                <a:cs typeface="Calibri"/>
              </a:rPr>
              <a:t>vad</a:t>
            </a:r>
            <a:r>
              <a:rPr lang="en-US" dirty="0">
                <a:cs typeface="Calibri"/>
              </a:rPr>
              <a:t> tanker </a:t>
            </a:r>
            <a:r>
              <a:rPr lang="en-US" dirty="0" err="1">
                <a:cs typeface="Calibri"/>
              </a:rPr>
              <a:t>ni</a:t>
            </a:r>
            <a:r>
              <a:rPr lang="en-US" dirty="0">
                <a:cs typeface="Calibri"/>
              </a:rPr>
              <a:t>?</a:t>
            </a:r>
          </a:p>
          <a:p>
            <a:r>
              <a:rPr lang="en-US" dirty="0" err="1">
                <a:cs typeface="Calibri"/>
              </a:rPr>
              <a:t>Filmen</a:t>
            </a:r>
            <a:r>
              <a:rPr lang="en-US" dirty="0">
                <a:cs typeface="Calibri"/>
              </a:rPr>
              <a:t> </a:t>
            </a:r>
            <a:r>
              <a:rPr lang="en-US" dirty="0" err="1">
                <a:cs typeface="Calibri"/>
              </a:rPr>
              <a:t>kräver</a:t>
            </a:r>
            <a:r>
              <a:rPr lang="en-US" dirty="0">
                <a:cs typeface="Calibri"/>
              </a:rPr>
              <a:t> </a:t>
            </a:r>
            <a:r>
              <a:rPr lang="en-US" dirty="0" err="1">
                <a:cs typeface="Calibri"/>
              </a:rPr>
              <a:t>internetuppkoppling</a:t>
            </a:r>
            <a:endParaRPr lang="en-US" dirty="0">
              <a:cs typeface="Calibri"/>
            </a:endParaRPr>
          </a:p>
        </p:txBody>
      </p:sp>
      <p:sp>
        <p:nvSpPr>
          <p:cNvPr id="4" name="Platshållare för bildnummer 3"/>
          <p:cNvSpPr>
            <a:spLocks noGrp="1"/>
          </p:cNvSpPr>
          <p:nvPr>
            <p:ph type="sldNum" sz="quarter" idx="5"/>
          </p:nvPr>
        </p:nvSpPr>
        <p:spPr/>
        <p:txBody>
          <a:bodyPr/>
          <a:lstStyle/>
          <a:p>
            <a:pPr>
              <a:defRPr/>
            </a:pPr>
            <a:fld id="{48137C77-B361-4846-9534-D1DA4D401068}" type="slidenum">
              <a:rPr lang="sv-SE"/>
              <a:pPr>
                <a:defRPr/>
              </a:pPr>
              <a:t>2</a:t>
            </a:fld>
            <a:endParaRPr lang="sv-SE"/>
          </a:p>
        </p:txBody>
      </p:sp>
    </p:spTree>
    <p:extLst>
      <p:ext uri="{BB962C8B-B14F-4D97-AF65-F5344CB8AC3E}">
        <p14:creationId xmlns:p14="http://schemas.microsoft.com/office/powerpoint/2010/main" val="4101851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exempel på enkla broschyrer som kan laddas ner från www.raddsamvg.com</a:t>
            </a:r>
          </a:p>
          <a:p>
            <a:r>
              <a:rPr lang="sv-SE" dirty="0"/>
              <a:t>Broschyrerna riktar sig till både yrkesutövare, anhöriga och den riskutsatta personen. </a:t>
            </a:r>
          </a:p>
          <a:p>
            <a:r>
              <a:rPr lang="sv-SE" dirty="0"/>
              <a:t>Broschyrerna finns i utskriftsformat.</a:t>
            </a:r>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21</a:t>
            </a:fld>
            <a:endParaRPr lang="sv-SE"/>
          </a:p>
        </p:txBody>
      </p:sp>
    </p:spTree>
    <p:extLst>
      <p:ext uri="{BB962C8B-B14F-4D97-AF65-F5344CB8AC3E}">
        <p14:creationId xmlns:p14="http://schemas.microsoft.com/office/powerpoint/2010/main" val="2664959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cs typeface="Calibri"/>
              </a:rPr>
              <a:t>Startsträckan blir kort då allt material finns färdigt att hämta hem.</a:t>
            </a:r>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22</a:t>
            </a:fld>
            <a:endParaRPr lang="sv-SE"/>
          </a:p>
        </p:txBody>
      </p:sp>
    </p:spTree>
    <p:extLst>
      <p:ext uri="{BB962C8B-B14F-4D97-AF65-F5344CB8AC3E}">
        <p14:creationId xmlns:p14="http://schemas.microsoft.com/office/powerpoint/2010/main" val="3366021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Statistik</a:t>
            </a:r>
            <a:r>
              <a:rPr lang="en-US" dirty="0"/>
              <a:t> </a:t>
            </a:r>
            <a:r>
              <a:rPr lang="en-US" dirty="0" err="1"/>
              <a:t>visar</a:t>
            </a:r>
            <a:r>
              <a:rPr lang="en-US" dirty="0"/>
              <a:t> </a:t>
            </a:r>
            <a:r>
              <a:rPr lang="en-US" dirty="0" err="1"/>
              <a:t>att</a:t>
            </a:r>
            <a:r>
              <a:rPr lang="en-US" dirty="0"/>
              <a:t> </a:t>
            </a:r>
            <a:r>
              <a:rPr lang="en-US" dirty="0" err="1"/>
              <a:t>omkring</a:t>
            </a:r>
            <a:r>
              <a:rPr lang="en-US" dirty="0"/>
              <a:t> 100 </a:t>
            </a:r>
            <a:r>
              <a:rPr lang="en-US" dirty="0" err="1"/>
              <a:t>personer</a:t>
            </a:r>
            <a:r>
              <a:rPr lang="en-US" dirty="0"/>
              <a:t> /</a:t>
            </a:r>
            <a:r>
              <a:rPr lang="en-US" dirty="0" err="1"/>
              <a:t>år</a:t>
            </a:r>
            <a:r>
              <a:rPr lang="en-US" dirty="0"/>
              <a:t> </a:t>
            </a:r>
            <a:r>
              <a:rPr lang="en-US" dirty="0" err="1"/>
              <a:t>dör</a:t>
            </a:r>
            <a:r>
              <a:rPr lang="en-US" dirty="0"/>
              <a:t> I Sverige. 80-90 % av dessa </a:t>
            </a:r>
            <a:r>
              <a:rPr lang="en-US" dirty="0" err="1"/>
              <a:t>dör</a:t>
            </a:r>
            <a:r>
              <a:rPr lang="en-US" dirty="0"/>
              <a:t> I </a:t>
            </a:r>
            <a:r>
              <a:rPr lang="en-US" dirty="0" err="1"/>
              <a:t>hemmet</a:t>
            </a:r>
            <a:r>
              <a:rPr lang="en-US" dirty="0"/>
              <a:t> </a:t>
            </a:r>
            <a:r>
              <a:rPr lang="en-US" dirty="0" err="1"/>
              <a:t>och</a:t>
            </a:r>
            <a:r>
              <a:rPr lang="en-US" dirty="0"/>
              <a:t> </a:t>
            </a:r>
            <a:r>
              <a:rPr lang="en-US" dirty="0" err="1"/>
              <a:t>äldre</a:t>
            </a:r>
            <a:r>
              <a:rPr lang="en-US" dirty="0"/>
              <a:t> </a:t>
            </a:r>
            <a:r>
              <a:rPr lang="en-US" dirty="0" err="1"/>
              <a:t>och</a:t>
            </a:r>
            <a:r>
              <a:rPr lang="en-US" dirty="0"/>
              <a:t> </a:t>
            </a:r>
            <a:r>
              <a:rPr lang="en-US" dirty="0" err="1"/>
              <a:t>personer</a:t>
            </a:r>
            <a:r>
              <a:rPr lang="en-US" dirty="0"/>
              <a:t> med </a:t>
            </a:r>
            <a:r>
              <a:rPr lang="en-US" dirty="0" err="1"/>
              <a:t>funktionsvariationer</a:t>
            </a:r>
            <a:r>
              <a:rPr lang="en-US" dirty="0"/>
              <a:t> </a:t>
            </a:r>
            <a:r>
              <a:rPr lang="en-US" dirty="0" err="1"/>
              <a:t>i</a:t>
            </a:r>
            <a:r>
              <a:rPr lang="en-US" dirty="0"/>
              <a:t> </a:t>
            </a:r>
            <a:r>
              <a:rPr lang="en-US" dirty="0" err="1"/>
              <a:t>kombination</a:t>
            </a:r>
            <a:r>
              <a:rPr lang="en-US" dirty="0"/>
              <a:t> med </a:t>
            </a:r>
            <a:r>
              <a:rPr lang="en-US" dirty="0" err="1"/>
              <a:t>rökning</a:t>
            </a:r>
            <a:r>
              <a:rPr lang="en-US" dirty="0"/>
              <a:t> </a:t>
            </a:r>
            <a:r>
              <a:rPr lang="en-US" dirty="0" err="1"/>
              <a:t>eller</a:t>
            </a:r>
            <a:r>
              <a:rPr lang="en-US" dirty="0"/>
              <a:t> </a:t>
            </a:r>
            <a:r>
              <a:rPr lang="en-US" dirty="0" err="1"/>
              <a:t>alkohol</a:t>
            </a:r>
            <a:r>
              <a:rPr lang="en-US" dirty="0"/>
              <a:t> </a:t>
            </a:r>
            <a:r>
              <a:rPr lang="en-US" dirty="0" err="1"/>
              <a:t>är</a:t>
            </a:r>
            <a:r>
              <a:rPr lang="en-US" dirty="0"/>
              <a:t> </a:t>
            </a:r>
            <a:r>
              <a:rPr lang="en-US" dirty="0" err="1"/>
              <a:t>överrepresenterade</a:t>
            </a:r>
            <a:r>
              <a:rPr lang="en-US" dirty="0"/>
              <a:t>. </a:t>
            </a:r>
            <a:endParaRPr lang="sv-SE" dirty="0"/>
          </a:p>
          <a:p>
            <a:r>
              <a:rPr lang="en-US" dirty="0"/>
              <a:t>Det brinner </a:t>
            </a:r>
            <a:r>
              <a:rPr lang="en-US" dirty="0" err="1"/>
              <a:t>färre</a:t>
            </a:r>
            <a:r>
              <a:rPr lang="en-US" dirty="0"/>
              <a:t> </a:t>
            </a:r>
            <a:r>
              <a:rPr lang="en-US" dirty="0" err="1"/>
              <a:t>gånger</a:t>
            </a:r>
            <a:r>
              <a:rPr lang="en-US" dirty="0"/>
              <a:t> hos </a:t>
            </a:r>
            <a:r>
              <a:rPr lang="en-US" dirty="0" err="1"/>
              <a:t>äldre</a:t>
            </a:r>
            <a:r>
              <a:rPr lang="en-US" dirty="0"/>
              <a:t> men </a:t>
            </a:r>
            <a:r>
              <a:rPr lang="en-US" dirty="0" err="1"/>
              <a:t>när</a:t>
            </a:r>
            <a:r>
              <a:rPr lang="en-US" dirty="0"/>
              <a:t> det brinner </a:t>
            </a:r>
            <a:r>
              <a:rPr lang="en-US" dirty="0" err="1"/>
              <a:t>blir</a:t>
            </a:r>
            <a:r>
              <a:rPr lang="en-US" dirty="0"/>
              <a:t> </a:t>
            </a:r>
            <a:r>
              <a:rPr lang="en-US" dirty="0" err="1"/>
              <a:t>utgången</a:t>
            </a:r>
            <a:r>
              <a:rPr lang="en-US" dirty="0"/>
              <a:t> </a:t>
            </a:r>
            <a:r>
              <a:rPr lang="en-US" dirty="0" err="1"/>
              <a:t>ofta</a:t>
            </a:r>
            <a:r>
              <a:rPr lang="en-US" dirty="0"/>
              <a:t> </a:t>
            </a:r>
            <a:r>
              <a:rPr lang="en-US" dirty="0" err="1"/>
              <a:t>allvarligare</a:t>
            </a:r>
            <a:r>
              <a:rPr lang="en-US" dirty="0"/>
              <a:t>. </a:t>
            </a:r>
            <a:r>
              <a:rPr lang="en-US" dirty="0" err="1"/>
              <a:t>Fler</a:t>
            </a:r>
            <a:r>
              <a:rPr lang="en-US" dirty="0"/>
              <a:t> </a:t>
            </a:r>
            <a:r>
              <a:rPr lang="en-US" dirty="0" err="1"/>
              <a:t>och</a:t>
            </a:r>
            <a:r>
              <a:rPr lang="en-US" dirty="0"/>
              <a:t> </a:t>
            </a:r>
            <a:r>
              <a:rPr lang="en-US" dirty="0" err="1"/>
              <a:t>fler</a:t>
            </a:r>
            <a:r>
              <a:rPr lang="en-US" dirty="0"/>
              <a:t> </a:t>
            </a:r>
            <a:r>
              <a:rPr lang="en-US" dirty="0" err="1"/>
              <a:t>kommuner</a:t>
            </a:r>
            <a:r>
              <a:rPr lang="en-US" dirty="0"/>
              <a:t> </a:t>
            </a:r>
            <a:r>
              <a:rPr lang="en-US" dirty="0" err="1"/>
              <a:t>tillämpar</a:t>
            </a:r>
            <a:r>
              <a:rPr lang="en-US" dirty="0"/>
              <a:t> </a:t>
            </a:r>
            <a:r>
              <a:rPr lang="en-US" dirty="0" err="1"/>
              <a:t>kvarboendeprincipen</a:t>
            </a:r>
            <a:r>
              <a:rPr lang="en-US" dirty="0"/>
              <a:t> </a:t>
            </a:r>
            <a:r>
              <a:rPr lang="en-US" dirty="0" err="1"/>
              <a:t>och</a:t>
            </a:r>
            <a:r>
              <a:rPr lang="en-US" dirty="0"/>
              <a:t> </a:t>
            </a:r>
            <a:r>
              <a:rPr lang="en-US" dirty="0" err="1"/>
              <a:t>då</a:t>
            </a:r>
            <a:r>
              <a:rPr lang="en-US" dirty="0"/>
              <a:t> </a:t>
            </a:r>
            <a:r>
              <a:rPr lang="en-US" dirty="0" err="1"/>
              <a:t>ökar</a:t>
            </a:r>
            <a:r>
              <a:rPr lang="en-US" dirty="0"/>
              <a:t> </a:t>
            </a:r>
            <a:r>
              <a:rPr lang="en-US" dirty="0" err="1"/>
              <a:t>behovet</a:t>
            </a:r>
            <a:r>
              <a:rPr lang="en-US" dirty="0"/>
              <a:t> av </a:t>
            </a:r>
            <a:r>
              <a:rPr lang="en-US" dirty="0" err="1"/>
              <a:t>anpassning</a:t>
            </a:r>
            <a:r>
              <a:rPr lang="en-US" dirty="0"/>
              <a:t> av </a:t>
            </a:r>
            <a:r>
              <a:rPr lang="en-US" dirty="0" err="1"/>
              <a:t>boendemiljön</a:t>
            </a:r>
            <a:r>
              <a:rPr lang="en-US" dirty="0"/>
              <a:t>.</a:t>
            </a:r>
            <a:endParaRPr lang="en-US" dirty="0">
              <a:cs typeface="Calibri"/>
            </a:endParaRPr>
          </a:p>
          <a:p>
            <a:endParaRPr lang="en-US" dirty="0">
              <a:cs typeface="Calibri"/>
            </a:endParaRPr>
          </a:p>
        </p:txBody>
      </p:sp>
      <p:sp>
        <p:nvSpPr>
          <p:cNvPr id="4" name="Platshållare för bildnummer 3"/>
          <p:cNvSpPr>
            <a:spLocks noGrp="1"/>
          </p:cNvSpPr>
          <p:nvPr>
            <p:ph type="sldNum" sz="quarter" idx="5"/>
          </p:nvPr>
        </p:nvSpPr>
        <p:spPr/>
        <p:txBody>
          <a:bodyPr/>
          <a:lstStyle/>
          <a:p>
            <a:pPr>
              <a:defRPr/>
            </a:pPr>
            <a:fld id="{48137C77-B361-4846-9534-D1DA4D401068}" type="slidenum">
              <a:rPr lang="sv-SE"/>
              <a:pPr>
                <a:defRPr/>
              </a:pPr>
              <a:t>3</a:t>
            </a:fld>
            <a:endParaRPr lang="sv-SE"/>
          </a:p>
        </p:txBody>
      </p:sp>
    </p:spTree>
    <p:extLst>
      <p:ext uri="{BB962C8B-B14F-4D97-AF65-F5344CB8AC3E}">
        <p14:creationId xmlns:p14="http://schemas.microsoft.com/office/powerpoint/2010/main" val="4269546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Viktigt! Kom ihåg att vi bara kan erbjuda hjälpmedel och inte tvinga någon att ta emot hjälp.</a:t>
            </a:r>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4</a:t>
            </a:fld>
            <a:endParaRPr lang="sv-SE"/>
          </a:p>
        </p:txBody>
      </p:sp>
    </p:spTree>
    <p:extLst>
      <p:ext uri="{BB962C8B-B14F-4D97-AF65-F5344CB8AC3E}">
        <p14:creationId xmlns:p14="http://schemas.microsoft.com/office/powerpoint/2010/main" val="162016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MSB </a:t>
            </a:r>
            <a:r>
              <a:rPr lang="en-US" dirty="0" err="1">
                <a:cs typeface="Calibri"/>
              </a:rPr>
              <a:t>antog</a:t>
            </a:r>
            <a:r>
              <a:rPr lang="en-US" dirty="0">
                <a:cs typeface="Calibri"/>
              </a:rPr>
              <a:t> </a:t>
            </a:r>
            <a:r>
              <a:rPr lang="en-US" dirty="0" err="1">
                <a:cs typeface="Calibri"/>
              </a:rPr>
              <a:t>en</a:t>
            </a:r>
            <a:r>
              <a:rPr lang="en-US" dirty="0">
                <a:cs typeface="Calibri"/>
              </a:rPr>
              <a:t> </a:t>
            </a:r>
            <a:r>
              <a:rPr lang="en-US" dirty="0" err="1">
                <a:cs typeface="Calibri"/>
              </a:rPr>
              <a:t>Nationell</a:t>
            </a:r>
            <a:r>
              <a:rPr lang="en-US" dirty="0">
                <a:cs typeface="Calibri"/>
              </a:rPr>
              <a:t> strategi 2009 </a:t>
            </a:r>
            <a:r>
              <a:rPr lang="en-US" dirty="0" err="1">
                <a:cs typeface="Calibri"/>
              </a:rPr>
              <a:t>som</a:t>
            </a:r>
            <a:r>
              <a:rPr lang="en-US" dirty="0">
                <a:cs typeface="Calibri"/>
              </a:rPr>
              <a:t> </a:t>
            </a:r>
            <a:r>
              <a:rPr lang="en-US" dirty="0" err="1">
                <a:cs typeface="Calibri"/>
              </a:rPr>
              <a:t>en</a:t>
            </a:r>
            <a:r>
              <a:rPr lang="en-US" dirty="0">
                <a:cs typeface="Calibri"/>
              </a:rPr>
              <a:t> del I </a:t>
            </a:r>
            <a:r>
              <a:rPr lang="en-US" dirty="0" err="1">
                <a:cs typeface="Calibri"/>
              </a:rPr>
              <a:t>nollvisionen</a:t>
            </a:r>
            <a:r>
              <a:rPr lang="en-US" dirty="0">
                <a:cs typeface="Calibri"/>
              </a:rPr>
              <a:t> ( Ingen ska </a:t>
            </a:r>
            <a:r>
              <a:rPr lang="en-US" dirty="0" err="1">
                <a:cs typeface="Calibri"/>
              </a:rPr>
              <a:t>omkomma</a:t>
            </a:r>
            <a:r>
              <a:rPr lang="en-US" dirty="0">
                <a:cs typeface="Calibri"/>
              </a:rPr>
              <a:t> </a:t>
            </a:r>
            <a:r>
              <a:rPr lang="en-US" dirty="0" err="1">
                <a:cs typeface="Calibri"/>
              </a:rPr>
              <a:t>eller</a:t>
            </a:r>
            <a:r>
              <a:rPr lang="en-US" dirty="0">
                <a:cs typeface="Calibri"/>
              </a:rPr>
              <a:t> </a:t>
            </a:r>
            <a:r>
              <a:rPr lang="en-US" dirty="0" err="1">
                <a:cs typeface="Calibri"/>
              </a:rPr>
              <a:t>skadas</a:t>
            </a:r>
            <a:r>
              <a:rPr lang="en-US" dirty="0">
                <a:cs typeface="Calibri"/>
              </a:rPr>
              <a:t> </a:t>
            </a:r>
            <a:r>
              <a:rPr lang="en-US" dirty="0" err="1">
                <a:cs typeface="Calibri"/>
              </a:rPr>
              <a:t>allvarligt</a:t>
            </a:r>
            <a:r>
              <a:rPr lang="en-US" dirty="0">
                <a:cs typeface="Calibri"/>
              </a:rPr>
              <a:t> till </a:t>
            </a:r>
            <a:r>
              <a:rPr lang="en-US" dirty="0" err="1">
                <a:cs typeface="Calibri"/>
              </a:rPr>
              <a:t>följd</a:t>
            </a:r>
            <a:r>
              <a:rPr lang="en-US" dirty="0">
                <a:cs typeface="Calibri"/>
              </a:rPr>
              <a:t> av brand).</a:t>
            </a:r>
          </a:p>
          <a:p>
            <a:r>
              <a:rPr lang="en-US" dirty="0">
                <a:cs typeface="Calibri"/>
              </a:rPr>
              <a:t>Om </a:t>
            </a:r>
            <a:r>
              <a:rPr lang="en-US" dirty="0" err="1">
                <a:cs typeface="Calibri"/>
              </a:rPr>
              <a:t>ingenting</a:t>
            </a:r>
            <a:r>
              <a:rPr lang="en-US" dirty="0">
                <a:cs typeface="Calibri"/>
              </a:rPr>
              <a:t> </a:t>
            </a:r>
            <a:r>
              <a:rPr lang="en-US" dirty="0" err="1">
                <a:cs typeface="Calibri"/>
              </a:rPr>
              <a:t>görs</a:t>
            </a:r>
            <a:r>
              <a:rPr lang="en-US" dirty="0">
                <a:cs typeface="Calibri"/>
              </a:rPr>
              <a:t> ser man </a:t>
            </a:r>
            <a:r>
              <a:rPr lang="en-US" dirty="0" err="1">
                <a:cs typeface="Calibri"/>
              </a:rPr>
              <a:t>att</a:t>
            </a:r>
            <a:r>
              <a:rPr lang="en-US" dirty="0">
                <a:cs typeface="Calibri"/>
              </a:rPr>
              <a:t> </a:t>
            </a:r>
            <a:r>
              <a:rPr lang="en-US" dirty="0" err="1">
                <a:cs typeface="Calibri"/>
              </a:rPr>
              <a:t>utvecklingen</a:t>
            </a:r>
            <a:r>
              <a:rPr lang="en-US" dirty="0">
                <a:cs typeface="Calibri"/>
              </a:rPr>
              <a:t> </a:t>
            </a:r>
            <a:r>
              <a:rPr lang="en-US" dirty="0" err="1">
                <a:cs typeface="Calibri"/>
              </a:rPr>
              <a:t>går</a:t>
            </a:r>
            <a:r>
              <a:rPr lang="en-US" dirty="0">
                <a:cs typeface="Calibri"/>
              </a:rPr>
              <a:t> mot </a:t>
            </a:r>
            <a:r>
              <a:rPr lang="en-US" dirty="0" err="1">
                <a:cs typeface="Calibri"/>
              </a:rPr>
              <a:t>att</a:t>
            </a:r>
            <a:r>
              <a:rPr lang="en-US" dirty="0">
                <a:cs typeface="Calibri"/>
              </a:rPr>
              <a:t> </a:t>
            </a:r>
            <a:r>
              <a:rPr lang="en-US" dirty="0" err="1">
                <a:cs typeface="Calibri"/>
              </a:rPr>
              <a:t>antalet</a:t>
            </a:r>
            <a:r>
              <a:rPr lang="en-US" dirty="0">
                <a:cs typeface="Calibri"/>
              </a:rPr>
              <a:t> </a:t>
            </a:r>
            <a:r>
              <a:rPr lang="en-US" dirty="0" err="1">
                <a:cs typeface="Calibri"/>
              </a:rPr>
              <a:t>bostadsbränder</a:t>
            </a:r>
            <a:r>
              <a:rPr lang="en-US" dirty="0">
                <a:cs typeface="Calibri"/>
              </a:rPr>
              <a:t> </a:t>
            </a:r>
            <a:r>
              <a:rPr lang="en-US" dirty="0" err="1">
                <a:cs typeface="Calibri"/>
              </a:rPr>
              <a:t>kommer</a:t>
            </a:r>
            <a:r>
              <a:rPr lang="en-US" dirty="0">
                <a:cs typeface="Calibri"/>
              </a:rPr>
              <a:t> </a:t>
            </a:r>
            <a:r>
              <a:rPr lang="en-US" dirty="0" err="1">
                <a:cs typeface="Calibri"/>
              </a:rPr>
              <a:t>att</a:t>
            </a:r>
            <a:r>
              <a:rPr lang="en-US" dirty="0">
                <a:cs typeface="Calibri"/>
              </a:rPr>
              <a:t> </a:t>
            </a:r>
            <a:r>
              <a:rPr lang="en-US" dirty="0" err="1">
                <a:cs typeface="Calibri"/>
              </a:rPr>
              <a:t>öka</a:t>
            </a:r>
            <a:r>
              <a:rPr lang="en-US" dirty="0">
                <a:cs typeface="Calibri"/>
              </a:rPr>
              <a:t>, </a:t>
            </a:r>
            <a:r>
              <a:rPr lang="en-US" dirty="0" err="1">
                <a:cs typeface="Calibri"/>
              </a:rPr>
              <a:t>och</a:t>
            </a:r>
            <a:r>
              <a:rPr lang="en-US" dirty="0">
                <a:cs typeface="Calibri"/>
              </a:rPr>
              <a:t> </a:t>
            </a:r>
            <a:r>
              <a:rPr lang="en-US" dirty="0" err="1">
                <a:cs typeface="Calibri"/>
              </a:rPr>
              <a:t>antalet</a:t>
            </a:r>
            <a:r>
              <a:rPr lang="en-US" dirty="0">
                <a:cs typeface="Calibri"/>
              </a:rPr>
              <a:t> </a:t>
            </a:r>
            <a:r>
              <a:rPr lang="en-US" dirty="0" err="1">
                <a:cs typeface="Calibri"/>
              </a:rPr>
              <a:t>som</a:t>
            </a:r>
            <a:r>
              <a:rPr lang="en-US" dirty="0">
                <a:cs typeface="Calibri"/>
              </a:rPr>
              <a:t> </a:t>
            </a:r>
            <a:r>
              <a:rPr lang="en-US" dirty="0" err="1">
                <a:cs typeface="Calibri"/>
              </a:rPr>
              <a:t>riskerar</a:t>
            </a:r>
            <a:r>
              <a:rPr lang="en-US" dirty="0">
                <a:cs typeface="Calibri"/>
              </a:rPr>
              <a:t> </a:t>
            </a:r>
            <a:r>
              <a:rPr lang="en-US" dirty="0" err="1">
                <a:cs typeface="Calibri"/>
              </a:rPr>
              <a:t>att</a:t>
            </a:r>
            <a:r>
              <a:rPr lang="en-US" dirty="0">
                <a:cs typeface="Calibri"/>
              </a:rPr>
              <a:t> </a:t>
            </a:r>
            <a:r>
              <a:rPr lang="en-US" dirty="0" err="1">
                <a:cs typeface="Calibri"/>
              </a:rPr>
              <a:t>dö</a:t>
            </a:r>
            <a:r>
              <a:rPr lang="en-US" dirty="0">
                <a:cs typeface="Calibri"/>
              </a:rPr>
              <a:t> </a:t>
            </a:r>
            <a:r>
              <a:rPr lang="en-US" dirty="0" err="1">
                <a:cs typeface="Calibri"/>
              </a:rPr>
              <a:t>kommer</a:t>
            </a:r>
            <a:r>
              <a:rPr lang="en-US" dirty="0">
                <a:cs typeface="Calibri"/>
              </a:rPr>
              <a:t> </a:t>
            </a:r>
            <a:r>
              <a:rPr lang="en-US" dirty="0" err="1">
                <a:cs typeface="Calibri"/>
              </a:rPr>
              <a:t>att</a:t>
            </a:r>
            <a:r>
              <a:rPr lang="en-US" dirty="0">
                <a:cs typeface="Calibri"/>
              </a:rPr>
              <a:t> </a:t>
            </a:r>
            <a:r>
              <a:rPr lang="en-US" dirty="0" err="1">
                <a:cs typeface="Calibri"/>
              </a:rPr>
              <a:t>öka</a:t>
            </a:r>
            <a:r>
              <a:rPr lang="en-US" dirty="0">
                <a:cs typeface="Calibri"/>
              </a:rPr>
              <a:t> med </a:t>
            </a:r>
            <a:r>
              <a:rPr lang="en-US" dirty="0" err="1">
                <a:cs typeface="Calibri"/>
              </a:rPr>
              <a:t>drygt</a:t>
            </a:r>
            <a:r>
              <a:rPr lang="en-US" dirty="0">
                <a:cs typeface="Calibri"/>
              </a:rPr>
              <a:t> 1/3 till </a:t>
            </a:r>
            <a:r>
              <a:rPr lang="en-US" dirty="0" err="1">
                <a:cs typeface="Calibri"/>
              </a:rPr>
              <a:t>år</a:t>
            </a:r>
            <a:r>
              <a:rPr lang="en-US" dirty="0">
                <a:cs typeface="Calibri"/>
              </a:rPr>
              <a:t> 2050. </a:t>
            </a:r>
          </a:p>
          <a:p>
            <a:r>
              <a:rPr lang="en-US" dirty="0" err="1">
                <a:cs typeface="Calibri"/>
              </a:rPr>
              <a:t>Behovet</a:t>
            </a:r>
            <a:r>
              <a:rPr lang="en-US" dirty="0">
                <a:cs typeface="Calibri"/>
              </a:rPr>
              <a:t> </a:t>
            </a:r>
            <a:r>
              <a:rPr lang="en-US" dirty="0" err="1">
                <a:cs typeface="Calibri"/>
              </a:rPr>
              <a:t>att</a:t>
            </a:r>
            <a:r>
              <a:rPr lang="en-US" dirty="0">
                <a:cs typeface="Calibri"/>
              </a:rPr>
              <a:t> </a:t>
            </a:r>
            <a:r>
              <a:rPr lang="en-US" dirty="0" err="1">
                <a:cs typeface="Calibri"/>
              </a:rPr>
              <a:t>arbeta</a:t>
            </a:r>
            <a:r>
              <a:rPr lang="en-US" dirty="0">
                <a:cs typeface="Calibri"/>
              </a:rPr>
              <a:t> med Stärkt brandskydd </a:t>
            </a:r>
            <a:r>
              <a:rPr lang="en-US" dirty="0" err="1">
                <a:cs typeface="Calibri"/>
              </a:rPr>
              <a:t>är</a:t>
            </a:r>
            <a:r>
              <a:rPr lang="en-US" dirty="0">
                <a:cs typeface="Calibri"/>
              </a:rPr>
              <a:t> </a:t>
            </a:r>
            <a:r>
              <a:rPr lang="en-US" dirty="0" err="1">
                <a:cs typeface="Calibri"/>
              </a:rPr>
              <a:t>stort</a:t>
            </a:r>
            <a:r>
              <a:rPr lang="en-US" dirty="0">
                <a:cs typeface="Calibri"/>
              </a:rPr>
              <a:t>, </a:t>
            </a:r>
            <a:r>
              <a:rPr lang="en-US" dirty="0" err="1">
                <a:cs typeface="Calibri"/>
              </a:rPr>
              <a:t>annars</a:t>
            </a:r>
            <a:r>
              <a:rPr lang="en-US" dirty="0">
                <a:cs typeface="Calibri"/>
              </a:rPr>
              <a:t> </a:t>
            </a:r>
            <a:r>
              <a:rPr lang="en-US" dirty="0" err="1">
                <a:cs typeface="Calibri"/>
              </a:rPr>
              <a:t>kommer</a:t>
            </a:r>
            <a:r>
              <a:rPr lang="en-US" dirty="0">
                <a:cs typeface="Calibri"/>
              </a:rPr>
              <a:t> </a:t>
            </a:r>
            <a:r>
              <a:rPr lang="en-US" dirty="0" err="1">
                <a:cs typeface="Calibri"/>
              </a:rPr>
              <a:t>statistiken</a:t>
            </a:r>
            <a:r>
              <a:rPr lang="en-US" dirty="0">
                <a:cs typeface="Calibri"/>
              </a:rPr>
              <a:t> </a:t>
            </a:r>
            <a:r>
              <a:rPr lang="en-US" dirty="0" err="1">
                <a:cs typeface="Calibri"/>
              </a:rPr>
              <a:t>vända</a:t>
            </a:r>
            <a:r>
              <a:rPr lang="en-US" dirty="0">
                <a:cs typeface="Calibri"/>
              </a:rPr>
              <a:t> </a:t>
            </a:r>
            <a:r>
              <a:rPr lang="en-US" dirty="0" err="1">
                <a:cs typeface="Calibri"/>
              </a:rPr>
              <a:t>åt</a:t>
            </a:r>
            <a:r>
              <a:rPr lang="en-US" dirty="0">
                <a:cs typeface="Calibri"/>
              </a:rPr>
              <a:t> </a:t>
            </a:r>
            <a:r>
              <a:rPr lang="en-US" dirty="0" err="1">
                <a:cs typeface="Calibri"/>
              </a:rPr>
              <a:t>fel</a:t>
            </a:r>
            <a:r>
              <a:rPr lang="en-US" dirty="0">
                <a:cs typeface="Calibri"/>
              </a:rPr>
              <a:t> </a:t>
            </a:r>
            <a:r>
              <a:rPr lang="en-US" dirty="0" err="1">
                <a:cs typeface="Calibri"/>
              </a:rPr>
              <a:t>håll</a:t>
            </a:r>
            <a:r>
              <a:rPr lang="en-US" dirty="0">
                <a:cs typeface="Calibri"/>
              </a:rPr>
              <a:t>.</a:t>
            </a:r>
          </a:p>
          <a:p>
            <a:r>
              <a:rPr lang="sv-SE" dirty="0"/>
              <a:t>Flertalet satsningar exempelvis aktiv mot brand har gjorts för att vända statistiken. </a:t>
            </a:r>
          </a:p>
          <a:p>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cs typeface="Calibri"/>
              </a:rPr>
              <a:t>År</a:t>
            </a:r>
            <a:r>
              <a:rPr lang="en-US" dirty="0">
                <a:cs typeface="Calibri"/>
              </a:rPr>
              <a:t> 2013 tog MSB  </a:t>
            </a:r>
            <a:r>
              <a:rPr lang="en-US" dirty="0" err="1">
                <a:cs typeface="Calibri"/>
              </a:rPr>
              <a:t>fram</a:t>
            </a:r>
            <a:r>
              <a:rPr lang="en-US" dirty="0">
                <a:cs typeface="Calibri"/>
              </a:rPr>
              <a:t> </a:t>
            </a:r>
            <a:r>
              <a:rPr lang="en-US" dirty="0" err="1">
                <a:cs typeface="Calibri"/>
              </a:rPr>
              <a:t>en</a:t>
            </a:r>
            <a:r>
              <a:rPr lang="en-US" dirty="0">
                <a:cs typeface="Calibri"/>
              </a:rPr>
              <a:t> </a:t>
            </a:r>
            <a:r>
              <a:rPr lang="en-US" dirty="0" err="1">
                <a:cs typeface="Calibri"/>
              </a:rPr>
              <a:t>vägledning</a:t>
            </a:r>
            <a:r>
              <a:rPr lang="en-US" dirty="0">
                <a:cs typeface="Calibri"/>
              </a:rPr>
              <a:t> </a:t>
            </a:r>
            <a:r>
              <a:rPr lang="en-US" dirty="0" err="1">
                <a:cs typeface="Calibri"/>
              </a:rPr>
              <a:t>för</a:t>
            </a:r>
            <a:r>
              <a:rPr lang="en-US" dirty="0">
                <a:cs typeface="Calibri"/>
              </a:rPr>
              <a:t> </a:t>
            </a:r>
            <a:r>
              <a:rPr lang="en-US" dirty="0" err="1">
                <a:cs typeface="Calibri"/>
              </a:rPr>
              <a:t>att</a:t>
            </a:r>
            <a:r>
              <a:rPr lang="en-US" dirty="0">
                <a:cs typeface="Calibri"/>
              </a:rPr>
              <a:t> </a:t>
            </a:r>
            <a:r>
              <a:rPr lang="en-US" dirty="0" err="1">
                <a:cs typeface="Calibri"/>
              </a:rPr>
              <a:t>underlätta</a:t>
            </a:r>
            <a:r>
              <a:rPr lang="en-US" dirty="0">
                <a:cs typeface="Calibri"/>
              </a:rPr>
              <a:t> </a:t>
            </a:r>
            <a:r>
              <a:rPr lang="en-US" dirty="0" err="1">
                <a:cs typeface="Calibri"/>
              </a:rPr>
              <a:t>arbetet</a:t>
            </a:r>
            <a:r>
              <a:rPr lang="en-US" dirty="0">
                <a:cs typeface="Calibri"/>
              </a:rPr>
              <a:t> med </a:t>
            </a:r>
            <a:r>
              <a:rPr lang="en-US" dirty="0" err="1">
                <a:cs typeface="Calibri"/>
              </a:rPr>
              <a:t>stärkt</a:t>
            </a:r>
            <a:r>
              <a:rPr lang="en-US" dirty="0">
                <a:cs typeface="Calibri"/>
              </a:rPr>
              <a:t> </a:t>
            </a:r>
            <a:r>
              <a:rPr lang="en-US" dirty="0" err="1">
                <a:cs typeface="Calibri"/>
              </a:rPr>
              <a:t>brandskydd</a:t>
            </a:r>
            <a:r>
              <a:rPr lang="en-US" dirty="0">
                <a:cs typeface="Calibri"/>
              </a:rPr>
              <a:t> </a:t>
            </a:r>
            <a:r>
              <a:rPr lang="en-US" dirty="0" err="1">
                <a:cs typeface="Calibri"/>
              </a:rPr>
              <a:t>för</a:t>
            </a:r>
            <a:r>
              <a:rPr lang="en-US" dirty="0">
                <a:cs typeface="Calibri"/>
              </a:rPr>
              <a:t> </a:t>
            </a:r>
            <a:r>
              <a:rPr lang="en-US" dirty="0" err="1">
                <a:cs typeface="Calibri"/>
              </a:rPr>
              <a:t>särskilt</a:t>
            </a:r>
            <a:r>
              <a:rPr lang="en-US" dirty="0">
                <a:cs typeface="Calibri"/>
              </a:rPr>
              <a:t> </a:t>
            </a:r>
            <a:r>
              <a:rPr lang="en-US" dirty="0" err="1">
                <a:cs typeface="Calibri"/>
              </a:rPr>
              <a:t>riskutsatta</a:t>
            </a:r>
            <a:r>
              <a:rPr lang="en-US" dirty="0">
                <a:cs typeface="Calibri"/>
              </a:rPr>
              <a:t> </a:t>
            </a:r>
            <a:r>
              <a:rPr lang="en-US" dirty="0" err="1">
                <a:cs typeface="Calibri"/>
              </a:rPr>
              <a:t>individer</a:t>
            </a:r>
            <a:r>
              <a:rPr lang="en-US" dirty="0">
                <a:cs typeface="Calibri"/>
              </a:rPr>
              <a:t>. </a:t>
            </a:r>
          </a:p>
          <a:p>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5</a:t>
            </a:fld>
            <a:endParaRPr lang="sv-SE"/>
          </a:p>
        </p:txBody>
      </p:sp>
    </p:spTree>
    <p:extLst>
      <p:ext uri="{BB962C8B-B14F-4D97-AF65-F5344CB8AC3E}">
        <p14:creationId xmlns:p14="http://schemas.microsoft.com/office/powerpoint/2010/main" val="106216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Nu </a:t>
            </a:r>
            <a:r>
              <a:rPr lang="en-US" dirty="0" err="1">
                <a:cs typeface="Calibri"/>
              </a:rPr>
              <a:t>kommer</a:t>
            </a:r>
            <a:r>
              <a:rPr lang="en-US" dirty="0">
                <a:cs typeface="Calibri"/>
              </a:rPr>
              <a:t> vi </a:t>
            </a:r>
            <a:r>
              <a:rPr lang="en-US" dirty="0" err="1">
                <a:cs typeface="Calibri"/>
              </a:rPr>
              <a:t>förklara</a:t>
            </a:r>
            <a:r>
              <a:rPr lang="en-US" dirty="0">
                <a:cs typeface="Calibri"/>
              </a:rPr>
              <a:t> </a:t>
            </a:r>
            <a:r>
              <a:rPr lang="en-US" dirty="0" err="1">
                <a:cs typeface="Calibri"/>
              </a:rPr>
              <a:t>hur</a:t>
            </a:r>
            <a:r>
              <a:rPr lang="en-US" dirty="0">
                <a:cs typeface="Calibri"/>
              </a:rPr>
              <a:t> </a:t>
            </a:r>
            <a:r>
              <a:rPr lang="en-US" dirty="0" err="1">
                <a:cs typeface="Calibri"/>
              </a:rPr>
              <a:t>arbetsflödet</a:t>
            </a:r>
            <a:r>
              <a:rPr lang="en-US" dirty="0">
                <a:cs typeface="Calibri"/>
              </a:rPr>
              <a:t> </a:t>
            </a:r>
            <a:r>
              <a:rPr lang="en-US" dirty="0" err="1">
                <a:cs typeface="Calibri"/>
              </a:rPr>
              <a:t>i</a:t>
            </a:r>
            <a:r>
              <a:rPr lang="en-US" dirty="0">
                <a:cs typeface="Calibri"/>
              </a:rPr>
              <a:t> </a:t>
            </a:r>
            <a:r>
              <a:rPr lang="en-US" dirty="0" err="1">
                <a:cs typeface="Calibri"/>
              </a:rPr>
              <a:t>kommunen</a:t>
            </a:r>
            <a:r>
              <a:rPr lang="en-US" dirty="0">
                <a:cs typeface="Calibri"/>
              </a:rPr>
              <a:t> </a:t>
            </a:r>
            <a:r>
              <a:rPr lang="en-US" dirty="0" err="1">
                <a:cs typeface="Calibri"/>
              </a:rPr>
              <a:t>kan</a:t>
            </a:r>
            <a:r>
              <a:rPr lang="en-US" dirty="0">
                <a:cs typeface="Calibri"/>
              </a:rPr>
              <a:t> se </a:t>
            </a:r>
            <a:r>
              <a:rPr lang="en-US" dirty="0" err="1">
                <a:cs typeface="Calibri"/>
              </a:rPr>
              <a:t>ut</a:t>
            </a:r>
            <a:r>
              <a:rPr lang="en-US" dirty="0">
                <a:cs typeface="Calibri"/>
              </a:rPr>
              <a:t> för särskilt riskutsatta</a:t>
            </a:r>
          </a:p>
          <a:p>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6</a:t>
            </a:fld>
            <a:endParaRPr lang="sv-SE"/>
          </a:p>
        </p:txBody>
      </p:sp>
    </p:spTree>
    <p:extLst>
      <p:ext uri="{BB962C8B-B14F-4D97-AF65-F5344CB8AC3E}">
        <p14:creationId xmlns:p14="http://schemas.microsoft.com/office/powerpoint/2010/main" val="120884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cs typeface="Calibri"/>
              </a:rPr>
              <a:t>Kartläggningen</a:t>
            </a:r>
            <a:r>
              <a:rPr lang="en-US" dirty="0">
                <a:cs typeface="Calibri"/>
              </a:rPr>
              <a:t> </a:t>
            </a:r>
            <a:r>
              <a:rPr lang="en-US" dirty="0" err="1">
                <a:cs typeface="Calibri"/>
              </a:rPr>
              <a:t>syftar</a:t>
            </a:r>
            <a:r>
              <a:rPr lang="en-US" dirty="0">
                <a:cs typeface="Calibri"/>
              </a:rPr>
              <a:t> till </a:t>
            </a:r>
            <a:r>
              <a:rPr lang="en-US" dirty="0" err="1">
                <a:cs typeface="Calibri"/>
              </a:rPr>
              <a:t>att</a:t>
            </a:r>
            <a:r>
              <a:rPr lang="en-US" dirty="0">
                <a:cs typeface="Calibri"/>
              </a:rPr>
              <a:t> </a:t>
            </a:r>
            <a:r>
              <a:rPr lang="en-US" dirty="0" err="1">
                <a:cs typeface="Calibri"/>
              </a:rPr>
              <a:t>inventera</a:t>
            </a:r>
            <a:r>
              <a:rPr lang="en-US" dirty="0">
                <a:cs typeface="Calibri"/>
              </a:rPr>
              <a:t> </a:t>
            </a:r>
            <a:r>
              <a:rPr lang="en-US" dirty="0" err="1">
                <a:cs typeface="Calibri"/>
              </a:rPr>
              <a:t>antalet</a:t>
            </a:r>
            <a:r>
              <a:rPr lang="en-US" dirty="0">
                <a:cs typeface="Calibri"/>
              </a:rPr>
              <a:t> </a:t>
            </a:r>
            <a:r>
              <a:rPr lang="en-US" dirty="0" err="1">
                <a:cs typeface="Calibri"/>
              </a:rPr>
              <a:t>brukare</a:t>
            </a:r>
            <a:r>
              <a:rPr lang="en-US" dirty="0">
                <a:cs typeface="Calibri"/>
              </a:rPr>
              <a:t>/</a:t>
            </a:r>
            <a:r>
              <a:rPr lang="en-US" dirty="0" err="1">
                <a:cs typeface="Calibri"/>
              </a:rPr>
              <a:t>kunder</a:t>
            </a:r>
            <a:r>
              <a:rPr lang="en-US" dirty="0">
                <a:cs typeface="Calibri"/>
              </a:rPr>
              <a:t> </a:t>
            </a:r>
            <a:r>
              <a:rPr lang="en-US" dirty="0" err="1">
                <a:cs typeface="Calibri"/>
              </a:rPr>
              <a:t>som</a:t>
            </a:r>
            <a:r>
              <a:rPr lang="en-US" dirty="0">
                <a:cs typeface="Calibri"/>
              </a:rPr>
              <a:t> </a:t>
            </a:r>
            <a:r>
              <a:rPr lang="en-US" dirty="0" err="1">
                <a:cs typeface="Calibri"/>
              </a:rPr>
              <a:t>finns</a:t>
            </a:r>
            <a:r>
              <a:rPr lang="en-US" dirty="0">
                <a:cs typeface="Calibri"/>
              </a:rPr>
              <a:t> </a:t>
            </a:r>
            <a:r>
              <a:rPr lang="en-US" dirty="0" err="1">
                <a:cs typeface="Calibri"/>
              </a:rPr>
              <a:t>i</a:t>
            </a:r>
            <a:r>
              <a:rPr lang="en-US" dirty="0">
                <a:cs typeface="Calibri"/>
              </a:rPr>
              <a:t> </a:t>
            </a:r>
            <a:r>
              <a:rPr lang="en-US" dirty="0" err="1">
                <a:cs typeface="Calibri"/>
              </a:rPr>
              <a:t>kommunens</a:t>
            </a:r>
            <a:r>
              <a:rPr lang="en-US" dirty="0">
                <a:cs typeface="Calibri"/>
              </a:rPr>
              <a:t> </a:t>
            </a:r>
            <a:r>
              <a:rPr lang="en-US" dirty="0" err="1">
                <a:cs typeface="Calibri"/>
              </a:rPr>
              <a:t>verksamhetsområde</a:t>
            </a:r>
            <a:r>
              <a:rPr lang="en-US" dirty="0">
                <a:cs typeface="Calibri"/>
              </a:rPr>
              <a:t>. </a:t>
            </a:r>
          </a:p>
          <a:p>
            <a:r>
              <a:rPr lang="en-US" dirty="0" err="1">
                <a:cs typeface="Calibri"/>
              </a:rPr>
              <a:t>Därefter</a:t>
            </a:r>
            <a:r>
              <a:rPr lang="en-US" dirty="0">
                <a:cs typeface="Calibri"/>
              </a:rPr>
              <a:t> </a:t>
            </a:r>
            <a:r>
              <a:rPr lang="en-US" dirty="0" err="1">
                <a:cs typeface="Calibri"/>
              </a:rPr>
              <a:t>identifierar</a:t>
            </a:r>
            <a:r>
              <a:rPr lang="en-US" dirty="0">
                <a:cs typeface="Calibri"/>
              </a:rPr>
              <a:t> man de individer </a:t>
            </a:r>
            <a:r>
              <a:rPr lang="en-US" dirty="0" err="1">
                <a:cs typeface="Calibri"/>
              </a:rPr>
              <a:t>som</a:t>
            </a:r>
            <a:r>
              <a:rPr lang="en-US" dirty="0">
                <a:cs typeface="Calibri"/>
              </a:rPr>
              <a:t> har </a:t>
            </a:r>
            <a:r>
              <a:rPr lang="en-US" dirty="0" err="1">
                <a:cs typeface="Calibri"/>
              </a:rPr>
              <a:t>behov</a:t>
            </a:r>
            <a:r>
              <a:rPr lang="en-US" dirty="0">
                <a:cs typeface="Calibri"/>
              </a:rPr>
              <a:t> av </a:t>
            </a:r>
            <a:r>
              <a:rPr lang="en-US" dirty="0" err="1">
                <a:cs typeface="Calibri"/>
              </a:rPr>
              <a:t>stärkt</a:t>
            </a:r>
            <a:r>
              <a:rPr lang="en-US" dirty="0">
                <a:cs typeface="Calibri"/>
              </a:rPr>
              <a:t> brandskydd. </a:t>
            </a:r>
            <a:r>
              <a:rPr lang="en-US" dirty="0" err="1">
                <a:cs typeface="Calibri"/>
              </a:rPr>
              <a:t>Kriterier</a:t>
            </a:r>
            <a:r>
              <a:rPr lang="en-US" dirty="0">
                <a:cs typeface="Calibri"/>
              </a:rPr>
              <a:t> </a:t>
            </a:r>
            <a:r>
              <a:rPr lang="en-US" dirty="0" err="1">
                <a:cs typeface="Calibri"/>
              </a:rPr>
              <a:t>som</a:t>
            </a:r>
            <a:r>
              <a:rPr lang="en-US" dirty="0">
                <a:cs typeface="Calibri"/>
              </a:rPr>
              <a:t> ska </a:t>
            </a:r>
            <a:r>
              <a:rPr lang="en-US" dirty="0" err="1">
                <a:cs typeface="Calibri"/>
              </a:rPr>
              <a:t>vara</a:t>
            </a:r>
            <a:r>
              <a:rPr lang="en-US" dirty="0">
                <a:cs typeface="Calibri"/>
              </a:rPr>
              <a:t> </a:t>
            </a:r>
            <a:r>
              <a:rPr lang="en-US" dirty="0" err="1">
                <a:cs typeface="Calibri"/>
              </a:rPr>
              <a:t>uppfyllda</a:t>
            </a:r>
            <a:r>
              <a:rPr lang="en-US" dirty="0">
                <a:cs typeface="Calibri"/>
              </a:rPr>
              <a:t> </a:t>
            </a:r>
            <a:r>
              <a:rPr lang="en-US" dirty="0" err="1">
                <a:cs typeface="Calibri"/>
              </a:rPr>
              <a:t>är</a:t>
            </a:r>
            <a:r>
              <a:rPr lang="en-US" dirty="0">
                <a:cs typeface="Calibri"/>
              </a:rPr>
              <a:t>; </a:t>
            </a:r>
            <a:r>
              <a:rPr lang="en-US" dirty="0" err="1">
                <a:cs typeface="Calibri"/>
              </a:rPr>
              <a:t>ett</a:t>
            </a:r>
            <a:r>
              <a:rPr lang="en-US" dirty="0">
                <a:cs typeface="Calibri"/>
              </a:rPr>
              <a:t> </a:t>
            </a:r>
            <a:r>
              <a:rPr lang="en-US" dirty="0" err="1">
                <a:cs typeface="Calibri"/>
              </a:rPr>
              <a:t>eget</a:t>
            </a:r>
            <a:r>
              <a:rPr lang="en-US" dirty="0">
                <a:cs typeface="Calibri"/>
              </a:rPr>
              <a:t> </a:t>
            </a:r>
            <a:r>
              <a:rPr lang="en-US" dirty="0" err="1">
                <a:cs typeface="Calibri"/>
              </a:rPr>
              <a:t>boende</a:t>
            </a:r>
            <a:r>
              <a:rPr lang="en-US" dirty="0">
                <a:cs typeface="Calibri"/>
              </a:rPr>
              <a:t>  </a:t>
            </a:r>
            <a:r>
              <a:rPr lang="en-US" dirty="0" err="1">
                <a:cs typeface="Calibri"/>
              </a:rPr>
              <a:t>och</a:t>
            </a:r>
            <a:r>
              <a:rPr lang="en-US" dirty="0">
                <a:cs typeface="Calibri"/>
              </a:rPr>
              <a:t> </a:t>
            </a:r>
            <a:r>
              <a:rPr lang="en-US" dirty="0" err="1">
                <a:cs typeface="Calibri"/>
              </a:rPr>
              <a:t>ett</a:t>
            </a:r>
            <a:r>
              <a:rPr lang="en-US" dirty="0">
                <a:cs typeface="Calibri"/>
              </a:rPr>
              <a:t> </a:t>
            </a:r>
            <a:r>
              <a:rPr lang="en-US" dirty="0" err="1">
                <a:cs typeface="Calibri"/>
              </a:rPr>
              <a:t>beteende</a:t>
            </a:r>
            <a:r>
              <a:rPr lang="en-US" dirty="0">
                <a:cs typeface="Calibri"/>
              </a:rPr>
              <a:t> </a:t>
            </a:r>
            <a:r>
              <a:rPr lang="en-US" dirty="0" err="1">
                <a:cs typeface="Calibri"/>
              </a:rPr>
              <a:t>som</a:t>
            </a:r>
            <a:r>
              <a:rPr lang="en-US" dirty="0">
                <a:cs typeface="Calibri"/>
              </a:rPr>
              <a:t> </a:t>
            </a:r>
            <a:r>
              <a:rPr lang="en-US" dirty="0" err="1">
                <a:cs typeface="Calibri"/>
              </a:rPr>
              <a:t>innebär</a:t>
            </a:r>
            <a:r>
              <a:rPr lang="en-US" dirty="0">
                <a:cs typeface="Calibri"/>
              </a:rPr>
              <a:t> </a:t>
            </a:r>
            <a:r>
              <a:rPr lang="en-US" dirty="0" err="1">
                <a:cs typeface="Calibri"/>
              </a:rPr>
              <a:t>en</a:t>
            </a:r>
            <a:r>
              <a:rPr lang="en-US" dirty="0">
                <a:cs typeface="Calibri"/>
              </a:rPr>
              <a:t> </a:t>
            </a:r>
            <a:r>
              <a:rPr lang="en-US" dirty="0" err="1">
                <a:cs typeface="Calibri"/>
              </a:rPr>
              <a:t>förhöjd</a:t>
            </a:r>
            <a:r>
              <a:rPr lang="en-US" dirty="0">
                <a:cs typeface="Calibri"/>
              </a:rPr>
              <a:t> risk för brand, </a:t>
            </a:r>
            <a:r>
              <a:rPr lang="en-US" dirty="0" err="1">
                <a:cs typeface="Calibri"/>
              </a:rPr>
              <a:t>svårt</a:t>
            </a:r>
            <a:r>
              <a:rPr lang="en-US" dirty="0">
                <a:cs typeface="Calibri"/>
              </a:rPr>
              <a:t> </a:t>
            </a:r>
            <a:r>
              <a:rPr lang="en-US" dirty="0" err="1">
                <a:cs typeface="Calibri"/>
              </a:rPr>
              <a:t>att</a:t>
            </a:r>
            <a:r>
              <a:rPr lang="en-US" dirty="0">
                <a:cs typeface="Calibri"/>
              </a:rPr>
              <a:t> </a:t>
            </a:r>
            <a:r>
              <a:rPr lang="en-US" dirty="0" err="1">
                <a:cs typeface="Calibri"/>
              </a:rPr>
              <a:t>uppfatta</a:t>
            </a:r>
            <a:r>
              <a:rPr lang="en-US" dirty="0">
                <a:cs typeface="Calibri"/>
              </a:rPr>
              <a:t> </a:t>
            </a:r>
            <a:r>
              <a:rPr lang="en-US" dirty="0" err="1">
                <a:cs typeface="Calibri"/>
              </a:rPr>
              <a:t>faran</a:t>
            </a:r>
            <a:r>
              <a:rPr lang="en-US" dirty="0">
                <a:cs typeface="Calibri"/>
              </a:rPr>
              <a:t> </a:t>
            </a:r>
            <a:r>
              <a:rPr lang="en-US" dirty="0" err="1">
                <a:cs typeface="Calibri"/>
              </a:rPr>
              <a:t>och</a:t>
            </a:r>
            <a:r>
              <a:rPr lang="en-US" dirty="0">
                <a:cs typeface="Calibri"/>
              </a:rPr>
              <a:t> </a:t>
            </a:r>
            <a:r>
              <a:rPr lang="en-US" dirty="0" err="1">
                <a:cs typeface="Calibri"/>
              </a:rPr>
              <a:t>svårt</a:t>
            </a:r>
            <a:r>
              <a:rPr lang="en-US" dirty="0">
                <a:cs typeface="Calibri"/>
              </a:rPr>
              <a:t> </a:t>
            </a:r>
            <a:r>
              <a:rPr lang="en-US" dirty="0" err="1">
                <a:cs typeface="Calibri"/>
              </a:rPr>
              <a:t>att</a:t>
            </a:r>
            <a:r>
              <a:rPr lang="en-US" dirty="0">
                <a:cs typeface="Calibri"/>
              </a:rPr>
              <a:t> </a:t>
            </a:r>
            <a:r>
              <a:rPr lang="en-US" dirty="0" err="1">
                <a:cs typeface="Calibri"/>
              </a:rPr>
              <a:t>utrymma</a:t>
            </a:r>
            <a:r>
              <a:rPr lang="en-US" dirty="0">
                <a:cs typeface="Calibri"/>
              </a:rPr>
              <a:t>. (</a:t>
            </a:r>
            <a:r>
              <a:rPr lang="en-US" dirty="0" err="1">
                <a:cs typeface="Calibri"/>
              </a:rPr>
              <a:t>fysisk</a:t>
            </a:r>
            <a:r>
              <a:rPr lang="en-US" dirty="0">
                <a:cs typeface="Calibri"/>
              </a:rPr>
              <a:t> </a:t>
            </a:r>
            <a:r>
              <a:rPr lang="en-US" dirty="0" err="1">
                <a:cs typeface="Calibri"/>
              </a:rPr>
              <a:t>eller</a:t>
            </a:r>
            <a:r>
              <a:rPr lang="en-US" dirty="0">
                <a:cs typeface="Calibri"/>
              </a:rPr>
              <a:t> </a:t>
            </a:r>
            <a:r>
              <a:rPr lang="en-US" dirty="0" err="1">
                <a:cs typeface="Calibri"/>
              </a:rPr>
              <a:t>psykisk</a:t>
            </a:r>
            <a:r>
              <a:rPr lang="en-US" dirty="0">
                <a:cs typeface="Calibri"/>
              </a:rPr>
              <a:t> </a:t>
            </a:r>
            <a:r>
              <a:rPr lang="en-US" dirty="0" err="1">
                <a:cs typeface="Calibri"/>
              </a:rPr>
              <a:t>funktionsvariation</a:t>
            </a:r>
            <a:r>
              <a:rPr lang="en-US" dirty="0">
                <a:cs typeface="Calibri"/>
              </a:rPr>
              <a:t>, </a:t>
            </a:r>
            <a:r>
              <a:rPr lang="en-US" dirty="0" err="1">
                <a:cs typeface="Calibri"/>
              </a:rPr>
              <a:t>ålderdom</a:t>
            </a:r>
            <a:r>
              <a:rPr lang="en-US" dirty="0">
                <a:cs typeface="Calibri"/>
              </a:rPr>
              <a:t>, </a:t>
            </a:r>
            <a:r>
              <a:rPr lang="en-US" dirty="0" err="1">
                <a:cs typeface="Calibri"/>
              </a:rPr>
              <a:t>sjukdom</a:t>
            </a:r>
            <a:r>
              <a:rPr lang="en-US" dirty="0">
                <a:cs typeface="Calibri"/>
              </a:rPr>
              <a:t>, </a:t>
            </a:r>
            <a:r>
              <a:rPr lang="en-US" dirty="0" err="1">
                <a:cs typeface="Calibri"/>
              </a:rPr>
              <a:t>missbruk</a:t>
            </a:r>
            <a:r>
              <a:rPr lang="en-US" dirty="0">
                <a:cs typeface="Calibri"/>
              </a:rPr>
              <a:t> </a:t>
            </a:r>
            <a:r>
              <a:rPr lang="en-US" dirty="0" err="1">
                <a:cs typeface="Calibri"/>
              </a:rPr>
              <a:t>m.m.</a:t>
            </a:r>
            <a:r>
              <a:rPr lang="en-US" dirty="0">
                <a:cs typeface="Calibri"/>
              </a:rPr>
              <a:t>)</a:t>
            </a:r>
          </a:p>
          <a:p>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7</a:t>
            </a:fld>
            <a:endParaRPr lang="sv-SE"/>
          </a:p>
        </p:txBody>
      </p:sp>
    </p:spTree>
    <p:extLst>
      <p:ext uri="{BB962C8B-B14F-4D97-AF65-F5344CB8AC3E}">
        <p14:creationId xmlns:p14="http://schemas.microsoft.com/office/powerpoint/2010/main" val="1254547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cs typeface="Calibri"/>
              </a:rPr>
              <a:t>Omedelbara</a:t>
            </a:r>
            <a:r>
              <a:rPr lang="en-US" dirty="0">
                <a:cs typeface="Calibri"/>
              </a:rPr>
              <a:t> </a:t>
            </a:r>
            <a:r>
              <a:rPr lang="en-US" dirty="0" err="1">
                <a:cs typeface="Calibri"/>
              </a:rPr>
              <a:t>åtgärder</a:t>
            </a:r>
            <a:r>
              <a:rPr lang="en-US" dirty="0">
                <a:cs typeface="Calibri"/>
              </a:rPr>
              <a:t> </a:t>
            </a:r>
            <a:r>
              <a:rPr lang="en-US" dirty="0" err="1">
                <a:cs typeface="Calibri"/>
              </a:rPr>
              <a:t>kan</a:t>
            </a:r>
            <a:r>
              <a:rPr lang="en-US" dirty="0">
                <a:cs typeface="Calibri"/>
              </a:rPr>
              <a:t> </a:t>
            </a:r>
            <a:r>
              <a:rPr lang="en-US" dirty="0" err="1">
                <a:cs typeface="Calibri"/>
              </a:rPr>
              <a:t>vara</a:t>
            </a:r>
            <a:r>
              <a:rPr lang="en-US" dirty="0">
                <a:cs typeface="Calibri"/>
              </a:rPr>
              <a:t> </a:t>
            </a:r>
            <a:r>
              <a:rPr lang="en-US" dirty="0" err="1">
                <a:cs typeface="Calibri"/>
              </a:rPr>
              <a:t>att</a:t>
            </a:r>
            <a:r>
              <a:rPr lang="en-US" dirty="0">
                <a:cs typeface="Calibri"/>
              </a:rPr>
              <a:t> ta </a:t>
            </a:r>
            <a:r>
              <a:rPr lang="en-US" dirty="0" err="1">
                <a:cs typeface="Calibri"/>
              </a:rPr>
              <a:t>bort</a:t>
            </a:r>
            <a:r>
              <a:rPr lang="en-US" dirty="0">
                <a:cs typeface="Calibri"/>
              </a:rPr>
              <a:t> </a:t>
            </a:r>
            <a:r>
              <a:rPr lang="en-US" dirty="0" err="1">
                <a:cs typeface="Calibri"/>
              </a:rPr>
              <a:t>uppenbara</a:t>
            </a:r>
            <a:r>
              <a:rPr lang="en-US" dirty="0">
                <a:cs typeface="Calibri"/>
              </a:rPr>
              <a:t> </a:t>
            </a:r>
            <a:r>
              <a:rPr lang="en-US" dirty="0" err="1">
                <a:cs typeface="Calibri"/>
              </a:rPr>
              <a:t>brandrisker</a:t>
            </a:r>
            <a:r>
              <a:rPr lang="en-US" dirty="0">
                <a:cs typeface="Calibri"/>
              </a:rPr>
              <a:t> </a:t>
            </a:r>
            <a:r>
              <a:rPr lang="en-US" dirty="0" err="1">
                <a:cs typeface="Calibri"/>
              </a:rPr>
              <a:t>som</a:t>
            </a:r>
            <a:r>
              <a:rPr lang="en-US" dirty="0">
                <a:cs typeface="Calibri"/>
              </a:rPr>
              <a:t> </a:t>
            </a:r>
            <a:r>
              <a:rPr lang="en-US" dirty="0" err="1">
                <a:cs typeface="Calibri"/>
              </a:rPr>
              <a:t>brännbart</a:t>
            </a:r>
            <a:r>
              <a:rPr lang="en-US" dirty="0">
                <a:cs typeface="Calibri"/>
              </a:rPr>
              <a:t> material </a:t>
            </a:r>
            <a:r>
              <a:rPr lang="en-US" dirty="0" err="1">
                <a:cs typeface="Calibri"/>
              </a:rPr>
              <a:t>på</a:t>
            </a:r>
            <a:r>
              <a:rPr lang="en-US" dirty="0">
                <a:cs typeface="Calibri"/>
              </a:rPr>
              <a:t> </a:t>
            </a:r>
            <a:r>
              <a:rPr lang="en-US" dirty="0" err="1">
                <a:cs typeface="Calibri"/>
              </a:rPr>
              <a:t>spis</a:t>
            </a:r>
            <a:r>
              <a:rPr lang="en-US" dirty="0">
                <a:cs typeface="Calibri"/>
              </a:rPr>
              <a:t> </a:t>
            </a:r>
            <a:r>
              <a:rPr lang="en-US" dirty="0" err="1">
                <a:cs typeface="Calibri"/>
              </a:rPr>
              <a:t>eller</a:t>
            </a:r>
            <a:r>
              <a:rPr lang="en-US" dirty="0">
                <a:cs typeface="Calibri"/>
              </a:rPr>
              <a:t> </a:t>
            </a:r>
            <a:r>
              <a:rPr lang="en-US" dirty="0" err="1">
                <a:cs typeface="Calibri"/>
              </a:rPr>
              <a:t>farligt</a:t>
            </a:r>
            <a:r>
              <a:rPr lang="en-US" dirty="0">
                <a:cs typeface="Calibri"/>
              </a:rPr>
              <a:t> </a:t>
            </a:r>
            <a:r>
              <a:rPr lang="en-US" dirty="0" err="1">
                <a:cs typeface="Calibri"/>
              </a:rPr>
              <a:t>placerade</a:t>
            </a:r>
            <a:r>
              <a:rPr lang="en-US" dirty="0">
                <a:cs typeface="Calibri"/>
              </a:rPr>
              <a:t> </a:t>
            </a:r>
            <a:r>
              <a:rPr lang="en-US" dirty="0" err="1">
                <a:cs typeface="Calibri"/>
              </a:rPr>
              <a:t>levande</a:t>
            </a:r>
            <a:r>
              <a:rPr lang="en-US" dirty="0">
                <a:cs typeface="Calibri"/>
              </a:rPr>
              <a:t> </a:t>
            </a:r>
            <a:r>
              <a:rPr lang="en-US" dirty="0" err="1">
                <a:cs typeface="Calibri"/>
              </a:rPr>
              <a:t>ljus</a:t>
            </a:r>
            <a:r>
              <a:rPr lang="en-US" dirty="0">
                <a:cs typeface="Calibri"/>
              </a:rPr>
              <a:t> </a:t>
            </a:r>
            <a:r>
              <a:rPr lang="en-US" dirty="0" err="1">
                <a:cs typeface="Calibri"/>
              </a:rPr>
              <a:t>och</a:t>
            </a:r>
            <a:r>
              <a:rPr lang="en-US" dirty="0">
                <a:cs typeface="Calibri"/>
              </a:rPr>
              <a:t> se till </a:t>
            </a:r>
            <a:r>
              <a:rPr lang="en-US" dirty="0" err="1">
                <a:cs typeface="Calibri"/>
              </a:rPr>
              <a:t>så</a:t>
            </a:r>
            <a:r>
              <a:rPr lang="en-US" dirty="0">
                <a:cs typeface="Calibri"/>
              </a:rPr>
              <a:t> </a:t>
            </a:r>
            <a:r>
              <a:rPr lang="en-US" dirty="0" err="1">
                <a:cs typeface="Calibri"/>
              </a:rPr>
              <a:t>att</a:t>
            </a:r>
            <a:r>
              <a:rPr lang="en-US" dirty="0">
                <a:cs typeface="Calibri"/>
              </a:rPr>
              <a:t> </a:t>
            </a:r>
            <a:r>
              <a:rPr lang="en-US" dirty="0" err="1">
                <a:cs typeface="Calibri"/>
              </a:rPr>
              <a:t>brandvarnaren</a:t>
            </a:r>
            <a:r>
              <a:rPr lang="en-US" dirty="0">
                <a:cs typeface="Calibri"/>
              </a:rPr>
              <a:t> </a:t>
            </a:r>
            <a:r>
              <a:rPr lang="en-US" dirty="0" err="1">
                <a:cs typeface="Calibri"/>
              </a:rPr>
              <a:t>finns</a:t>
            </a:r>
            <a:r>
              <a:rPr lang="en-US" dirty="0">
                <a:cs typeface="Calibri"/>
              </a:rPr>
              <a:t> </a:t>
            </a:r>
            <a:r>
              <a:rPr lang="en-US" dirty="0" err="1">
                <a:cs typeface="Calibri"/>
              </a:rPr>
              <a:t>på</a:t>
            </a:r>
            <a:r>
              <a:rPr lang="en-US" dirty="0">
                <a:cs typeface="Calibri"/>
              </a:rPr>
              <a:t> plats </a:t>
            </a:r>
            <a:r>
              <a:rPr lang="en-US" dirty="0" err="1">
                <a:cs typeface="Calibri"/>
              </a:rPr>
              <a:t>och</a:t>
            </a:r>
            <a:r>
              <a:rPr lang="en-US" dirty="0">
                <a:cs typeface="Calibri"/>
              </a:rPr>
              <a:t> </a:t>
            </a:r>
            <a:r>
              <a:rPr lang="en-US" dirty="0" err="1">
                <a:cs typeface="Calibri"/>
              </a:rPr>
              <a:t>fungerar</a:t>
            </a:r>
            <a:r>
              <a:rPr lang="en-US" dirty="0">
                <a:cs typeface="Calibri"/>
              </a:rPr>
              <a:t>.</a:t>
            </a:r>
          </a:p>
          <a:p>
            <a:r>
              <a:rPr lang="en-US" dirty="0" err="1">
                <a:cs typeface="Calibri"/>
              </a:rPr>
              <a:t>Rapportera</a:t>
            </a:r>
            <a:r>
              <a:rPr lang="en-US" dirty="0">
                <a:cs typeface="Calibri"/>
              </a:rPr>
              <a:t> till </a:t>
            </a:r>
            <a:r>
              <a:rPr lang="en-US" dirty="0" err="1">
                <a:cs typeface="Calibri"/>
              </a:rPr>
              <a:t>närmsta</a:t>
            </a:r>
            <a:r>
              <a:rPr lang="en-US" dirty="0">
                <a:cs typeface="Calibri"/>
              </a:rPr>
              <a:t> chef </a:t>
            </a:r>
            <a:r>
              <a:rPr lang="en-US" dirty="0" err="1">
                <a:cs typeface="Calibri"/>
              </a:rPr>
              <a:t>som</a:t>
            </a:r>
            <a:r>
              <a:rPr lang="en-US" dirty="0">
                <a:cs typeface="Calibri"/>
              </a:rPr>
              <a:t> </a:t>
            </a:r>
            <a:r>
              <a:rPr lang="en-US" dirty="0" err="1">
                <a:cs typeface="Calibri"/>
              </a:rPr>
              <a:t>beslutar</a:t>
            </a:r>
            <a:r>
              <a:rPr lang="en-US" dirty="0">
                <a:cs typeface="Calibri"/>
              </a:rPr>
              <a:t> om </a:t>
            </a:r>
            <a:r>
              <a:rPr lang="en-US" dirty="0" err="1">
                <a:cs typeface="Calibri"/>
              </a:rPr>
              <a:t>vilka</a:t>
            </a:r>
            <a:r>
              <a:rPr lang="en-US" dirty="0">
                <a:cs typeface="Calibri"/>
              </a:rPr>
              <a:t> </a:t>
            </a:r>
            <a:r>
              <a:rPr lang="en-US" dirty="0" err="1">
                <a:cs typeface="Calibri"/>
              </a:rPr>
              <a:t>åtgärder</a:t>
            </a:r>
            <a:r>
              <a:rPr lang="en-US" dirty="0">
                <a:cs typeface="Calibri"/>
              </a:rPr>
              <a:t> </a:t>
            </a:r>
            <a:r>
              <a:rPr lang="en-US" dirty="0" err="1">
                <a:cs typeface="Calibri"/>
              </a:rPr>
              <a:t>som</a:t>
            </a:r>
            <a:r>
              <a:rPr lang="en-US" dirty="0">
                <a:cs typeface="Calibri"/>
              </a:rPr>
              <a:t> ska </a:t>
            </a:r>
            <a:r>
              <a:rPr lang="en-US" dirty="0" err="1">
                <a:cs typeface="Calibri"/>
              </a:rPr>
              <a:t>vidtas</a:t>
            </a:r>
            <a:r>
              <a:rPr lang="en-US" dirty="0">
                <a:cs typeface="Calibri"/>
              </a:rPr>
              <a:t>. </a:t>
            </a:r>
            <a:r>
              <a:rPr lang="en-US" dirty="0" err="1">
                <a:cs typeface="Calibri"/>
              </a:rPr>
              <a:t>Exempelvis</a:t>
            </a:r>
            <a:r>
              <a:rPr lang="en-US" dirty="0">
                <a:cs typeface="Calibri"/>
              </a:rPr>
              <a:t> </a:t>
            </a:r>
            <a:r>
              <a:rPr lang="en-US" dirty="0" err="1">
                <a:cs typeface="Calibri"/>
              </a:rPr>
              <a:t>utförliga</a:t>
            </a:r>
            <a:r>
              <a:rPr lang="en-US" dirty="0">
                <a:cs typeface="Calibri"/>
              </a:rPr>
              <a:t> </a:t>
            </a:r>
            <a:r>
              <a:rPr lang="en-US" dirty="0" err="1">
                <a:cs typeface="Calibri"/>
              </a:rPr>
              <a:t>checklistan</a:t>
            </a:r>
            <a:r>
              <a:rPr lang="en-US" dirty="0">
                <a:cs typeface="Calibri"/>
              </a:rPr>
              <a:t>, </a:t>
            </a:r>
            <a:r>
              <a:rPr lang="en-US" dirty="0" err="1">
                <a:cs typeface="Calibri"/>
              </a:rPr>
              <a:t>kontakt</a:t>
            </a:r>
            <a:r>
              <a:rPr lang="en-US" dirty="0">
                <a:cs typeface="Calibri"/>
              </a:rPr>
              <a:t> med </a:t>
            </a:r>
            <a:r>
              <a:rPr lang="en-US" dirty="0" err="1">
                <a:cs typeface="Calibri"/>
              </a:rPr>
              <a:t>räddningstjänsten</a:t>
            </a:r>
            <a:r>
              <a:rPr lang="en-US" dirty="0">
                <a:cs typeface="Calibri"/>
              </a:rPr>
              <a:t>, </a:t>
            </a:r>
            <a:r>
              <a:rPr lang="en-US" dirty="0" err="1">
                <a:cs typeface="Calibri"/>
              </a:rPr>
              <a:t>samråda</a:t>
            </a:r>
            <a:r>
              <a:rPr lang="en-US" dirty="0">
                <a:cs typeface="Calibri"/>
              </a:rPr>
              <a:t> med </a:t>
            </a:r>
            <a:r>
              <a:rPr lang="en-US" dirty="0" err="1">
                <a:cs typeface="Calibri"/>
              </a:rPr>
              <a:t>andra</a:t>
            </a:r>
            <a:r>
              <a:rPr lang="en-US" dirty="0">
                <a:cs typeface="Calibri"/>
              </a:rPr>
              <a:t> </a:t>
            </a:r>
            <a:r>
              <a:rPr lang="en-US" dirty="0" err="1">
                <a:cs typeface="Calibri"/>
              </a:rPr>
              <a:t>kommunala</a:t>
            </a:r>
            <a:r>
              <a:rPr lang="en-US" dirty="0">
                <a:cs typeface="Calibri"/>
              </a:rPr>
              <a:t> </a:t>
            </a:r>
            <a:r>
              <a:rPr lang="en-US" dirty="0" err="1">
                <a:cs typeface="Calibri"/>
              </a:rPr>
              <a:t>verksamheter</a:t>
            </a:r>
            <a:r>
              <a:rPr lang="en-US" dirty="0">
                <a:cs typeface="Calibri"/>
              </a:rPr>
              <a:t> </a:t>
            </a:r>
            <a:r>
              <a:rPr lang="en-US" dirty="0" err="1">
                <a:cs typeface="Calibri"/>
              </a:rPr>
              <a:t>och</a:t>
            </a:r>
            <a:r>
              <a:rPr lang="en-US" dirty="0">
                <a:cs typeface="Calibri"/>
              </a:rPr>
              <a:t> </a:t>
            </a:r>
            <a:r>
              <a:rPr lang="en-US" dirty="0" err="1">
                <a:cs typeface="Calibri"/>
              </a:rPr>
              <a:t>myndigheter</a:t>
            </a:r>
            <a:r>
              <a:rPr lang="en-US" dirty="0">
                <a:cs typeface="Calibri"/>
              </a:rPr>
              <a:t>.</a:t>
            </a:r>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8</a:t>
            </a:fld>
            <a:endParaRPr lang="sv-SE"/>
          </a:p>
        </p:txBody>
      </p:sp>
    </p:spTree>
    <p:extLst>
      <p:ext uri="{BB962C8B-B14F-4D97-AF65-F5344CB8AC3E}">
        <p14:creationId xmlns:p14="http://schemas.microsoft.com/office/powerpoint/2010/main" val="517481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Med </a:t>
            </a:r>
            <a:r>
              <a:rPr lang="sv-SE" noProof="0" dirty="0">
                <a:cs typeface="Calibri"/>
              </a:rPr>
              <a:t>hjälp</a:t>
            </a:r>
            <a:r>
              <a:rPr lang="en-US" dirty="0">
                <a:cs typeface="Calibri"/>
              </a:rPr>
              <a:t> av </a:t>
            </a:r>
            <a:r>
              <a:rPr lang="en-US" dirty="0" err="1">
                <a:cs typeface="Calibri"/>
              </a:rPr>
              <a:t>åtgärdskatalogen</a:t>
            </a:r>
            <a:r>
              <a:rPr lang="en-US" dirty="0">
                <a:cs typeface="Calibri"/>
              </a:rPr>
              <a:t> </a:t>
            </a:r>
            <a:r>
              <a:rPr lang="en-US" dirty="0" err="1">
                <a:cs typeface="Calibri"/>
              </a:rPr>
              <a:t>genomföra</a:t>
            </a:r>
            <a:r>
              <a:rPr lang="en-US" dirty="0">
                <a:cs typeface="Calibri"/>
              </a:rPr>
              <a:t> </a:t>
            </a:r>
            <a:r>
              <a:rPr lang="en-US" dirty="0" err="1">
                <a:cs typeface="Calibri"/>
              </a:rPr>
              <a:t>och</a:t>
            </a:r>
            <a:r>
              <a:rPr lang="en-US" dirty="0">
                <a:cs typeface="Calibri"/>
              </a:rPr>
              <a:t> </a:t>
            </a:r>
            <a:r>
              <a:rPr lang="en-US" dirty="0" err="1">
                <a:cs typeface="Calibri"/>
              </a:rPr>
              <a:t>installera</a:t>
            </a:r>
            <a:r>
              <a:rPr lang="en-US" dirty="0">
                <a:cs typeface="Calibri"/>
              </a:rPr>
              <a:t> de </a:t>
            </a:r>
            <a:r>
              <a:rPr lang="en-US" dirty="0" err="1">
                <a:cs typeface="Calibri"/>
              </a:rPr>
              <a:t>åtgärder</a:t>
            </a:r>
            <a:r>
              <a:rPr lang="en-US" dirty="0">
                <a:cs typeface="Calibri"/>
              </a:rPr>
              <a:t> </a:t>
            </a:r>
            <a:r>
              <a:rPr lang="en-US" dirty="0" err="1">
                <a:cs typeface="Calibri"/>
              </a:rPr>
              <a:t>som</a:t>
            </a:r>
            <a:r>
              <a:rPr lang="en-US" dirty="0">
                <a:cs typeface="Calibri"/>
              </a:rPr>
              <a:t> </a:t>
            </a:r>
            <a:r>
              <a:rPr lang="en-US" dirty="0" err="1">
                <a:cs typeface="Calibri"/>
              </a:rPr>
              <a:t>täcker</a:t>
            </a:r>
            <a:r>
              <a:rPr lang="en-US" dirty="0">
                <a:cs typeface="Calibri"/>
              </a:rPr>
              <a:t> </a:t>
            </a:r>
            <a:r>
              <a:rPr lang="en-US" dirty="0" err="1">
                <a:cs typeface="Calibri"/>
              </a:rPr>
              <a:t>behovet</a:t>
            </a:r>
            <a:r>
              <a:rPr lang="en-US" dirty="0">
                <a:cs typeface="Calibri"/>
              </a:rPr>
              <a:t>.</a:t>
            </a:r>
          </a:p>
          <a:p>
            <a:r>
              <a:rPr lang="en-US" dirty="0" err="1">
                <a:cs typeface="Calibri"/>
              </a:rPr>
              <a:t>Uppfölning</a:t>
            </a:r>
            <a:r>
              <a:rPr lang="en-US" dirty="0">
                <a:cs typeface="Calibri"/>
              </a:rPr>
              <a:t> </a:t>
            </a:r>
            <a:r>
              <a:rPr lang="en-US" dirty="0" err="1">
                <a:cs typeface="Calibri"/>
              </a:rPr>
              <a:t>bör</a:t>
            </a:r>
            <a:r>
              <a:rPr lang="en-US" dirty="0">
                <a:cs typeface="Calibri"/>
              </a:rPr>
              <a:t> </a:t>
            </a:r>
            <a:r>
              <a:rPr lang="en-US" dirty="0" err="1">
                <a:cs typeface="Calibri"/>
              </a:rPr>
              <a:t>ske</a:t>
            </a:r>
            <a:r>
              <a:rPr lang="en-US" dirty="0">
                <a:cs typeface="Calibri"/>
              </a:rPr>
              <a:t> </a:t>
            </a:r>
            <a:r>
              <a:rPr lang="sv-SE" noProof="0" dirty="0">
                <a:cs typeface="Calibri"/>
              </a:rPr>
              <a:t>kontinuerligt</a:t>
            </a:r>
            <a:r>
              <a:rPr lang="en-US" dirty="0">
                <a:cs typeface="Calibri"/>
              </a:rPr>
              <a:t> för </a:t>
            </a:r>
            <a:r>
              <a:rPr lang="en-US" dirty="0" err="1">
                <a:cs typeface="Calibri"/>
              </a:rPr>
              <a:t>att</a:t>
            </a:r>
            <a:r>
              <a:rPr lang="en-US" dirty="0">
                <a:cs typeface="Calibri"/>
              </a:rPr>
              <a:t> se om </a:t>
            </a:r>
            <a:r>
              <a:rPr lang="en-US" dirty="0" err="1">
                <a:cs typeface="Calibri"/>
              </a:rPr>
              <a:t>behovet</a:t>
            </a:r>
            <a:r>
              <a:rPr lang="en-US" dirty="0">
                <a:cs typeface="Calibri"/>
              </a:rPr>
              <a:t> </a:t>
            </a:r>
            <a:r>
              <a:rPr lang="en-US" dirty="0" err="1">
                <a:cs typeface="Calibri"/>
              </a:rPr>
              <a:t>är</a:t>
            </a:r>
            <a:r>
              <a:rPr lang="en-US" dirty="0">
                <a:cs typeface="Calibri"/>
              </a:rPr>
              <a:t> </a:t>
            </a:r>
            <a:r>
              <a:rPr lang="en-US" dirty="0" err="1">
                <a:cs typeface="Calibri"/>
              </a:rPr>
              <a:t>tillgodosett</a:t>
            </a:r>
            <a:r>
              <a:rPr lang="en-US" dirty="0">
                <a:cs typeface="Calibri"/>
              </a:rPr>
              <a:t> </a:t>
            </a:r>
            <a:r>
              <a:rPr lang="en-US" dirty="0" err="1">
                <a:cs typeface="Calibri"/>
              </a:rPr>
              <a:t>och</a:t>
            </a:r>
            <a:r>
              <a:rPr lang="en-US" dirty="0">
                <a:cs typeface="Calibri"/>
              </a:rPr>
              <a:t> </a:t>
            </a:r>
            <a:r>
              <a:rPr lang="en-US" dirty="0" err="1">
                <a:cs typeface="Calibri"/>
              </a:rPr>
              <a:t>följa</a:t>
            </a:r>
            <a:r>
              <a:rPr lang="en-US" dirty="0">
                <a:cs typeface="Calibri"/>
              </a:rPr>
              <a:t> </a:t>
            </a:r>
            <a:r>
              <a:rPr lang="en-US" dirty="0" err="1">
                <a:cs typeface="Calibri"/>
              </a:rPr>
              <a:t>upp</a:t>
            </a:r>
            <a:r>
              <a:rPr lang="en-US" dirty="0">
                <a:cs typeface="Calibri"/>
              </a:rPr>
              <a:t> om </a:t>
            </a:r>
            <a:r>
              <a:rPr lang="sv-SE" noProof="0" dirty="0">
                <a:cs typeface="Calibri"/>
              </a:rPr>
              <a:t>förutsättningarna</a:t>
            </a:r>
            <a:r>
              <a:rPr lang="en-US" dirty="0">
                <a:cs typeface="Calibri"/>
              </a:rPr>
              <a:t> </a:t>
            </a:r>
            <a:r>
              <a:rPr lang="sv-SE" noProof="0" dirty="0">
                <a:cs typeface="Calibri"/>
              </a:rPr>
              <a:t>förändrats</a:t>
            </a:r>
            <a:r>
              <a:rPr lang="en-US" dirty="0">
                <a:cs typeface="Calibri"/>
              </a:rPr>
              <a:t>, till </a:t>
            </a:r>
            <a:r>
              <a:rPr lang="en-US" dirty="0" err="1">
                <a:cs typeface="Calibri"/>
              </a:rPr>
              <a:t>exempel</a:t>
            </a:r>
            <a:r>
              <a:rPr lang="en-US" dirty="0">
                <a:cs typeface="Calibri"/>
              </a:rPr>
              <a:t> </a:t>
            </a:r>
            <a:r>
              <a:rPr lang="en-US" dirty="0" err="1">
                <a:cs typeface="Calibri"/>
              </a:rPr>
              <a:t>efter</a:t>
            </a:r>
            <a:r>
              <a:rPr lang="en-US" dirty="0">
                <a:cs typeface="Calibri"/>
              </a:rPr>
              <a:t> </a:t>
            </a:r>
            <a:r>
              <a:rPr lang="en-US" dirty="0" err="1">
                <a:cs typeface="Calibri"/>
              </a:rPr>
              <a:t>en</a:t>
            </a:r>
            <a:r>
              <a:rPr lang="en-US" dirty="0">
                <a:cs typeface="Calibri"/>
              </a:rPr>
              <a:t> </a:t>
            </a:r>
            <a:r>
              <a:rPr lang="en-US" dirty="0" err="1">
                <a:cs typeface="Calibri"/>
              </a:rPr>
              <a:t>sjukvårdsvistelse</a:t>
            </a:r>
            <a:r>
              <a:rPr lang="en-US" dirty="0">
                <a:cs typeface="Calibri"/>
              </a:rPr>
              <a:t>.</a:t>
            </a:r>
          </a:p>
          <a:p>
            <a:endParaRPr lang="sv-SE" dirty="0"/>
          </a:p>
        </p:txBody>
      </p:sp>
      <p:sp>
        <p:nvSpPr>
          <p:cNvPr id="4" name="Platshållare för bildnummer 3"/>
          <p:cNvSpPr>
            <a:spLocks noGrp="1"/>
          </p:cNvSpPr>
          <p:nvPr>
            <p:ph type="sldNum" sz="quarter" idx="5"/>
          </p:nvPr>
        </p:nvSpPr>
        <p:spPr/>
        <p:txBody>
          <a:bodyPr/>
          <a:lstStyle/>
          <a:p>
            <a:pPr>
              <a:defRPr/>
            </a:pPr>
            <a:fld id="{48137C77-B361-4846-9534-D1DA4D401068}" type="slidenum">
              <a:rPr lang="sv-SE" smtClean="0"/>
              <a:pPr>
                <a:defRPr/>
              </a:pPr>
              <a:t>9</a:t>
            </a:fld>
            <a:endParaRPr lang="sv-SE"/>
          </a:p>
        </p:txBody>
      </p:sp>
    </p:spTree>
    <p:extLst>
      <p:ext uri="{BB962C8B-B14F-4D97-AF65-F5344CB8AC3E}">
        <p14:creationId xmlns:p14="http://schemas.microsoft.com/office/powerpoint/2010/main" val="51819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amp; text utan punkter">
    <p:spTree>
      <p:nvGrpSpPr>
        <p:cNvPr id="1" name=""/>
        <p:cNvGrpSpPr/>
        <p:nvPr/>
      </p:nvGrpSpPr>
      <p:grpSpPr>
        <a:xfrm>
          <a:off x="0" y="0"/>
          <a:ext cx="0" cy="0"/>
          <a:chOff x="0" y="0"/>
          <a:chExt cx="0" cy="0"/>
        </a:xfrm>
      </p:grpSpPr>
      <p:sp>
        <p:nvSpPr>
          <p:cNvPr id="8" name="Platshållare för text 7"/>
          <p:cNvSpPr>
            <a:spLocks noGrp="1"/>
          </p:cNvSpPr>
          <p:nvPr>
            <p:ph type="body" sz="quarter" idx="12"/>
          </p:nvPr>
        </p:nvSpPr>
        <p:spPr>
          <a:xfrm>
            <a:off x="1331912" y="1700213"/>
            <a:ext cx="7056511" cy="4105275"/>
          </a:xfrm>
          <a:prstGeom prst="rect">
            <a:avLst/>
          </a:prstGeom>
          <a:ln>
            <a:noFill/>
          </a:ln>
        </p:spPr>
        <p:txBody>
          <a:bodyPr>
            <a:normAutofit/>
          </a:bodyPr>
          <a:lstStyle>
            <a:lvl1pPr marL="0" indent="0">
              <a:defRPr>
                <a:solidFill>
                  <a:srgbClr val="1C1C1C"/>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sv-SE"/>
              <a:t>Klicka här för att ändra format på bakgrundstexten</a:t>
            </a:r>
          </a:p>
        </p:txBody>
      </p:sp>
      <p:sp>
        <p:nvSpPr>
          <p:cNvPr id="4" name="Rubrik 1"/>
          <p:cNvSpPr>
            <a:spLocks noGrp="1"/>
          </p:cNvSpPr>
          <p:nvPr>
            <p:ph type="title"/>
          </p:nvPr>
        </p:nvSpPr>
        <p:spPr>
          <a:xfrm>
            <a:off x="1331912" y="274638"/>
            <a:ext cx="7044787" cy="1143000"/>
          </a:xfrm>
          <a:prstGeom prst="rect">
            <a:avLst/>
          </a:prstGeom>
        </p:spPr>
        <p:txBody>
          <a:bodyPr>
            <a:normAutofit/>
          </a:bodyPr>
          <a:lstStyle>
            <a:lvl1pPr>
              <a:defRPr>
                <a:solidFill>
                  <a:srgbClr val="333333"/>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00221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med punkter">
    <p:spTree>
      <p:nvGrpSpPr>
        <p:cNvPr id="1" name=""/>
        <p:cNvGrpSpPr/>
        <p:nvPr/>
      </p:nvGrpSpPr>
      <p:grpSpPr>
        <a:xfrm>
          <a:off x="0" y="0"/>
          <a:ext cx="0" cy="0"/>
          <a:chOff x="0" y="0"/>
          <a:chExt cx="0" cy="0"/>
        </a:xfrm>
      </p:grpSpPr>
      <p:sp>
        <p:nvSpPr>
          <p:cNvPr id="8" name="Platshållare för text 7"/>
          <p:cNvSpPr>
            <a:spLocks noGrp="1"/>
          </p:cNvSpPr>
          <p:nvPr>
            <p:ph type="body" sz="quarter" idx="12"/>
          </p:nvPr>
        </p:nvSpPr>
        <p:spPr>
          <a:xfrm>
            <a:off x="1331912" y="1700213"/>
            <a:ext cx="7056511" cy="4105275"/>
          </a:xfrm>
          <a:prstGeom prst="rect">
            <a:avLst/>
          </a:prstGeom>
          <a:ln>
            <a:noFill/>
          </a:ln>
        </p:spPr>
        <p:txBody>
          <a:bodyPr>
            <a:normAutofit/>
          </a:bodyPr>
          <a:lstStyle>
            <a:lvl1pPr marL="0" indent="266700">
              <a:buFont typeface="Arial" pitchFamily="34" charset="0"/>
              <a:buChar char="•"/>
              <a:defRPr>
                <a:solidFill>
                  <a:srgbClr val="1C1C1C"/>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sv-SE"/>
              <a:t>Klicka här för att ändra format på bakgrundstexten</a:t>
            </a:r>
          </a:p>
        </p:txBody>
      </p:sp>
      <p:sp>
        <p:nvSpPr>
          <p:cNvPr id="4" name="Rubrik 1"/>
          <p:cNvSpPr>
            <a:spLocks noGrp="1"/>
          </p:cNvSpPr>
          <p:nvPr>
            <p:ph type="title"/>
          </p:nvPr>
        </p:nvSpPr>
        <p:spPr>
          <a:xfrm>
            <a:off x="1331912" y="274638"/>
            <a:ext cx="7044787" cy="1143000"/>
          </a:xfrm>
          <a:prstGeom prst="rect">
            <a:avLst/>
          </a:prstGeom>
        </p:spPr>
        <p:txBody>
          <a:bodyPr>
            <a:normAutofit/>
          </a:bodyPr>
          <a:lstStyle>
            <a:lvl1pPr>
              <a:defRPr>
                <a:solidFill>
                  <a:srgbClr val="333333"/>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14218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198984"/>
          </a:xfrm>
          <a:prstGeom prst="rect">
            <a:avLst/>
          </a:prstGeom>
        </p:spPr>
        <p:txBody>
          <a:bodyPr>
            <a:normAutofit/>
          </a:bodyPr>
          <a:lstStyle>
            <a:lvl1pPr marL="0" indent="0" algn="ctr">
              <a:buNone/>
              <a:defRPr>
                <a:solidFill>
                  <a:srgbClr val="1C1C1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sv-SE"/>
              <a:t>Klicka här för att ändra mall för underrubrikformat</a:t>
            </a:r>
            <a:endParaRPr lang="sv-SE" dirty="0"/>
          </a:p>
        </p:txBody>
      </p:sp>
      <p:sp>
        <p:nvSpPr>
          <p:cNvPr id="6" name="Rubrik 1"/>
          <p:cNvSpPr>
            <a:spLocks noGrp="1"/>
          </p:cNvSpPr>
          <p:nvPr>
            <p:ph type="title"/>
          </p:nvPr>
        </p:nvSpPr>
        <p:spPr>
          <a:xfrm>
            <a:off x="755650" y="2141984"/>
            <a:ext cx="7621050" cy="1143000"/>
          </a:xfrm>
          <a:prstGeom prst="rect">
            <a:avLst/>
          </a:prstGeom>
        </p:spPr>
        <p:txBody>
          <a:bodyPr>
            <a:normAutofit/>
          </a:bodyPr>
          <a:lstStyle>
            <a:lvl1pPr>
              <a:defRPr>
                <a:solidFill>
                  <a:srgbClr val="1C1C1C"/>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36617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649663" y="1603067"/>
            <a:ext cx="1547812" cy="1547812"/>
          </a:xfrm>
          <a:prstGeom prst="rect">
            <a:avLst/>
          </a:prstGeom>
          <a:ln>
            <a:noFill/>
          </a:ln>
          <a:effectLst/>
        </p:spPr>
      </p:pic>
      <p:sp>
        <p:nvSpPr>
          <p:cNvPr id="5" name="Rektangel 4"/>
          <p:cNvSpPr/>
          <p:nvPr/>
        </p:nvSpPr>
        <p:spPr>
          <a:xfrm>
            <a:off x="26988" y="5661025"/>
            <a:ext cx="8793162" cy="1169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4" name="Rubrik 1"/>
          <p:cNvSpPr>
            <a:spLocks noGrp="1"/>
          </p:cNvSpPr>
          <p:nvPr>
            <p:ph type="title"/>
          </p:nvPr>
        </p:nvSpPr>
        <p:spPr>
          <a:xfrm>
            <a:off x="755650" y="3726160"/>
            <a:ext cx="7621050" cy="1143000"/>
          </a:xfrm>
          <a:prstGeom prst="rect">
            <a:avLst/>
          </a:prstGeom>
        </p:spPr>
        <p:txBody>
          <a:bodyPr>
            <a:normAutofit/>
          </a:bodyPr>
          <a:lstStyle>
            <a:lvl1pPr>
              <a:defRPr>
                <a:solidFill>
                  <a:srgbClr val="1C1C1C"/>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423643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med undernivåer">
    <p:spTree>
      <p:nvGrpSpPr>
        <p:cNvPr id="1" name=""/>
        <p:cNvGrpSpPr/>
        <p:nvPr/>
      </p:nvGrpSpPr>
      <p:grpSpPr>
        <a:xfrm>
          <a:off x="0" y="0"/>
          <a:ext cx="0" cy="0"/>
          <a:chOff x="0" y="0"/>
          <a:chExt cx="0" cy="0"/>
        </a:xfrm>
      </p:grpSpPr>
      <p:sp>
        <p:nvSpPr>
          <p:cNvPr id="6" name="Platshållare för text 5"/>
          <p:cNvSpPr>
            <a:spLocks noGrp="1"/>
          </p:cNvSpPr>
          <p:nvPr>
            <p:ph type="body" sz="quarter" idx="10"/>
          </p:nvPr>
        </p:nvSpPr>
        <p:spPr>
          <a:xfrm>
            <a:off x="1331912" y="1628777"/>
            <a:ext cx="7056511" cy="4176712"/>
          </a:xfrm>
          <a:prstGeom prst="rect">
            <a:avLst/>
          </a:prstGeom>
        </p:spPr>
        <p:txBody>
          <a:bodyPr>
            <a:normAutofit/>
          </a:bodyPr>
          <a:lstStyle>
            <a:lvl1pPr marL="357188" indent="-357188">
              <a:buSzPct val="100000"/>
              <a:buFont typeface="Calibri" pitchFamily="34" charset="0"/>
              <a:buChar char="•"/>
              <a:defRPr>
                <a:solidFill>
                  <a:srgbClr val="1C1C1C"/>
                </a:solidFill>
              </a:defRPr>
            </a:lvl1pPr>
            <a:lvl2pPr marL="625475" indent="-285750">
              <a:buSzPct val="50000"/>
              <a:buFont typeface="Wingdings 2" pitchFamily="18" charset="2"/>
              <a:buChar char=""/>
              <a:defRPr>
                <a:solidFill>
                  <a:srgbClr val="1C1C1C"/>
                </a:solidFill>
              </a:defRPr>
            </a:lvl2pPr>
            <a:lvl3pPr marL="898525" indent="-266700">
              <a:buSzPct val="55000"/>
              <a:buFont typeface="Wingdings 2" pitchFamily="18" charset="2"/>
              <a:buChar char=""/>
              <a:defRPr>
                <a:solidFill>
                  <a:srgbClr val="1C1C1C"/>
                </a:solidFill>
              </a:defRPr>
            </a:lvl3pPr>
            <a:lvl4pPr marL="1076325" indent="-228600">
              <a:buFont typeface="Calibri" pitchFamily="34" charset="0"/>
              <a:buChar char="•"/>
              <a:defRPr>
                <a:solidFill>
                  <a:srgbClr val="1C1C1C"/>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Rubrik 1"/>
          <p:cNvSpPr>
            <a:spLocks noGrp="1"/>
          </p:cNvSpPr>
          <p:nvPr>
            <p:ph type="title"/>
          </p:nvPr>
        </p:nvSpPr>
        <p:spPr>
          <a:xfrm>
            <a:off x="1331912" y="274638"/>
            <a:ext cx="7044787" cy="1143000"/>
          </a:xfrm>
          <a:prstGeom prst="rect">
            <a:avLst/>
          </a:prstGeom>
        </p:spPr>
        <p:txBody>
          <a:bodyPr>
            <a:normAutofit/>
          </a:bodyPr>
          <a:lstStyle>
            <a:lvl1pPr>
              <a:defRPr>
                <a:solidFill>
                  <a:srgbClr val="333333"/>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19604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5" name="Platshållare för innehåll 3"/>
          <p:cNvSpPr>
            <a:spLocks noGrp="1"/>
          </p:cNvSpPr>
          <p:nvPr>
            <p:ph sz="half" idx="2"/>
          </p:nvPr>
        </p:nvSpPr>
        <p:spPr>
          <a:xfrm>
            <a:off x="5004048" y="1628775"/>
            <a:ext cx="3455740" cy="4176713"/>
          </a:xfrm>
          <a:prstGeom prst="rect">
            <a:avLst/>
          </a:prstGeom>
        </p:spPr>
        <p:txBody>
          <a:bodyPr>
            <a:normAutofit/>
          </a:bodyPr>
          <a:lstStyle>
            <a:lvl1pPr marL="0" indent="0">
              <a:defRPr sz="2800" baseline="0">
                <a:solidFill>
                  <a:srgbClr val="1C1C1C"/>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6" name="Platshållare för text 8"/>
          <p:cNvSpPr>
            <a:spLocks noGrp="1"/>
          </p:cNvSpPr>
          <p:nvPr>
            <p:ph type="body" sz="quarter" idx="10"/>
          </p:nvPr>
        </p:nvSpPr>
        <p:spPr>
          <a:xfrm>
            <a:off x="1331912" y="1628775"/>
            <a:ext cx="3384104" cy="4176713"/>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800">
                <a:solidFill>
                  <a:srgbClr val="1C1C1C"/>
                </a:solidFill>
              </a:defRPr>
            </a:lvl1pPr>
            <a:lvl2pPr marL="0" indent="0">
              <a:defRPr/>
            </a:lvl2pPr>
            <a:lvl3pPr marL="0" indent="0">
              <a:defRPr/>
            </a:lvl3pPr>
            <a:lvl4pPr marL="0" indent="0">
              <a:defRPr/>
            </a:lvl4pPr>
            <a:lvl5pPr marL="0" indent="0">
              <a:defRPr/>
            </a:lvl5pPr>
          </a:lstStyle>
          <a:p>
            <a:pPr lvl="0"/>
            <a:r>
              <a:rPr lang="sv-SE"/>
              <a:t>Klicka här för att ändra format på bakgrundstexten</a:t>
            </a:r>
          </a:p>
        </p:txBody>
      </p:sp>
      <p:sp>
        <p:nvSpPr>
          <p:cNvPr id="7" name="Rubrik 1"/>
          <p:cNvSpPr>
            <a:spLocks noGrp="1"/>
          </p:cNvSpPr>
          <p:nvPr>
            <p:ph type="title"/>
          </p:nvPr>
        </p:nvSpPr>
        <p:spPr>
          <a:xfrm>
            <a:off x="1331912" y="274638"/>
            <a:ext cx="7044787" cy="1143000"/>
          </a:xfrm>
          <a:prstGeom prst="rect">
            <a:avLst/>
          </a:prstGeom>
        </p:spPr>
        <p:txBody>
          <a:bodyPr>
            <a:normAutofit/>
          </a:bodyPr>
          <a:lstStyle>
            <a:lvl1pPr>
              <a:defRPr>
                <a:solidFill>
                  <a:srgbClr val="333333"/>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43195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ubrik och innehåll med undernivåer">
    <p:spTree>
      <p:nvGrpSpPr>
        <p:cNvPr id="1" name=""/>
        <p:cNvGrpSpPr/>
        <p:nvPr/>
      </p:nvGrpSpPr>
      <p:grpSpPr>
        <a:xfrm>
          <a:off x="0" y="0"/>
          <a:ext cx="0" cy="0"/>
          <a:chOff x="0" y="0"/>
          <a:chExt cx="0" cy="0"/>
        </a:xfrm>
      </p:grpSpPr>
      <p:sp>
        <p:nvSpPr>
          <p:cNvPr id="5" name="Platshållare för innehåll 4"/>
          <p:cNvSpPr>
            <a:spLocks noGrp="1"/>
          </p:cNvSpPr>
          <p:nvPr>
            <p:ph sz="quarter" idx="10"/>
          </p:nvPr>
        </p:nvSpPr>
        <p:spPr>
          <a:xfrm>
            <a:off x="1331912" y="1268763"/>
            <a:ext cx="7056511" cy="4536726"/>
          </a:xfrm>
          <a:prstGeom prst="rect">
            <a:avLst/>
          </a:prstGeom>
        </p:spPr>
        <p:txBody>
          <a:bodyPr>
            <a:normAutofit/>
          </a:bodyPr>
          <a:lstStyle>
            <a:lvl1pPr marL="0" indent="0">
              <a:defRPr baseline="0">
                <a:solidFill>
                  <a:srgbClr val="1C1C1C"/>
                </a:solidFill>
              </a:defRPr>
            </a:lvl1pPr>
          </a:lstStyle>
          <a:p>
            <a:pPr lvl="0"/>
            <a:r>
              <a:rPr lang="sv-SE"/>
              <a:t>Klicka här för att ändra format på bakgrundstexten</a:t>
            </a:r>
          </a:p>
        </p:txBody>
      </p:sp>
      <p:sp>
        <p:nvSpPr>
          <p:cNvPr id="6" name="Rubrik 1"/>
          <p:cNvSpPr>
            <a:spLocks noGrp="1"/>
          </p:cNvSpPr>
          <p:nvPr>
            <p:ph type="title"/>
          </p:nvPr>
        </p:nvSpPr>
        <p:spPr>
          <a:xfrm>
            <a:off x="1331912" y="274638"/>
            <a:ext cx="7044787" cy="1143000"/>
          </a:xfrm>
          <a:prstGeom prst="rect">
            <a:avLst/>
          </a:prstGeom>
        </p:spPr>
        <p:txBody>
          <a:bodyPr>
            <a:normAutofit/>
          </a:bodyPr>
          <a:lstStyle>
            <a:lvl1pPr>
              <a:defRPr>
                <a:solidFill>
                  <a:srgbClr val="333333"/>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01387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4BCAF-389C-8348-4226-BA05A213C79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5B04C4-2322-0042-CF91-6D9388DED541}"/>
              </a:ext>
            </a:extLst>
          </p:cNvPr>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A6AFDA2-FCDC-BD04-EE2C-509E8DC939FA}"/>
              </a:ext>
            </a:extLst>
          </p:cNvPr>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968AB73-5151-78EB-7CDB-9CE5EB1F00CF}"/>
              </a:ext>
            </a:extLst>
          </p:cNvPr>
          <p:cNvSpPr>
            <a:spLocks noGrp="1"/>
          </p:cNvSpPr>
          <p:nvPr>
            <p:ph type="dt" sz="half" idx="10"/>
          </p:nvPr>
        </p:nvSpPr>
        <p:spPr/>
        <p:txBody>
          <a:bodyPr/>
          <a:lstStyle/>
          <a:p>
            <a:fld id="{BDCE28B4-7FA9-4DC8-9E5A-2B5C47570FCC}" type="datetimeFigureOut">
              <a:rPr lang="sv-SE" smtClean="0"/>
              <a:t>2023-08-28</a:t>
            </a:fld>
            <a:endParaRPr lang="sv-SE"/>
          </a:p>
        </p:txBody>
      </p:sp>
      <p:sp>
        <p:nvSpPr>
          <p:cNvPr id="6" name="Platshållare för sidfot 5">
            <a:extLst>
              <a:ext uri="{FF2B5EF4-FFF2-40B4-BE49-F238E27FC236}">
                <a16:creationId xmlns:a16="http://schemas.microsoft.com/office/drawing/2014/main" id="{EA525733-1CC2-0365-6B9C-5DF26D28BAD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EAE2952-2C7E-2D2D-A383-34296284C03F}"/>
              </a:ext>
            </a:extLst>
          </p:cNvPr>
          <p:cNvSpPr>
            <a:spLocks noGrp="1"/>
          </p:cNvSpPr>
          <p:nvPr>
            <p:ph type="sldNum" sz="quarter" idx="12"/>
          </p:nvPr>
        </p:nvSpPr>
        <p:spPr/>
        <p:txBody>
          <a:bodyPr/>
          <a:lstStyle/>
          <a:p>
            <a:fld id="{9209D681-075B-4565-B9DD-8C1ECA4CA42F}" type="slidenum">
              <a:rPr lang="sv-SE" smtClean="0"/>
              <a:t>‹#›</a:t>
            </a:fld>
            <a:endParaRPr lang="sv-SE"/>
          </a:p>
        </p:txBody>
      </p:sp>
    </p:spTree>
    <p:extLst>
      <p:ext uri="{BB962C8B-B14F-4D97-AF65-F5344CB8AC3E}">
        <p14:creationId xmlns:p14="http://schemas.microsoft.com/office/powerpoint/2010/main" val="241654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40506" y="5759450"/>
            <a:ext cx="896938" cy="896938"/>
          </a:xfrm>
          <a:prstGeom prst="rect">
            <a:avLst/>
          </a:prstGeom>
          <a:ln>
            <a:noFill/>
          </a:ln>
          <a:effectLst/>
        </p:spPr>
      </p:pic>
      <p:cxnSp>
        <p:nvCxnSpPr>
          <p:cNvPr id="5" name="Rak 4"/>
          <p:cNvCxnSpPr>
            <a:cxnSpLocks/>
          </p:cNvCxnSpPr>
          <p:nvPr/>
        </p:nvCxnSpPr>
        <p:spPr>
          <a:xfrm>
            <a:off x="1331913" y="6492875"/>
            <a:ext cx="3960167" cy="0"/>
          </a:xfrm>
          <a:prstGeom prst="line">
            <a:avLst/>
          </a:prstGeom>
          <a:ln w="19050">
            <a:solidFill>
              <a:srgbClr val="1C1C1C"/>
            </a:solidFill>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1331913" y="6207919"/>
            <a:ext cx="3327400" cy="276999"/>
          </a:xfrm>
          <a:prstGeom prst="rect">
            <a:avLst/>
          </a:prstGeom>
          <a:noFill/>
        </p:spPr>
        <p:txBody>
          <a:bodyPr wrap="square">
            <a:spAutoFit/>
          </a:bodyPr>
          <a:lstStyle/>
          <a:p>
            <a:pPr fontAlgn="auto">
              <a:spcBef>
                <a:spcPts val="0"/>
              </a:spcBef>
              <a:spcAft>
                <a:spcPts val="0"/>
              </a:spcAft>
              <a:defRPr/>
            </a:pPr>
            <a:r>
              <a:rPr lang="sv-SE" sz="1200" dirty="0">
                <a:solidFill>
                  <a:srgbClr val="1C1C1C"/>
                </a:solidFill>
                <a:latin typeface="+mn-lt"/>
                <a:cs typeface="+mn-cs"/>
              </a:rPr>
              <a:t>Räddningstjänster i Samverkan Västra Götaland</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2" r:id="rId4"/>
    <p:sldLayoutId id="2147483679" r:id="rId5"/>
    <p:sldLayoutId id="2147483680" r:id="rId6"/>
    <p:sldLayoutId id="2147483681" r:id="rId7"/>
    <p:sldLayoutId id="2147483683" r:id="rId8"/>
  </p:sldLayoutIdLst>
  <p:txStyles>
    <p:titleStyle>
      <a:lvl1pPr algn="ctr" rtl="0" eaLnBrk="1" fontAlgn="base" hangingPunct="1">
        <a:spcBef>
          <a:spcPct val="0"/>
        </a:spcBef>
        <a:spcAft>
          <a:spcPct val="0"/>
        </a:spcAft>
        <a:defRPr sz="4400" b="1" kern="1200">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Calibri" pitchFamily="34" charset="0"/>
        </a:defRPr>
      </a:lvl2pPr>
      <a:lvl3pPr algn="ctr" rtl="0" eaLnBrk="1" fontAlgn="base" hangingPunct="1">
        <a:spcBef>
          <a:spcPct val="0"/>
        </a:spcBef>
        <a:spcAft>
          <a:spcPct val="0"/>
        </a:spcAft>
        <a:defRPr sz="4400" b="1">
          <a:solidFill>
            <a:schemeClr val="tx1"/>
          </a:solidFill>
          <a:latin typeface="Calibri" pitchFamily="34" charset="0"/>
        </a:defRPr>
      </a:lvl3pPr>
      <a:lvl4pPr algn="ctr" rtl="0" eaLnBrk="1" fontAlgn="base" hangingPunct="1">
        <a:spcBef>
          <a:spcPct val="0"/>
        </a:spcBef>
        <a:spcAft>
          <a:spcPct val="0"/>
        </a:spcAft>
        <a:defRPr sz="4400" b="1">
          <a:solidFill>
            <a:schemeClr val="tx1"/>
          </a:solidFill>
          <a:latin typeface="Calibri" pitchFamily="34" charset="0"/>
        </a:defRPr>
      </a:lvl4pPr>
      <a:lvl5pPr algn="ctr" rtl="0" eaLnBrk="1" fontAlgn="base" hangingPunct="1">
        <a:spcBef>
          <a:spcPct val="0"/>
        </a:spcBef>
        <a:spcAft>
          <a:spcPct val="0"/>
        </a:spcAft>
        <a:defRPr sz="4400" b="1">
          <a:solidFill>
            <a:schemeClr val="tx1"/>
          </a:solidFill>
          <a:latin typeface="Calibri" pitchFamily="34" charset="0"/>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1" fontAlgn="base" hangingPunct="1">
        <a:spcBef>
          <a:spcPct val="20000"/>
        </a:spcBef>
        <a:spcAft>
          <a:spcPct val="0"/>
        </a:spcAft>
        <a:defRPr sz="3200" kern="1200">
          <a:solidFill>
            <a:schemeClr val="tx1"/>
          </a:solidFill>
          <a:latin typeface="+mn-lt"/>
          <a:ea typeface="+mn-ea"/>
          <a:cs typeface="+mn-cs"/>
        </a:defRPr>
      </a:lvl1pPr>
      <a:lvl2pPr marL="742950" indent="-285750" algn="l" rtl="0" eaLnBrk="1" fontAlgn="base" hangingPunct="1">
        <a:spcBef>
          <a:spcPct val="20000"/>
        </a:spcBef>
        <a:spcAft>
          <a:spcPct val="0"/>
        </a:spcAft>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player.vimeo.com/video/291890938"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ozEFI-PDbyI" TargetMode="External"/><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3D43CBF-8448-455C-9471-FE2ADA0F50A1}"/>
              </a:ext>
            </a:extLst>
          </p:cNvPr>
          <p:cNvSpPr>
            <a:spLocks noGrp="1"/>
          </p:cNvSpPr>
          <p:nvPr>
            <p:ph type="title"/>
          </p:nvPr>
        </p:nvSpPr>
        <p:spPr>
          <a:xfrm>
            <a:off x="683568" y="2384884"/>
            <a:ext cx="3528392" cy="2088232"/>
          </a:xfrm>
        </p:spPr>
        <p:txBody>
          <a:bodyPr vert="horz" lIns="91440" tIns="45720" rIns="91440" bIns="45720" rtlCol="0" anchor="t">
            <a:normAutofit/>
          </a:bodyPr>
          <a:lstStyle/>
          <a:p>
            <a:pPr defTabSz="914400"/>
            <a:r>
              <a:rPr lang="en-US" altLang="sv-SE" sz="2900" kern="1200" dirty="0" err="1">
                <a:solidFill>
                  <a:schemeClr val="tx1"/>
                </a:solidFill>
                <a:effectLst>
                  <a:outerShdw blurRad="38100" dist="38100" dir="2700000" algn="tl">
                    <a:srgbClr val="000000">
                      <a:alpha val="43137"/>
                    </a:srgbClr>
                  </a:outerShdw>
                </a:effectLst>
                <a:latin typeface="+mj-lt"/>
                <a:ea typeface="+mj-ea"/>
                <a:cs typeface="+mj-cs"/>
              </a:rPr>
              <a:t>Stärkt</a:t>
            </a:r>
            <a:r>
              <a:rPr lang="en-US" altLang="sv-SE" sz="2900" kern="1200" dirty="0">
                <a:solidFill>
                  <a:schemeClr val="tx1"/>
                </a:solidFill>
                <a:effectLst>
                  <a:outerShdw blurRad="38100" dist="38100" dir="2700000" algn="tl">
                    <a:srgbClr val="000000">
                      <a:alpha val="43137"/>
                    </a:srgbClr>
                  </a:outerShdw>
                </a:effectLst>
                <a:latin typeface="+mj-lt"/>
                <a:ea typeface="+mj-ea"/>
                <a:cs typeface="+mj-cs"/>
              </a:rPr>
              <a:t> </a:t>
            </a:r>
            <a:r>
              <a:rPr lang="en-US" altLang="sv-SE" sz="2900" kern="1200" dirty="0" err="1">
                <a:solidFill>
                  <a:schemeClr val="tx1"/>
                </a:solidFill>
                <a:effectLst>
                  <a:outerShdw blurRad="38100" dist="38100" dir="2700000" algn="tl">
                    <a:srgbClr val="000000">
                      <a:alpha val="43137"/>
                    </a:srgbClr>
                  </a:outerShdw>
                </a:effectLst>
                <a:latin typeface="+mj-lt"/>
                <a:ea typeface="+mj-ea"/>
                <a:cs typeface="+mj-cs"/>
              </a:rPr>
              <a:t>brandskydd</a:t>
            </a:r>
            <a:r>
              <a:rPr lang="en-US" altLang="sv-SE" sz="2900" kern="1200" dirty="0">
                <a:solidFill>
                  <a:schemeClr val="tx1"/>
                </a:solidFill>
                <a:effectLst>
                  <a:outerShdw blurRad="38100" dist="38100" dir="2700000" algn="tl">
                    <a:srgbClr val="000000">
                      <a:alpha val="43137"/>
                    </a:srgbClr>
                  </a:outerShdw>
                </a:effectLst>
                <a:latin typeface="+mj-lt"/>
                <a:ea typeface="+mj-ea"/>
                <a:cs typeface="+mj-cs"/>
              </a:rPr>
              <a:t> för </a:t>
            </a:r>
            <a:r>
              <a:rPr lang="en-US" altLang="sv-SE" sz="2900" kern="1200" dirty="0" err="1">
                <a:solidFill>
                  <a:schemeClr val="tx1"/>
                </a:solidFill>
                <a:effectLst>
                  <a:outerShdw blurRad="38100" dist="38100" dir="2700000" algn="tl">
                    <a:srgbClr val="000000">
                      <a:alpha val="43137"/>
                    </a:srgbClr>
                  </a:outerShdw>
                </a:effectLst>
                <a:latin typeface="+mj-lt"/>
                <a:ea typeface="+mj-ea"/>
                <a:cs typeface="+mj-cs"/>
              </a:rPr>
              <a:t>särskilt</a:t>
            </a:r>
            <a:r>
              <a:rPr lang="en-US" altLang="sv-SE" sz="2900" kern="1200" dirty="0">
                <a:solidFill>
                  <a:schemeClr val="tx1"/>
                </a:solidFill>
                <a:effectLst>
                  <a:outerShdw blurRad="38100" dist="38100" dir="2700000" algn="tl">
                    <a:srgbClr val="000000">
                      <a:alpha val="43137"/>
                    </a:srgbClr>
                  </a:outerShdw>
                </a:effectLst>
                <a:latin typeface="+mj-lt"/>
                <a:ea typeface="+mj-ea"/>
                <a:cs typeface="+mj-cs"/>
              </a:rPr>
              <a:t> </a:t>
            </a:r>
            <a:r>
              <a:rPr lang="en-US" altLang="sv-SE" sz="2900" kern="1200" dirty="0" err="1">
                <a:solidFill>
                  <a:schemeClr val="tx1"/>
                </a:solidFill>
                <a:effectLst>
                  <a:outerShdw blurRad="38100" dist="38100" dir="2700000" algn="tl">
                    <a:srgbClr val="000000">
                      <a:alpha val="43137"/>
                    </a:srgbClr>
                  </a:outerShdw>
                </a:effectLst>
                <a:latin typeface="+mj-lt"/>
                <a:ea typeface="+mj-ea"/>
                <a:cs typeface="+mj-cs"/>
              </a:rPr>
              <a:t>riskutsatta</a:t>
            </a:r>
            <a:r>
              <a:rPr lang="en-US" altLang="sv-SE" sz="2900" kern="1200" dirty="0">
                <a:solidFill>
                  <a:schemeClr val="tx1"/>
                </a:solidFill>
                <a:effectLst>
                  <a:outerShdw blurRad="38100" dist="38100" dir="2700000" algn="tl">
                    <a:srgbClr val="000000">
                      <a:alpha val="43137"/>
                    </a:srgbClr>
                  </a:outerShdw>
                </a:effectLst>
                <a:latin typeface="+mj-lt"/>
                <a:ea typeface="+mj-ea"/>
                <a:cs typeface="+mj-cs"/>
              </a:rPr>
              <a:t> </a:t>
            </a:r>
            <a:r>
              <a:rPr lang="en-US" altLang="sv-SE" sz="2900" kern="1200" dirty="0" err="1">
                <a:solidFill>
                  <a:schemeClr val="tx1"/>
                </a:solidFill>
                <a:effectLst>
                  <a:outerShdw blurRad="38100" dist="38100" dir="2700000" algn="tl">
                    <a:srgbClr val="000000">
                      <a:alpha val="43137"/>
                    </a:srgbClr>
                  </a:outerShdw>
                </a:effectLst>
                <a:latin typeface="+mj-lt"/>
                <a:ea typeface="+mj-ea"/>
                <a:cs typeface="+mj-cs"/>
              </a:rPr>
              <a:t>individer</a:t>
            </a:r>
            <a:r>
              <a:rPr lang="en-US" altLang="sv-SE" sz="2900" kern="1200" dirty="0">
                <a:solidFill>
                  <a:schemeClr val="tx1"/>
                </a:solidFill>
                <a:effectLst>
                  <a:outerShdw blurRad="38100" dist="38100" dir="2700000" algn="tl">
                    <a:srgbClr val="000000">
                      <a:alpha val="43137"/>
                    </a:srgbClr>
                  </a:outerShdw>
                </a:effectLst>
                <a:latin typeface="+mj-lt"/>
                <a:ea typeface="+mj-ea"/>
                <a:cs typeface="+mj-cs"/>
              </a:rPr>
              <a:t> </a:t>
            </a:r>
            <a:br>
              <a:rPr lang="en-US" altLang="sv-SE" sz="2900" kern="1200" dirty="0">
                <a:solidFill>
                  <a:schemeClr val="tx1"/>
                </a:solidFill>
                <a:effectLst>
                  <a:outerShdw blurRad="38100" dist="38100" dir="2700000" algn="tl">
                    <a:srgbClr val="000000">
                      <a:alpha val="43137"/>
                    </a:srgbClr>
                  </a:outerShdw>
                </a:effectLst>
                <a:latin typeface="+mj-lt"/>
                <a:ea typeface="+mj-ea"/>
                <a:cs typeface="+mj-cs"/>
              </a:rPr>
            </a:br>
            <a:endParaRPr lang="en-US" sz="2900" kern="1200" dirty="0">
              <a:solidFill>
                <a:schemeClr val="tx1"/>
              </a:solidFill>
              <a:latin typeface="+mj-lt"/>
              <a:ea typeface="+mj-ea"/>
              <a:cs typeface="+mj-cs"/>
            </a:endParaRPr>
          </a:p>
        </p:txBody>
      </p:sp>
      <p:pic>
        <p:nvPicPr>
          <p:cNvPr id="2" name="Bildobjekt 1" descr="En bild som visar emblem, prydnad, symbol, cirkel&#10;&#10;Automatiskt genererad beskrivning">
            <a:extLst>
              <a:ext uri="{FF2B5EF4-FFF2-40B4-BE49-F238E27FC236}">
                <a16:creationId xmlns:a16="http://schemas.microsoft.com/office/drawing/2014/main" id="{F49E5476-41EB-B5D8-F6F2-221C44751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869" y="1323623"/>
            <a:ext cx="4152000" cy="4152000"/>
          </a:xfrm>
          <a:prstGeom prst="rect">
            <a:avLst/>
          </a:prstGeom>
        </p:spPr>
      </p:pic>
    </p:spTree>
    <p:extLst>
      <p:ext uri="{BB962C8B-B14F-4D97-AF65-F5344CB8AC3E}">
        <p14:creationId xmlns:p14="http://schemas.microsoft.com/office/powerpoint/2010/main" val="182309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2">
            <a:extLst>
              <a:ext uri="{FF2B5EF4-FFF2-40B4-BE49-F238E27FC236}">
                <a16:creationId xmlns:a16="http://schemas.microsoft.com/office/drawing/2014/main" id="{245B9328-EBD7-43BD-9DBC-33079A74F4C4}"/>
              </a:ext>
            </a:extLst>
          </p:cNvPr>
          <p:cNvSpPr>
            <a:spLocks noGrp="1"/>
          </p:cNvSpPr>
          <p:nvPr>
            <p:ph type="title"/>
          </p:nvPr>
        </p:nvSpPr>
        <p:spPr>
          <a:xfrm>
            <a:off x="323528" y="393424"/>
            <a:ext cx="8565948" cy="1143000"/>
          </a:xfrm>
        </p:spPr>
        <p:txBody>
          <a:bodyPr>
            <a:normAutofit fontScale="90000"/>
          </a:bodyPr>
          <a:lstStyle/>
          <a:p>
            <a:r>
              <a:rPr lang="sv-SE" altLang="sv-SE" dirty="0">
                <a:solidFill>
                  <a:srgbClr val="1C1C1C"/>
                </a:solidFill>
                <a:cs typeface="Calibri" panose="020F0502020204030204" pitchFamily="34" charset="0"/>
              </a:rPr>
              <a:t>Checklistorna och Åtgärdskatalogen</a:t>
            </a:r>
            <a:br>
              <a:rPr lang="sv-SE" altLang="sv-SE" b="0" dirty="0">
                <a:solidFill>
                  <a:srgbClr val="C00000"/>
                </a:solidFill>
                <a:cs typeface="Calibri" panose="020F0502020204030204" pitchFamily="34" charset="0"/>
              </a:rPr>
            </a:br>
            <a:endParaRPr lang="sv-SE" dirty="0"/>
          </a:p>
        </p:txBody>
      </p:sp>
      <p:pic>
        <p:nvPicPr>
          <p:cNvPr id="12" name="Bildobjekt 11" descr="En bild som visar skärmbild&#10;&#10;Beskrivning genererad med hög exakthet">
            <a:extLst>
              <a:ext uri="{FF2B5EF4-FFF2-40B4-BE49-F238E27FC236}">
                <a16:creationId xmlns:a16="http://schemas.microsoft.com/office/drawing/2014/main" id="{835205E7-EDE5-430D-BC47-831C246ADC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9468">
            <a:off x="297699" y="1279316"/>
            <a:ext cx="3398838" cy="2157413"/>
          </a:xfrm>
          <a:prstGeom prst="rect">
            <a:avLst/>
          </a:prstGeom>
          <a:ln>
            <a:noFill/>
          </a:ln>
          <a:effectLst>
            <a:outerShdw blurRad="190500" algn="tl" rotWithShape="0">
              <a:srgbClr val="000000">
                <a:alpha val="70000"/>
              </a:srgbClr>
            </a:outerShdw>
          </a:effectLst>
        </p:spPr>
      </p:pic>
      <p:pic>
        <p:nvPicPr>
          <p:cNvPr id="13" name="Bildobjekt 12">
            <a:extLst>
              <a:ext uri="{FF2B5EF4-FFF2-40B4-BE49-F238E27FC236}">
                <a16:creationId xmlns:a16="http://schemas.microsoft.com/office/drawing/2014/main" id="{6FA63E76-DD43-4351-88D3-973D6951DD69}"/>
              </a:ext>
            </a:extLst>
          </p:cNvPr>
          <p:cNvPicPr>
            <a:picLocks noChangeAspect="1"/>
          </p:cNvPicPr>
          <p:nvPr/>
        </p:nvPicPr>
        <p:blipFill>
          <a:blip r:embed="rId4"/>
          <a:stretch>
            <a:fillRect/>
          </a:stretch>
        </p:blipFill>
        <p:spPr>
          <a:xfrm rot="379726">
            <a:off x="5547612" y="1377759"/>
            <a:ext cx="3137193" cy="4102483"/>
          </a:xfrm>
          <a:prstGeom prst="rect">
            <a:avLst/>
          </a:prstGeom>
          <a:ln>
            <a:noFill/>
          </a:ln>
          <a:effectLst>
            <a:outerShdw blurRad="292100" dist="139700" dir="2700000" algn="tl" rotWithShape="0">
              <a:srgbClr val="333333">
                <a:alpha val="65000"/>
              </a:srgbClr>
            </a:outerShdw>
          </a:effectLst>
        </p:spPr>
      </p:pic>
      <p:pic>
        <p:nvPicPr>
          <p:cNvPr id="14" name="Bildobjekt 13">
            <a:extLst>
              <a:ext uri="{FF2B5EF4-FFF2-40B4-BE49-F238E27FC236}">
                <a16:creationId xmlns:a16="http://schemas.microsoft.com/office/drawing/2014/main" id="{03E0F66D-0AD9-41F1-8888-35735FE93115}"/>
              </a:ext>
            </a:extLst>
          </p:cNvPr>
          <p:cNvPicPr>
            <a:picLocks noChangeAspect="1"/>
          </p:cNvPicPr>
          <p:nvPr/>
        </p:nvPicPr>
        <p:blipFill>
          <a:blip r:embed="rId5"/>
          <a:stretch>
            <a:fillRect/>
          </a:stretch>
        </p:blipFill>
        <p:spPr>
          <a:xfrm rot="246224">
            <a:off x="2953960" y="2075904"/>
            <a:ext cx="2907129" cy="41420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7735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1">
            <a:extLst>
              <a:ext uri="{FF2B5EF4-FFF2-40B4-BE49-F238E27FC236}">
                <a16:creationId xmlns:a16="http://schemas.microsoft.com/office/drawing/2014/main" id="{AC389AE6-12A6-46BE-99FC-B032A09F6DC2}"/>
              </a:ext>
            </a:extLst>
          </p:cNvPr>
          <p:cNvSpPr>
            <a:spLocks noGrp="1"/>
          </p:cNvSpPr>
          <p:nvPr>
            <p:ph type="body" sz="quarter" idx="12"/>
          </p:nvPr>
        </p:nvSpPr>
        <p:spPr bwMode="auto">
          <a:xfrm>
            <a:off x="1491642" y="1185194"/>
            <a:ext cx="6160716" cy="4961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pPr indent="-228600">
              <a:lnSpc>
                <a:spcPct val="90000"/>
              </a:lnSpc>
              <a:spcAft>
                <a:spcPts val="600"/>
              </a:spcAft>
              <a:buFont typeface="Arial" panose="020B0604020202020204" pitchFamily="34" charset="0"/>
              <a:buChar char="•"/>
              <a:defRPr/>
            </a:pPr>
            <a:r>
              <a:rPr lang="en-US" b="1" dirty="0" err="1">
                <a:solidFill>
                  <a:srgbClr val="000000"/>
                </a:solidFill>
              </a:rPr>
              <a:t>Individen</a:t>
            </a:r>
            <a:r>
              <a:rPr lang="en-US" b="1" dirty="0">
                <a:solidFill>
                  <a:srgbClr val="000000"/>
                </a:solidFill>
              </a:rPr>
              <a:t> - har </a:t>
            </a:r>
            <a:r>
              <a:rPr lang="en-US" b="1" dirty="0" err="1">
                <a:solidFill>
                  <a:srgbClr val="000000"/>
                </a:solidFill>
              </a:rPr>
              <a:t>alltid</a:t>
            </a:r>
            <a:r>
              <a:rPr lang="en-US" b="1" dirty="0">
                <a:solidFill>
                  <a:srgbClr val="000000"/>
                </a:solidFill>
              </a:rPr>
              <a:t> </a:t>
            </a:r>
            <a:r>
              <a:rPr lang="en-US" b="1" dirty="0" err="1">
                <a:solidFill>
                  <a:srgbClr val="000000"/>
                </a:solidFill>
              </a:rPr>
              <a:t>huvudansvaret</a:t>
            </a:r>
            <a:endParaRPr lang="en-US" b="1" dirty="0">
              <a:solidFill>
                <a:srgbClr val="000000"/>
              </a:solidFill>
            </a:endParaRPr>
          </a:p>
          <a:p>
            <a:pPr marL="342900" indent="-228600">
              <a:lnSpc>
                <a:spcPct val="90000"/>
              </a:lnSpc>
              <a:spcAft>
                <a:spcPts val="600"/>
              </a:spcAft>
              <a:buFont typeface="Arial" panose="020B0604020202020204" pitchFamily="34" charset="0"/>
              <a:buChar char="•"/>
              <a:defRPr/>
            </a:pPr>
            <a:r>
              <a:rPr lang="en-US" dirty="0" err="1">
                <a:solidFill>
                  <a:srgbClr val="000000"/>
                </a:solidFill>
              </a:rPr>
              <a:t>Brandvarnare</a:t>
            </a:r>
            <a:endParaRPr lang="en-US" dirty="0">
              <a:solidFill>
                <a:srgbClr val="000000"/>
              </a:solidFill>
            </a:endParaRPr>
          </a:p>
          <a:p>
            <a:pPr marL="342900" indent="-228600">
              <a:lnSpc>
                <a:spcPct val="90000"/>
              </a:lnSpc>
              <a:spcAft>
                <a:spcPts val="600"/>
              </a:spcAft>
              <a:buFont typeface="Arial" panose="020B0604020202020204" pitchFamily="34" charset="0"/>
              <a:buChar char="•"/>
              <a:defRPr/>
            </a:pPr>
            <a:r>
              <a:rPr lang="en-US" dirty="0" err="1">
                <a:solidFill>
                  <a:srgbClr val="000000"/>
                </a:solidFill>
              </a:rPr>
              <a:t>Brandfilt</a:t>
            </a:r>
            <a:endParaRPr lang="en-US" dirty="0">
              <a:solidFill>
                <a:srgbClr val="000000"/>
              </a:solidFill>
            </a:endParaRPr>
          </a:p>
          <a:p>
            <a:pPr marL="342900" indent="-228600">
              <a:lnSpc>
                <a:spcPct val="90000"/>
              </a:lnSpc>
              <a:spcAft>
                <a:spcPts val="600"/>
              </a:spcAft>
              <a:buFont typeface="Arial" panose="020B0604020202020204" pitchFamily="34" charset="0"/>
              <a:buChar char="•"/>
              <a:defRPr/>
            </a:pPr>
            <a:r>
              <a:rPr lang="en-US" dirty="0" err="1">
                <a:solidFill>
                  <a:srgbClr val="000000"/>
                </a:solidFill>
              </a:rPr>
              <a:t>Brandsläckare</a:t>
            </a:r>
            <a:endParaRPr lang="en-US" dirty="0">
              <a:solidFill>
                <a:srgbClr val="000000"/>
              </a:solidFill>
            </a:endParaRPr>
          </a:p>
          <a:p>
            <a:pPr indent="-228600">
              <a:lnSpc>
                <a:spcPct val="90000"/>
              </a:lnSpc>
              <a:spcAft>
                <a:spcPts val="600"/>
              </a:spcAft>
              <a:buFont typeface="Arial" panose="020B0604020202020204" pitchFamily="34" charset="0"/>
              <a:buChar char="•"/>
              <a:defRPr/>
            </a:pPr>
            <a:endParaRPr lang="en-US" b="1" dirty="0">
              <a:solidFill>
                <a:srgbClr val="000000"/>
              </a:solidFill>
            </a:endParaRPr>
          </a:p>
          <a:p>
            <a:pPr indent="-228600">
              <a:lnSpc>
                <a:spcPct val="90000"/>
              </a:lnSpc>
              <a:spcAft>
                <a:spcPts val="600"/>
              </a:spcAft>
              <a:buFont typeface="Arial" panose="020B0604020202020204" pitchFamily="34" charset="0"/>
              <a:buChar char="•"/>
              <a:defRPr/>
            </a:pPr>
            <a:r>
              <a:rPr lang="en-US" b="1" dirty="0" err="1">
                <a:solidFill>
                  <a:srgbClr val="000000"/>
                </a:solidFill>
              </a:rPr>
              <a:t>Hemtjänst</a:t>
            </a:r>
            <a:r>
              <a:rPr lang="en-US" b="1" dirty="0">
                <a:solidFill>
                  <a:srgbClr val="000000"/>
                </a:solidFill>
              </a:rPr>
              <a:t>/</a:t>
            </a:r>
            <a:r>
              <a:rPr lang="en-US" b="1" dirty="0" err="1">
                <a:solidFill>
                  <a:srgbClr val="000000"/>
                </a:solidFill>
              </a:rPr>
              <a:t>hemsjukvård</a:t>
            </a:r>
            <a:r>
              <a:rPr lang="en-US" b="1" dirty="0">
                <a:solidFill>
                  <a:srgbClr val="000000"/>
                </a:solidFill>
              </a:rPr>
              <a:t>/</a:t>
            </a:r>
            <a:r>
              <a:rPr lang="en-US" b="1" dirty="0" err="1">
                <a:solidFill>
                  <a:srgbClr val="000000"/>
                </a:solidFill>
              </a:rPr>
              <a:t>anhörig</a:t>
            </a:r>
            <a:endParaRPr lang="en-US" b="1" dirty="0">
              <a:solidFill>
                <a:srgbClr val="000000"/>
              </a:solidFill>
              <a:cs typeface="Calibri"/>
            </a:endParaRPr>
          </a:p>
          <a:p>
            <a:pPr marL="342900" indent="-228600">
              <a:lnSpc>
                <a:spcPct val="90000"/>
              </a:lnSpc>
              <a:spcAft>
                <a:spcPts val="600"/>
              </a:spcAft>
              <a:buFont typeface="Arial" panose="020B0604020202020204" pitchFamily="34" charset="0"/>
              <a:buChar char="•"/>
              <a:defRPr/>
            </a:pPr>
            <a:r>
              <a:rPr lang="en-US" dirty="0" err="1">
                <a:solidFill>
                  <a:srgbClr val="000000"/>
                </a:solidFill>
              </a:rPr>
              <a:t>Riskbedömning</a:t>
            </a:r>
            <a:r>
              <a:rPr lang="en-US" dirty="0">
                <a:solidFill>
                  <a:srgbClr val="000000"/>
                </a:solidFill>
              </a:rPr>
              <a:t> </a:t>
            </a:r>
            <a:r>
              <a:rPr lang="en-US" dirty="0" err="1">
                <a:solidFill>
                  <a:srgbClr val="000000"/>
                </a:solidFill>
              </a:rPr>
              <a:t>utifrån</a:t>
            </a:r>
            <a:r>
              <a:rPr lang="en-US" dirty="0">
                <a:solidFill>
                  <a:srgbClr val="000000"/>
                </a:solidFill>
              </a:rPr>
              <a:t> </a:t>
            </a:r>
            <a:r>
              <a:rPr lang="en-US" dirty="0" err="1">
                <a:solidFill>
                  <a:srgbClr val="000000"/>
                </a:solidFill>
              </a:rPr>
              <a:t>lilla</a:t>
            </a:r>
            <a:r>
              <a:rPr lang="en-US" dirty="0">
                <a:solidFill>
                  <a:srgbClr val="000000"/>
                </a:solidFill>
              </a:rPr>
              <a:t> </a:t>
            </a:r>
            <a:r>
              <a:rPr lang="en-US" dirty="0" err="1">
                <a:solidFill>
                  <a:srgbClr val="000000"/>
                </a:solidFill>
              </a:rPr>
              <a:t>checklistan</a:t>
            </a:r>
            <a:endParaRPr lang="en-US" dirty="0">
              <a:solidFill>
                <a:srgbClr val="000000"/>
              </a:solidFill>
            </a:endParaRPr>
          </a:p>
          <a:p>
            <a:pPr marL="342900" indent="-228600">
              <a:lnSpc>
                <a:spcPct val="90000"/>
              </a:lnSpc>
              <a:spcAft>
                <a:spcPts val="600"/>
              </a:spcAft>
              <a:buFont typeface="Arial" panose="020B0604020202020204" pitchFamily="34" charset="0"/>
              <a:buChar char="•"/>
              <a:defRPr/>
            </a:pPr>
            <a:r>
              <a:rPr lang="en-US" dirty="0">
                <a:solidFill>
                  <a:srgbClr val="000000"/>
                </a:solidFill>
              </a:rPr>
              <a:t>Vid </a:t>
            </a:r>
            <a:r>
              <a:rPr lang="en-US" dirty="0" err="1">
                <a:solidFill>
                  <a:srgbClr val="000000"/>
                </a:solidFill>
              </a:rPr>
              <a:t>behov</a:t>
            </a:r>
            <a:r>
              <a:rPr lang="en-US" dirty="0">
                <a:solidFill>
                  <a:srgbClr val="000000"/>
                </a:solidFill>
              </a:rPr>
              <a:t> </a:t>
            </a:r>
            <a:r>
              <a:rPr lang="en-US" dirty="0" err="1">
                <a:solidFill>
                  <a:srgbClr val="000000"/>
                </a:solidFill>
              </a:rPr>
              <a:t>utförliga</a:t>
            </a:r>
            <a:r>
              <a:rPr lang="en-US" dirty="0">
                <a:solidFill>
                  <a:srgbClr val="000000"/>
                </a:solidFill>
              </a:rPr>
              <a:t> </a:t>
            </a:r>
            <a:r>
              <a:rPr lang="en-US" dirty="0" err="1">
                <a:solidFill>
                  <a:srgbClr val="000000"/>
                </a:solidFill>
              </a:rPr>
              <a:t>checklistan</a:t>
            </a:r>
            <a:r>
              <a:rPr lang="en-US" dirty="0">
                <a:solidFill>
                  <a:srgbClr val="000000"/>
                </a:solidFill>
              </a:rPr>
              <a:t> </a:t>
            </a:r>
            <a:r>
              <a:rPr lang="en-US" dirty="0" err="1">
                <a:solidFill>
                  <a:srgbClr val="000000"/>
                </a:solidFill>
              </a:rPr>
              <a:t>och</a:t>
            </a:r>
            <a:r>
              <a:rPr lang="en-US" dirty="0">
                <a:solidFill>
                  <a:srgbClr val="000000"/>
                </a:solidFill>
              </a:rPr>
              <a:t> </a:t>
            </a:r>
            <a:r>
              <a:rPr lang="en-US" dirty="0" err="1">
                <a:solidFill>
                  <a:srgbClr val="000000"/>
                </a:solidFill>
              </a:rPr>
              <a:t>åtgärdskatalogen</a:t>
            </a:r>
            <a:endParaRPr lang="en-US" dirty="0">
              <a:solidFill>
                <a:srgbClr val="000000"/>
              </a:solidFill>
            </a:endParaRPr>
          </a:p>
          <a:p>
            <a:pPr indent="-228600">
              <a:lnSpc>
                <a:spcPct val="90000"/>
              </a:lnSpc>
              <a:spcAft>
                <a:spcPts val="600"/>
              </a:spcAft>
              <a:buFont typeface="Arial" panose="020B0604020202020204" pitchFamily="34" charset="0"/>
              <a:buChar char="•"/>
              <a:defRPr/>
            </a:pPr>
            <a:endParaRPr lang="en-US" b="1" dirty="0">
              <a:solidFill>
                <a:srgbClr val="000000"/>
              </a:solidFill>
            </a:endParaRPr>
          </a:p>
          <a:p>
            <a:pPr indent="-228600">
              <a:lnSpc>
                <a:spcPct val="90000"/>
              </a:lnSpc>
              <a:spcAft>
                <a:spcPts val="600"/>
              </a:spcAft>
              <a:buFont typeface="Arial" panose="020B0604020202020204" pitchFamily="34" charset="0"/>
              <a:buChar char="•"/>
              <a:defRPr/>
            </a:pPr>
            <a:r>
              <a:rPr lang="en-US" b="1" dirty="0" err="1">
                <a:solidFill>
                  <a:srgbClr val="000000"/>
                </a:solidFill>
              </a:rPr>
              <a:t>Räddningstjänst</a:t>
            </a:r>
            <a:endParaRPr lang="en-US" b="1" dirty="0">
              <a:solidFill>
                <a:srgbClr val="000000"/>
              </a:solidFill>
            </a:endParaRPr>
          </a:p>
          <a:p>
            <a:pPr marL="342900" indent="-228600">
              <a:lnSpc>
                <a:spcPct val="90000"/>
              </a:lnSpc>
              <a:spcAft>
                <a:spcPts val="600"/>
              </a:spcAft>
              <a:buFont typeface="Arial" panose="020B0604020202020204" pitchFamily="34" charset="0"/>
              <a:buChar char="•"/>
              <a:defRPr/>
            </a:pPr>
            <a:r>
              <a:rPr lang="en-US" dirty="0">
                <a:solidFill>
                  <a:srgbClr val="000000"/>
                </a:solidFill>
              </a:rPr>
              <a:t>Information </a:t>
            </a:r>
            <a:r>
              <a:rPr lang="en-US" dirty="0" err="1">
                <a:solidFill>
                  <a:srgbClr val="000000"/>
                </a:solidFill>
              </a:rPr>
              <a:t>och</a:t>
            </a:r>
            <a:r>
              <a:rPr lang="en-US" dirty="0">
                <a:solidFill>
                  <a:srgbClr val="000000"/>
                </a:solidFill>
              </a:rPr>
              <a:t> </a:t>
            </a:r>
            <a:r>
              <a:rPr lang="en-US" dirty="0" err="1">
                <a:solidFill>
                  <a:srgbClr val="000000"/>
                </a:solidFill>
              </a:rPr>
              <a:t>utbildning</a:t>
            </a:r>
            <a:endParaRPr lang="en-US" dirty="0">
              <a:solidFill>
                <a:srgbClr val="000000"/>
              </a:solidFill>
            </a:endParaRPr>
          </a:p>
          <a:p>
            <a:pPr indent="-228600">
              <a:lnSpc>
                <a:spcPct val="90000"/>
              </a:lnSpc>
              <a:spcAft>
                <a:spcPts val="600"/>
              </a:spcAft>
              <a:buFont typeface="Arial" panose="020B0604020202020204" pitchFamily="34" charset="0"/>
              <a:buChar char="•"/>
              <a:defRPr/>
            </a:pPr>
            <a:endParaRPr lang="en-US" dirty="0">
              <a:solidFill>
                <a:srgbClr val="000000"/>
              </a:solidFill>
            </a:endParaRPr>
          </a:p>
          <a:p>
            <a:pPr indent="-228600">
              <a:lnSpc>
                <a:spcPct val="90000"/>
              </a:lnSpc>
              <a:spcAft>
                <a:spcPts val="600"/>
              </a:spcAft>
              <a:buFont typeface="Arial" panose="020B0604020202020204" pitchFamily="34" charset="0"/>
              <a:buChar char="•"/>
              <a:defRPr/>
            </a:pPr>
            <a:r>
              <a:rPr lang="en-US" b="1" dirty="0" err="1">
                <a:solidFill>
                  <a:srgbClr val="000000"/>
                </a:solidFill>
              </a:rPr>
              <a:t>Biståndshandläggare</a:t>
            </a:r>
            <a:endParaRPr lang="en-US" b="1" dirty="0">
              <a:solidFill>
                <a:srgbClr val="000000"/>
              </a:solidFill>
            </a:endParaRPr>
          </a:p>
          <a:p>
            <a:pPr marL="342900" indent="-228600">
              <a:lnSpc>
                <a:spcPct val="90000"/>
              </a:lnSpc>
              <a:spcAft>
                <a:spcPts val="600"/>
              </a:spcAft>
              <a:buFont typeface="Arial" panose="020B0604020202020204" pitchFamily="34" charset="0"/>
              <a:buChar char="•"/>
              <a:defRPr/>
            </a:pPr>
            <a:r>
              <a:rPr lang="en-US" dirty="0" err="1">
                <a:solidFill>
                  <a:srgbClr val="000000"/>
                </a:solidFill>
              </a:rPr>
              <a:t>Bedömning</a:t>
            </a:r>
            <a:r>
              <a:rPr lang="en-US" dirty="0">
                <a:solidFill>
                  <a:srgbClr val="000000"/>
                </a:solidFill>
              </a:rPr>
              <a:t> </a:t>
            </a:r>
            <a:r>
              <a:rPr lang="en-US" dirty="0" err="1">
                <a:solidFill>
                  <a:srgbClr val="000000"/>
                </a:solidFill>
              </a:rPr>
              <a:t>kring</a:t>
            </a:r>
            <a:r>
              <a:rPr lang="en-US" dirty="0">
                <a:solidFill>
                  <a:srgbClr val="000000"/>
                </a:solidFill>
              </a:rPr>
              <a:t> </a:t>
            </a:r>
            <a:r>
              <a:rPr lang="en-US" dirty="0" err="1">
                <a:solidFill>
                  <a:srgbClr val="000000"/>
                </a:solidFill>
              </a:rPr>
              <a:t>behov</a:t>
            </a:r>
            <a:r>
              <a:rPr lang="en-US" dirty="0">
                <a:solidFill>
                  <a:srgbClr val="000000"/>
                </a:solidFill>
              </a:rPr>
              <a:t> av </a:t>
            </a:r>
            <a:r>
              <a:rPr lang="en-US" dirty="0" err="1">
                <a:solidFill>
                  <a:srgbClr val="000000"/>
                </a:solidFill>
              </a:rPr>
              <a:t>insatser</a:t>
            </a:r>
            <a:endParaRPr lang="en-US" dirty="0">
              <a:solidFill>
                <a:srgbClr val="000000"/>
              </a:solidFill>
            </a:endParaRPr>
          </a:p>
          <a:p>
            <a:endParaRPr lang="sv-SE" altLang="sv-SE" dirty="0"/>
          </a:p>
          <a:p>
            <a:endParaRPr lang="sv-SE" altLang="sv-SE" dirty="0"/>
          </a:p>
          <a:p>
            <a:endParaRPr lang="sv-SE" altLang="sv-SE" dirty="0"/>
          </a:p>
        </p:txBody>
      </p:sp>
      <p:sp>
        <p:nvSpPr>
          <p:cNvPr id="7" name="Rubrik 2">
            <a:extLst>
              <a:ext uri="{FF2B5EF4-FFF2-40B4-BE49-F238E27FC236}">
                <a16:creationId xmlns:a16="http://schemas.microsoft.com/office/drawing/2014/main" id="{3A2EDB1C-CCB1-4D37-AA01-174B3447CC9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a:solidFill>
                  <a:srgbClr val="1C1C1C"/>
                </a:solidFill>
              </a:rPr>
              <a:t>Ansvar</a:t>
            </a:r>
            <a:endParaRPr lang="sv-SE" altLang="sv-SE" dirty="0">
              <a:solidFill>
                <a:srgbClr val="1C1C1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1">
            <a:extLst>
              <a:ext uri="{FF2B5EF4-FFF2-40B4-BE49-F238E27FC236}">
                <a16:creationId xmlns:a16="http://schemas.microsoft.com/office/drawing/2014/main" id="{2F6B3DD5-C197-45AB-8ED3-023AB1549226}"/>
              </a:ext>
            </a:extLst>
          </p:cNvPr>
          <p:cNvSpPr>
            <a:spLocks noGrp="1"/>
          </p:cNvSpPr>
          <p:nvPr>
            <p:ph type="body" sz="quarter" idx="12"/>
          </p:nvPr>
        </p:nvSpPr>
        <p:spPr>
          <a:xfrm>
            <a:off x="846963" y="1909309"/>
            <a:ext cx="7541461" cy="4105275"/>
          </a:xfrm>
        </p:spPr>
        <p:txBody>
          <a:bodyPr>
            <a:normAutofit/>
          </a:bodyPr>
          <a:lstStyle/>
          <a:p>
            <a:endParaRPr lang="sv-SE" sz="2400" dirty="0"/>
          </a:p>
          <a:p>
            <a:endParaRPr lang="sv-SE" dirty="0"/>
          </a:p>
        </p:txBody>
      </p:sp>
      <p:grpSp>
        <p:nvGrpSpPr>
          <p:cNvPr id="6" name="Grupp 5">
            <a:extLst>
              <a:ext uri="{FF2B5EF4-FFF2-40B4-BE49-F238E27FC236}">
                <a16:creationId xmlns:a16="http://schemas.microsoft.com/office/drawing/2014/main" id="{B34AA5AF-4689-47A5-8297-4F4EE66733A3}"/>
              </a:ext>
            </a:extLst>
          </p:cNvPr>
          <p:cNvGrpSpPr/>
          <p:nvPr/>
        </p:nvGrpSpPr>
        <p:grpSpPr>
          <a:xfrm>
            <a:off x="394407" y="394041"/>
            <a:ext cx="8342739" cy="5621621"/>
            <a:chOff x="448266" y="470666"/>
            <a:chExt cx="8627827" cy="5621621"/>
          </a:xfrm>
        </p:grpSpPr>
        <p:sp>
          <p:nvSpPr>
            <p:cNvPr id="7" name="Frihandsfigur: Form 6">
              <a:extLst>
                <a:ext uri="{FF2B5EF4-FFF2-40B4-BE49-F238E27FC236}">
                  <a16:creationId xmlns:a16="http://schemas.microsoft.com/office/drawing/2014/main" id="{84DE2F43-A213-44F5-B0DD-7EC4BF06D38E}"/>
                </a:ext>
              </a:extLst>
            </p:cNvPr>
            <p:cNvSpPr/>
            <p:nvPr/>
          </p:nvSpPr>
          <p:spPr>
            <a:xfrm>
              <a:off x="3398739" y="2380071"/>
              <a:ext cx="2761466" cy="2093538"/>
            </a:xfrm>
            <a:custGeom>
              <a:avLst/>
              <a:gdLst>
                <a:gd name="connsiteX0" fmla="*/ 0 w 2761466"/>
                <a:gd name="connsiteY0" fmla="*/ 1046769 h 2093538"/>
                <a:gd name="connsiteX1" fmla="*/ 1380733 w 2761466"/>
                <a:gd name="connsiteY1" fmla="*/ 0 h 2093538"/>
                <a:gd name="connsiteX2" fmla="*/ 2761466 w 2761466"/>
                <a:gd name="connsiteY2" fmla="*/ 1046769 h 2093538"/>
                <a:gd name="connsiteX3" fmla="*/ 1380733 w 2761466"/>
                <a:gd name="connsiteY3" fmla="*/ 2093538 h 2093538"/>
                <a:gd name="connsiteX4" fmla="*/ 0 w 2761466"/>
                <a:gd name="connsiteY4" fmla="*/ 1046769 h 20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466" h="2093538">
                  <a:moveTo>
                    <a:pt x="0" y="1046769"/>
                  </a:moveTo>
                  <a:cubicBezTo>
                    <a:pt x="0" y="468654"/>
                    <a:pt x="618175" y="0"/>
                    <a:pt x="1380733" y="0"/>
                  </a:cubicBezTo>
                  <a:cubicBezTo>
                    <a:pt x="2143291" y="0"/>
                    <a:pt x="2761466" y="468654"/>
                    <a:pt x="2761466" y="1046769"/>
                  </a:cubicBezTo>
                  <a:cubicBezTo>
                    <a:pt x="2761466" y="1624884"/>
                    <a:pt x="2143291" y="2093538"/>
                    <a:pt x="1380733" y="2093538"/>
                  </a:cubicBezTo>
                  <a:cubicBezTo>
                    <a:pt x="618175" y="2093538"/>
                    <a:pt x="0" y="1624884"/>
                    <a:pt x="0" y="1046769"/>
                  </a:cubicBezTo>
                  <a:close/>
                </a:path>
              </a:pathLst>
            </a:custGeom>
            <a:solidFill>
              <a:srgbClr val="EF644D"/>
            </a:solidFill>
          </p:spPr>
          <p:style>
            <a:lnRef idx="3">
              <a:schemeClr val="lt1">
                <a:hueOff val="0"/>
                <a:satOff val="0"/>
                <a:lumOff val="0"/>
                <a:alphaOff val="0"/>
              </a:schemeClr>
            </a:lnRef>
            <a:fillRef idx="1">
              <a:scrgbClr r="0" g="0" b="0"/>
            </a:fillRef>
            <a:effectRef idx="1">
              <a:schemeClr val="accent5">
                <a:shade val="60000"/>
                <a:hueOff val="0"/>
                <a:satOff val="0"/>
                <a:lumOff val="0"/>
                <a:alphaOff val="0"/>
              </a:schemeClr>
            </a:effectRef>
            <a:fontRef idx="minor">
              <a:schemeClr val="lt1"/>
            </a:fontRef>
          </p:style>
          <p:txBody>
            <a:bodyPr spcFirstLastPara="0" vert="horz" wrap="square" lIns="417107" tIns="319292" rIns="417107" bIns="319292" numCol="1" spcCol="1270" anchor="ctr" anchorCtr="0">
              <a:noAutofit/>
            </a:bodyPr>
            <a:lstStyle/>
            <a:p>
              <a:pPr marL="0" lvl="0" indent="0" algn="ctr" defTabSz="889000">
                <a:lnSpc>
                  <a:spcPct val="90000"/>
                </a:lnSpc>
                <a:spcBef>
                  <a:spcPct val="0"/>
                </a:spcBef>
                <a:spcAft>
                  <a:spcPct val="35000"/>
                </a:spcAft>
                <a:buNone/>
              </a:pPr>
              <a:r>
                <a:rPr lang="sv-SE" sz="2000" b="0" kern="1200" dirty="0">
                  <a:effectLst>
                    <a:outerShdw blurRad="38100" dist="38100" dir="2700000" algn="tl">
                      <a:srgbClr val="000000">
                        <a:alpha val="43137"/>
                      </a:srgbClr>
                    </a:outerShdw>
                  </a:effectLst>
                  <a:latin typeface="Calibri"/>
                  <a:ea typeface="+mn-ea"/>
                  <a:cs typeface="+mn-cs"/>
                </a:rPr>
                <a:t>Stärkt brandskydd</a:t>
              </a:r>
            </a:p>
          </p:txBody>
        </p:sp>
        <p:sp>
          <p:nvSpPr>
            <p:cNvPr id="9" name="Frihandsfigur: Form 8">
              <a:extLst>
                <a:ext uri="{FF2B5EF4-FFF2-40B4-BE49-F238E27FC236}">
                  <a16:creationId xmlns:a16="http://schemas.microsoft.com/office/drawing/2014/main" id="{C58FC7E1-BDEE-4943-A3C3-0BFC5A86F2D2}"/>
                </a:ext>
              </a:extLst>
            </p:cNvPr>
            <p:cNvSpPr/>
            <p:nvPr/>
          </p:nvSpPr>
          <p:spPr>
            <a:xfrm rot="5400000">
              <a:off x="4856957" y="2075704"/>
              <a:ext cx="174511" cy="434905"/>
            </a:xfrm>
            <a:custGeom>
              <a:avLst/>
              <a:gdLst>
                <a:gd name="connsiteX0" fmla="*/ 0 w 141690"/>
                <a:gd name="connsiteY0" fmla="*/ 10202 h 34277"/>
                <a:gd name="connsiteX1" fmla="*/ 475659 w 141690"/>
                <a:gd name="connsiteY1" fmla="*/ 10202 h 34277"/>
              </a:gdLst>
              <a:ahLst/>
              <a:cxnLst>
                <a:cxn ang="0">
                  <a:pos x="connsiteX0" y="connsiteY0"/>
                </a:cxn>
                <a:cxn ang="0">
                  <a:pos x="connsiteX1" y="connsiteY1"/>
                </a:cxn>
              </a:cxnLst>
              <a:rect l="l" t="t" r="r" b="b"/>
              <a:pathLst>
                <a:path w="141690" h="34277">
                  <a:moveTo>
                    <a:pt x="141690" y="24075"/>
                  </a:moveTo>
                  <a:lnTo>
                    <a:pt x="-333969" y="24075"/>
                  </a:lnTo>
                </a:path>
              </a:pathLst>
            </a:custGeom>
            <a:noFill/>
          </p:spPr>
          <p:style>
            <a:lnRef idx="2">
              <a:schemeClr val="accent5">
                <a:tint val="90000"/>
                <a:hueOff val="0"/>
                <a:satOff val="0"/>
                <a:lumOff val="0"/>
                <a:alphaOff val="0"/>
              </a:schemeClr>
            </a:lnRef>
            <a:fillRef idx="0">
              <a:scrgbClr r="0" g="0" b="0"/>
            </a:fillRef>
            <a:effectRef idx="0">
              <a:schemeClr val="accent5">
                <a:tint val="90000"/>
                <a:hueOff val="0"/>
                <a:satOff val="0"/>
                <a:lumOff val="0"/>
                <a:alphaOff val="0"/>
              </a:schemeClr>
            </a:effectRef>
            <a:fontRef idx="minor">
              <a:schemeClr val="tx1">
                <a:hueOff val="0"/>
                <a:satOff val="0"/>
                <a:lumOff val="0"/>
                <a:alphaOff val="0"/>
              </a:schemeClr>
            </a:fontRef>
          </p:style>
          <p:txBody>
            <a:bodyPr spcFirstLastPara="0" vert="horz" wrap="square" lIns="80003" tIns="13596" rIns="80003" bIns="13596" numCol="1" spcCol="1270" anchor="ctr" anchorCtr="0">
              <a:noAutofit/>
            </a:bodyPr>
            <a:lstStyle/>
            <a:p>
              <a:pPr marL="0" lvl="0" indent="0" algn="ctr" defTabSz="889000">
                <a:lnSpc>
                  <a:spcPct val="90000"/>
                </a:lnSpc>
                <a:spcBef>
                  <a:spcPct val="0"/>
                </a:spcBef>
                <a:spcAft>
                  <a:spcPct val="35000"/>
                </a:spcAft>
                <a:buNone/>
              </a:pPr>
              <a:endParaRPr lang="sv-SE" sz="2000" kern="120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p:txBody>
        </p:sp>
        <p:sp>
          <p:nvSpPr>
            <p:cNvPr id="10" name="Frihandsfigur: Form 9">
              <a:extLst>
                <a:ext uri="{FF2B5EF4-FFF2-40B4-BE49-F238E27FC236}">
                  <a16:creationId xmlns:a16="http://schemas.microsoft.com/office/drawing/2014/main" id="{B5208642-618C-4C2E-BE4B-1733386F669C}"/>
                </a:ext>
              </a:extLst>
            </p:cNvPr>
            <p:cNvSpPr/>
            <p:nvPr/>
          </p:nvSpPr>
          <p:spPr>
            <a:xfrm>
              <a:off x="3531612" y="470666"/>
              <a:ext cx="2706025" cy="1360749"/>
            </a:xfrm>
            <a:custGeom>
              <a:avLst/>
              <a:gdLst>
                <a:gd name="connsiteX0" fmla="*/ 0 w 2706025"/>
                <a:gd name="connsiteY0" fmla="*/ 680375 h 1360749"/>
                <a:gd name="connsiteX1" fmla="*/ 1353013 w 2706025"/>
                <a:gd name="connsiteY1" fmla="*/ 0 h 1360749"/>
                <a:gd name="connsiteX2" fmla="*/ 2706026 w 2706025"/>
                <a:gd name="connsiteY2" fmla="*/ 680375 h 1360749"/>
                <a:gd name="connsiteX3" fmla="*/ 1353013 w 2706025"/>
                <a:gd name="connsiteY3" fmla="*/ 1360750 h 1360749"/>
                <a:gd name="connsiteX4" fmla="*/ 0 w 2706025"/>
                <a:gd name="connsiteY4" fmla="*/ 680375 h 1360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025" h="1360749">
                  <a:moveTo>
                    <a:pt x="0" y="680375"/>
                  </a:moveTo>
                  <a:cubicBezTo>
                    <a:pt x="0" y="304614"/>
                    <a:pt x="605765" y="0"/>
                    <a:pt x="1353013" y="0"/>
                  </a:cubicBezTo>
                  <a:cubicBezTo>
                    <a:pt x="2100261" y="0"/>
                    <a:pt x="2706026" y="304614"/>
                    <a:pt x="2706026" y="680375"/>
                  </a:cubicBezTo>
                  <a:cubicBezTo>
                    <a:pt x="2706026" y="1056136"/>
                    <a:pt x="2100261" y="1360750"/>
                    <a:pt x="1353013" y="1360750"/>
                  </a:cubicBezTo>
                  <a:cubicBezTo>
                    <a:pt x="605765" y="1360750"/>
                    <a:pt x="0" y="1056136"/>
                    <a:pt x="0" y="680375"/>
                  </a:cubicBezTo>
                  <a:close/>
                </a:path>
              </a:pathLst>
            </a:custGeom>
            <a:solidFill>
              <a:srgbClr val="C00000"/>
            </a:solidFill>
          </p:spPr>
          <p:style>
            <a:lnRef idx="3">
              <a:schemeClr val="lt1">
                <a:hueOff val="0"/>
                <a:satOff val="0"/>
                <a:lumOff val="0"/>
                <a:alphaOff val="0"/>
              </a:schemeClr>
            </a:lnRef>
            <a:fillRef idx="1">
              <a:scrgbClr r="0" g="0" b="0"/>
            </a:fillRef>
            <a:effectRef idx="1">
              <a:schemeClr val="accent5">
                <a:shade val="50000"/>
                <a:hueOff val="0"/>
                <a:satOff val="0"/>
                <a:lumOff val="0"/>
                <a:alphaOff val="0"/>
              </a:schemeClr>
            </a:effectRef>
            <a:fontRef idx="minor">
              <a:schemeClr val="lt1"/>
            </a:fontRef>
          </p:style>
          <p:txBody>
            <a:bodyPr spcFirstLastPara="0" vert="horz" wrap="square" lIns="408988" tIns="211977" rIns="408988" bIns="211977" numCol="1" spcCol="1270" anchor="ctr" anchorCtr="0">
              <a:noAutofit/>
            </a:bodyPr>
            <a:lstStyle/>
            <a:p>
              <a:pPr marL="0" lvl="0" indent="0" algn="ctr" defTabSz="889000">
                <a:lnSpc>
                  <a:spcPct val="90000"/>
                </a:lnSpc>
                <a:spcBef>
                  <a:spcPct val="0"/>
                </a:spcBef>
                <a:spcAft>
                  <a:spcPct val="35000"/>
                </a:spcAft>
                <a:buNone/>
              </a:pPr>
              <a:r>
                <a:rPr lang="sv-SE" sz="2000" kern="1200">
                  <a:effectLst>
                    <a:outerShdw blurRad="38100" dist="38100" dir="2700000" algn="tl">
                      <a:srgbClr val="000000">
                        <a:alpha val="43137"/>
                      </a:srgbClr>
                    </a:outerShdw>
                  </a:effectLst>
                  <a:latin typeface="Calibri"/>
                  <a:ea typeface="+mn-ea"/>
                  <a:cs typeface="+mn-cs"/>
                </a:rPr>
                <a:t>Räddningstjänst</a:t>
              </a:r>
            </a:p>
          </p:txBody>
        </p:sp>
        <p:sp>
          <p:nvSpPr>
            <p:cNvPr id="11" name="Frihandsfigur: Form 10">
              <a:extLst>
                <a:ext uri="{FF2B5EF4-FFF2-40B4-BE49-F238E27FC236}">
                  <a16:creationId xmlns:a16="http://schemas.microsoft.com/office/drawing/2014/main" id="{B425847E-3E73-422B-8C4C-739FA6916428}"/>
                </a:ext>
              </a:extLst>
            </p:cNvPr>
            <p:cNvSpPr/>
            <p:nvPr/>
          </p:nvSpPr>
          <p:spPr>
            <a:xfrm rot="20446177">
              <a:off x="6012472" y="2776390"/>
              <a:ext cx="385287" cy="45719"/>
            </a:xfrm>
            <a:custGeom>
              <a:avLst/>
              <a:gdLst>
                <a:gd name="connsiteX0" fmla="*/ 0 w 294281"/>
                <a:gd name="connsiteY0" fmla="*/ 10202 h 34277"/>
                <a:gd name="connsiteX1" fmla="*/ 401080 w 294281"/>
                <a:gd name="connsiteY1" fmla="*/ 10202 h 34277"/>
              </a:gdLst>
              <a:ahLst/>
              <a:cxnLst>
                <a:cxn ang="0">
                  <a:pos x="connsiteX0" y="connsiteY0"/>
                </a:cxn>
                <a:cxn ang="0">
                  <a:pos x="connsiteX1" y="connsiteY1"/>
                </a:cxn>
              </a:cxnLst>
              <a:rect l="l" t="t" r="r" b="b"/>
              <a:pathLst>
                <a:path w="294281" h="34277">
                  <a:moveTo>
                    <a:pt x="294281" y="24075"/>
                  </a:moveTo>
                  <a:lnTo>
                    <a:pt x="-106799" y="24075"/>
                  </a:lnTo>
                </a:path>
              </a:pathLst>
            </a:custGeom>
            <a:noFill/>
          </p:spPr>
          <p:style>
            <a:lnRef idx="2">
              <a:schemeClr val="accent5">
                <a:tint val="90000"/>
                <a:hueOff val="0"/>
                <a:satOff val="0"/>
                <a:lumOff val="0"/>
                <a:alphaOff val="0"/>
              </a:schemeClr>
            </a:lnRef>
            <a:fillRef idx="0">
              <a:scrgbClr r="0" g="0" b="0"/>
            </a:fillRef>
            <a:effectRef idx="0">
              <a:schemeClr val="accent5">
                <a:tint val="90000"/>
                <a:hueOff val="0"/>
                <a:satOff val="0"/>
                <a:lumOff val="0"/>
                <a:alphaOff val="0"/>
              </a:schemeClr>
            </a:effectRef>
            <a:fontRef idx="minor">
              <a:schemeClr val="tx1">
                <a:hueOff val="0"/>
                <a:satOff val="0"/>
                <a:lumOff val="0"/>
                <a:alphaOff val="0"/>
              </a:schemeClr>
            </a:fontRef>
          </p:style>
          <p:txBody>
            <a:bodyPr spcFirstLastPara="0" vert="horz" wrap="square" lIns="152482" tIns="9782" rIns="152484" bIns="9781" numCol="1" spcCol="1270" anchor="ctr" anchorCtr="0">
              <a:noAutofit/>
            </a:bodyPr>
            <a:lstStyle/>
            <a:p>
              <a:pPr marL="0" lvl="0" indent="0" algn="ctr" defTabSz="889000">
                <a:lnSpc>
                  <a:spcPct val="90000"/>
                </a:lnSpc>
                <a:spcBef>
                  <a:spcPct val="0"/>
                </a:spcBef>
                <a:spcAft>
                  <a:spcPct val="35000"/>
                </a:spcAft>
                <a:buNone/>
              </a:pPr>
              <a:endParaRPr lang="sv-SE" sz="2000" kern="120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p:txBody>
        </p:sp>
        <p:sp>
          <p:nvSpPr>
            <p:cNvPr id="12" name="Frihandsfigur: Form 11">
              <a:extLst>
                <a:ext uri="{FF2B5EF4-FFF2-40B4-BE49-F238E27FC236}">
                  <a16:creationId xmlns:a16="http://schemas.microsoft.com/office/drawing/2014/main" id="{F322A761-CA74-4D21-A27D-D092FA04FD14}"/>
                </a:ext>
              </a:extLst>
            </p:cNvPr>
            <p:cNvSpPr/>
            <p:nvPr/>
          </p:nvSpPr>
          <p:spPr>
            <a:xfrm>
              <a:off x="6315067" y="1639603"/>
              <a:ext cx="2761026" cy="1495259"/>
            </a:xfrm>
            <a:custGeom>
              <a:avLst/>
              <a:gdLst>
                <a:gd name="connsiteX0" fmla="*/ 0 w 2761026"/>
                <a:gd name="connsiteY0" fmla="*/ 747630 h 1495259"/>
                <a:gd name="connsiteX1" fmla="*/ 1380513 w 2761026"/>
                <a:gd name="connsiteY1" fmla="*/ 0 h 1495259"/>
                <a:gd name="connsiteX2" fmla="*/ 2761026 w 2761026"/>
                <a:gd name="connsiteY2" fmla="*/ 747630 h 1495259"/>
                <a:gd name="connsiteX3" fmla="*/ 1380513 w 2761026"/>
                <a:gd name="connsiteY3" fmla="*/ 1495260 h 1495259"/>
                <a:gd name="connsiteX4" fmla="*/ 0 w 2761026"/>
                <a:gd name="connsiteY4" fmla="*/ 747630 h 1495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026" h="1495259">
                  <a:moveTo>
                    <a:pt x="0" y="747630"/>
                  </a:moveTo>
                  <a:cubicBezTo>
                    <a:pt x="0" y="334725"/>
                    <a:pt x="618077" y="0"/>
                    <a:pt x="1380513" y="0"/>
                  </a:cubicBezTo>
                  <a:cubicBezTo>
                    <a:pt x="2142949" y="0"/>
                    <a:pt x="2761026" y="334725"/>
                    <a:pt x="2761026" y="747630"/>
                  </a:cubicBezTo>
                  <a:cubicBezTo>
                    <a:pt x="2761026" y="1160535"/>
                    <a:pt x="2142949" y="1495260"/>
                    <a:pt x="1380513" y="1495260"/>
                  </a:cubicBezTo>
                  <a:cubicBezTo>
                    <a:pt x="618077" y="1495260"/>
                    <a:pt x="0" y="1160535"/>
                    <a:pt x="0" y="747630"/>
                  </a:cubicBezTo>
                  <a:close/>
                </a:path>
              </a:pathLst>
            </a:custGeom>
            <a:solidFill>
              <a:srgbClr val="7030A0"/>
            </a:solidFill>
          </p:spPr>
          <p:style>
            <a:lnRef idx="3">
              <a:schemeClr val="lt1">
                <a:hueOff val="0"/>
                <a:satOff val="0"/>
                <a:lumOff val="0"/>
                <a:alphaOff val="0"/>
              </a:schemeClr>
            </a:lnRef>
            <a:fillRef idx="1">
              <a:scrgbClr r="0" g="0" b="0"/>
            </a:fillRef>
            <a:effectRef idx="1">
              <a:schemeClr val="accent5">
                <a:shade val="50000"/>
                <a:hueOff val="-272123"/>
                <a:satOff val="-7522"/>
                <a:lumOff val="16349"/>
                <a:alphaOff val="0"/>
              </a:schemeClr>
            </a:effectRef>
            <a:fontRef idx="minor">
              <a:schemeClr val="lt1"/>
            </a:fontRef>
          </p:style>
          <p:txBody>
            <a:bodyPr spcFirstLastPara="0" vert="horz" wrap="square" lIns="417043" tIns="231676" rIns="417043" bIns="231676" numCol="1" spcCol="1270" anchor="ctr" anchorCtr="0">
              <a:noAutofit/>
            </a:bodyPr>
            <a:lstStyle/>
            <a:p>
              <a:pPr marL="0" lvl="0" indent="0" algn="ctr" defTabSz="889000">
                <a:lnSpc>
                  <a:spcPct val="90000"/>
                </a:lnSpc>
                <a:spcBef>
                  <a:spcPct val="0"/>
                </a:spcBef>
                <a:spcAft>
                  <a:spcPct val="35000"/>
                </a:spcAft>
                <a:buNone/>
              </a:pPr>
              <a:r>
                <a:rPr lang="sv-SE" sz="2000" kern="1200" dirty="0">
                  <a:effectLst>
                    <a:outerShdw blurRad="38100" dist="38100" dir="2700000" algn="tl">
                      <a:srgbClr val="000000">
                        <a:alpha val="43137"/>
                      </a:srgbClr>
                    </a:outerShdw>
                  </a:effectLst>
                  <a:latin typeface="Calibri"/>
                  <a:ea typeface="+mn-ea"/>
                  <a:cs typeface="+mn-cs"/>
                </a:rPr>
                <a:t>Bistånds-handläggare</a:t>
              </a:r>
            </a:p>
          </p:txBody>
        </p:sp>
        <p:sp>
          <p:nvSpPr>
            <p:cNvPr id="13" name="Frihandsfigur: Form 12">
              <a:extLst>
                <a:ext uri="{FF2B5EF4-FFF2-40B4-BE49-F238E27FC236}">
                  <a16:creationId xmlns:a16="http://schemas.microsoft.com/office/drawing/2014/main" id="{CF4C19AC-DA8A-4DE0-940C-A3067B72C2C2}"/>
                </a:ext>
              </a:extLst>
            </p:cNvPr>
            <p:cNvSpPr/>
            <p:nvPr/>
          </p:nvSpPr>
          <p:spPr>
            <a:xfrm rot="1626321">
              <a:off x="5913299" y="4039048"/>
              <a:ext cx="191481" cy="34277"/>
            </a:xfrm>
            <a:custGeom>
              <a:avLst/>
              <a:gdLst>
                <a:gd name="connsiteX0" fmla="*/ 0 w 191481"/>
                <a:gd name="connsiteY0" fmla="*/ 10202 h 34277"/>
                <a:gd name="connsiteX1" fmla="*/ 450330 w 191481"/>
                <a:gd name="connsiteY1" fmla="*/ 10202 h 34277"/>
              </a:gdLst>
              <a:ahLst/>
              <a:cxnLst>
                <a:cxn ang="0">
                  <a:pos x="connsiteX0" y="connsiteY0"/>
                </a:cxn>
                <a:cxn ang="0">
                  <a:pos x="connsiteX1" y="connsiteY1"/>
                </a:cxn>
              </a:cxnLst>
              <a:rect l="l" t="t" r="r" b="b"/>
              <a:pathLst>
                <a:path w="191481" h="34277">
                  <a:moveTo>
                    <a:pt x="0" y="10202"/>
                  </a:moveTo>
                  <a:lnTo>
                    <a:pt x="450330" y="10202"/>
                  </a:lnTo>
                </a:path>
              </a:pathLst>
            </a:custGeom>
            <a:noFill/>
          </p:spPr>
          <p:style>
            <a:lnRef idx="2">
              <a:schemeClr val="accent5">
                <a:tint val="90000"/>
                <a:hueOff val="0"/>
                <a:satOff val="0"/>
                <a:lumOff val="0"/>
                <a:alphaOff val="0"/>
              </a:schemeClr>
            </a:lnRef>
            <a:fillRef idx="0">
              <a:scrgbClr r="0" g="0" b="0"/>
            </a:fillRef>
            <a:effectRef idx="0">
              <a:schemeClr val="accent5">
                <a:tint val="90000"/>
                <a:hueOff val="0"/>
                <a:satOff val="0"/>
                <a:lumOff val="0"/>
                <a:alphaOff val="0"/>
              </a:schemeClr>
            </a:effectRef>
            <a:fontRef idx="minor">
              <a:schemeClr val="tx1">
                <a:hueOff val="0"/>
                <a:satOff val="0"/>
                <a:lumOff val="0"/>
                <a:alphaOff val="0"/>
              </a:schemeClr>
            </a:fontRef>
          </p:style>
          <p:txBody>
            <a:bodyPr spcFirstLastPara="0" vert="horz" wrap="square" lIns="103654" tIns="12351" rIns="103652" bIns="12351" numCol="1" spcCol="1270" anchor="ctr" anchorCtr="0">
              <a:noAutofit/>
            </a:bodyPr>
            <a:lstStyle/>
            <a:p>
              <a:pPr marL="0" lvl="0" indent="0" algn="ctr" defTabSz="889000">
                <a:lnSpc>
                  <a:spcPct val="90000"/>
                </a:lnSpc>
                <a:spcBef>
                  <a:spcPct val="0"/>
                </a:spcBef>
                <a:spcAft>
                  <a:spcPct val="35000"/>
                </a:spcAft>
                <a:buNone/>
              </a:pPr>
              <a:endParaRPr lang="sv-SE" sz="2000" kern="120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p:txBody>
        </p:sp>
        <p:sp>
          <p:nvSpPr>
            <p:cNvPr id="14" name="Frihandsfigur: Form 13">
              <a:extLst>
                <a:ext uri="{FF2B5EF4-FFF2-40B4-BE49-F238E27FC236}">
                  <a16:creationId xmlns:a16="http://schemas.microsoft.com/office/drawing/2014/main" id="{ADFF9659-7026-4A3E-B7E1-1AA46C1E8ADD}"/>
                </a:ext>
              </a:extLst>
            </p:cNvPr>
            <p:cNvSpPr/>
            <p:nvPr/>
          </p:nvSpPr>
          <p:spPr>
            <a:xfrm>
              <a:off x="6332164" y="3776549"/>
              <a:ext cx="2654408" cy="1192653"/>
            </a:xfrm>
            <a:custGeom>
              <a:avLst/>
              <a:gdLst>
                <a:gd name="connsiteX0" fmla="*/ 0 w 2654408"/>
                <a:gd name="connsiteY0" fmla="*/ 596327 h 1192653"/>
                <a:gd name="connsiteX1" fmla="*/ 1327204 w 2654408"/>
                <a:gd name="connsiteY1" fmla="*/ 0 h 1192653"/>
                <a:gd name="connsiteX2" fmla="*/ 2654408 w 2654408"/>
                <a:gd name="connsiteY2" fmla="*/ 596327 h 1192653"/>
                <a:gd name="connsiteX3" fmla="*/ 1327204 w 2654408"/>
                <a:gd name="connsiteY3" fmla="*/ 1192654 h 1192653"/>
                <a:gd name="connsiteX4" fmla="*/ 0 w 2654408"/>
                <a:gd name="connsiteY4" fmla="*/ 596327 h 119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08" h="1192653">
                  <a:moveTo>
                    <a:pt x="0" y="596327"/>
                  </a:moveTo>
                  <a:cubicBezTo>
                    <a:pt x="0" y="266985"/>
                    <a:pt x="594209" y="0"/>
                    <a:pt x="1327204" y="0"/>
                  </a:cubicBezTo>
                  <a:cubicBezTo>
                    <a:pt x="2060199" y="0"/>
                    <a:pt x="2654408" y="266985"/>
                    <a:pt x="2654408" y="596327"/>
                  </a:cubicBezTo>
                  <a:cubicBezTo>
                    <a:pt x="2654408" y="925669"/>
                    <a:pt x="2060199" y="1192654"/>
                    <a:pt x="1327204" y="1192654"/>
                  </a:cubicBezTo>
                  <a:cubicBezTo>
                    <a:pt x="594209" y="1192654"/>
                    <a:pt x="0" y="925669"/>
                    <a:pt x="0" y="596327"/>
                  </a:cubicBezTo>
                  <a:close/>
                </a:path>
              </a:pathLst>
            </a:custGeom>
            <a:solidFill>
              <a:srgbClr val="FFC000"/>
            </a:solidFill>
          </p:spPr>
          <p:style>
            <a:lnRef idx="3">
              <a:schemeClr val="lt1">
                <a:hueOff val="0"/>
                <a:satOff val="0"/>
                <a:lumOff val="0"/>
                <a:alphaOff val="0"/>
              </a:schemeClr>
            </a:lnRef>
            <a:fillRef idx="1">
              <a:scrgbClr r="0" g="0" b="0"/>
            </a:fillRef>
            <a:effectRef idx="1">
              <a:schemeClr val="accent5">
                <a:shade val="50000"/>
                <a:hueOff val="-544246"/>
                <a:satOff val="-15044"/>
                <a:lumOff val="32699"/>
                <a:alphaOff val="0"/>
              </a:schemeClr>
            </a:effectRef>
            <a:fontRef idx="minor">
              <a:schemeClr val="lt1"/>
            </a:fontRef>
          </p:style>
          <p:txBody>
            <a:bodyPr spcFirstLastPara="0" vert="horz" wrap="square" lIns="401429" tIns="187360" rIns="401429" bIns="187360" numCol="1" spcCol="1270" anchor="ctr" anchorCtr="0">
              <a:noAutofit/>
            </a:bodyPr>
            <a:lstStyle/>
            <a:p>
              <a:pPr marL="0" lvl="0" indent="0" algn="ctr" defTabSz="889000">
                <a:lnSpc>
                  <a:spcPct val="90000"/>
                </a:lnSpc>
                <a:spcBef>
                  <a:spcPct val="0"/>
                </a:spcBef>
                <a:spcAft>
                  <a:spcPct val="35000"/>
                </a:spcAft>
                <a:buNone/>
              </a:pPr>
              <a:r>
                <a:rPr lang="sv-SE" sz="2000" kern="1200" dirty="0">
                  <a:effectLst>
                    <a:outerShdw blurRad="38100" dist="38100" dir="2700000" algn="tl">
                      <a:srgbClr val="000000">
                        <a:alpha val="43137"/>
                      </a:srgbClr>
                    </a:outerShdw>
                  </a:effectLst>
                  <a:latin typeface="Calibri"/>
                  <a:ea typeface="+mn-ea"/>
                  <a:cs typeface="+mn-cs"/>
                </a:rPr>
                <a:t>Arbetsterapeut</a:t>
              </a:r>
            </a:p>
          </p:txBody>
        </p:sp>
        <p:sp>
          <p:nvSpPr>
            <p:cNvPr id="15" name="Frihandsfigur: Form 14">
              <a:extLst>
                <a:ext uri="{FF2B5EF4-FFF2-40B4-BE49-F238E27FC236}">
                  <a16:creationId xmlns:a16="http://schemas.microsoft.com/office/drawing/2014/main" id="{64FDA79A-2B84-428F-ACEB-A7B252F37316}"/>
                </a:ext>
              </a:extLst>
            </p:cNvPr>
            <p:cNvSpPr/>
            <p:nvPr/>
          </p:nvSpPr>
          <p:spPr>
            <a:xfrm rot="16200000" flipV="1">
              <a:off x="4728864" y="4508942"/>
              <a:ext cx="341256" cy="370686"/>
            </a:xfrm>
            <a:custGeom>
              <a:avLst/>
              <a:gdLst>
                <a:gd name="connsiteX0" fmla="*/ 0 w 331198"/>
                <a:gd name="connsiteY0" fmla="*/ 10202 h 34277"/>
                <a:gd name="connsiteX1" fmla="*/ 401080 w 331198"/>
                <a:gd name="connsiteY1" fmla="*/ 10202 h 34277"/>
              </a:gdLst>
              <a:ahLst/>
              <a:cxnLst>
                <a:cxn ang="0">
                  <a:pos x="connsiteX0" y="connsiteY0"/>
                </a:cxn>
                <a:cxn ang="0">
                  <a:pos x="connsiteX1" y="connsiteY1"/>
                </a:cxn>
              </a:cxnLst>
              <a:rect l="l" t="t" r="r" b="b"/>
              <a:pathLst>
                <a:path w="331198" h="34277">
                  <a:moveTo>
                    <a:pt x="331198" y="24075"/>
                  </a:moveTo>
                  <a:lnTo>
                    <a:pt x="-69882" y="24075"/>
                  </a:lnTo>
                </a:path>
              </a:pathLst>
            </a:custGeom>
            <a:noFill/>
          </p:spPr>
          <p:style>
            <a:lnRef idx="2">
              <a:schemeClr val="accent5">
                <a:tint val="90000"/>
                <a:hueOff val="0"/>
                <a:satOff val="0"/>
                <a:lumOff val="0"/>
                <a:alphaOff val="0"/>
              </a:schemeClr>
            </a:lnRef>
            <a:fillRef idx="0">
              <a:scrgbClr r="0" g="0" b="0"/>
            </a:fillRef>
            <a:effectRef idx="0">
              <a:schemeClr val="accent5">
                <a:tint val="90000"/>
                <a:hueOff val="0"/>
                <a:satOff val="0"/>
                <a:lumOff val="0"/>
                <a:alphaOff val="0"/>
              </a:schemeClr>
            </a:effectRef>
            <a:fontRef idx="minor">
              <a:schemeClr val="tx1">
                <a:hueOff val="0"/>
                <a:satOff val="0"/>
                <a:lumOff val="0"/>
                <a:alphaOff val="0"/>
              </a:schemeClr>
            </a:fontRef>
          </p:style>
          <p:txBody>
            <a:bodyPr spcFirstLastPara="0" vert="horz" wrap="square" lIns="170019" tIns="8858" rIns="170020" bIns="8860" numCol="1" spcCol="1270" anchor="ctr" anchorCtr="0">
              <a:noAutofit/>
            </a:bodyPr>
            <a:lstStyle/>
            <a:p>
              <a:pPr marL="0" lvl="0" indent="0" algn="ctr" defTabSz="889000">
                <a:lnSpc>
                  <a:spcPct val="90000"/>
                </a:lnSpc>
                <a:spcBef>
                  <a:spcPct val="0"/>
                </a:spcBef>
                <a:spcAft>
                  <a:spcPct val="35000"/>
                </a:spcAft>
                <a:buNone/>
              </a:pPr>
              <a:endParaRPr lang="sv-SE" sz="2000" kern="120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p:txBody>
        </p:sp>
        <p:sp>
          <p:nvSpPr>
            <p:cNvPr id="16" name="Frihandsfigur: Form 15">
              <a:extLst>
                <a:ext uri="{FF2B5EF4-FFF2-40B4-BE49-F238E27FC236}">
                  <a16:creationId xmlns:a16="http://schemas.microsoft.com/office/drawing/2014/main" id="{EB0F736E-2061-4388-B6A2-6082F321486A}"/>
                </a:ext>
              </a:extLst>
            </p:cNvPr>
            <p:cNvSpPr/>
            <p:nvPr/>
          </p:nvSpPr>
          <p:spPr>
            <a:xfrm>
              <a:off x="3453949" y="4899634"/>
              <a:ext cx="2907873" cy="1192653"/>
            </a:xfrm>
            <a:custGeom>
              <a:avLst/>
              <a:gdLst>
                <a:gd name="connsiteX0" fmla="*/ 0 w 2907873"/>
                <a:gd name="connsiteY0" fmla="*/ 475165 h 950329"/>
                <a:gd name="connsiteX1" fmla="*/ 1453937 w 2907873"/>
                <a:gd name="connsiteY1" fmla="*/ 0 h 950329"/>
                <a:gd name="connsiteX2" fmla="*/ 2907874 w 2907873"/>
                <a:gd name="connsiteY2" fmla="*/ 475165 h 950329"/>
                <a:gd name="connsiteX3" fmla="*/ 1453937 w 2907873"/>
                <a:gd name="connsiteY3" fmla="*/ 950330 h 950329"/>
                <a:gd name="connsiteX4" fmla="*/ 0 w 2907873"/>
                <a:gd name="connsiteY4" fmla="*/ 475165 h 95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7873" h="950329">
                  <a:moveTo>
                    <a:pt x="0" y="475165"/>
                  </a:moveTo>
                  <a:cubicBezTo>
                    <a:pt x="0" y="212739"/>
                    <a:pt x="650950" y="0"/>
                    <a:pt x="1453937" y="0"/>
                  </a:cubicBezTo>
                  <a:cubicBezTo>
                    <a:pt x="2256924" y="0"/>
                    <a:pt x="2907874" y="212739"/>
                    <a:pt x="2907874" y="475165"/>
                  </a:cubicBezTo>
                  <a:cubicBezTo>
                    <a:pt x="2907874" y="737591"/>
                    <a:pt x="2256924" y="950330"/>
                    <a:pt x="1453937" y="950330"/>
                  </a:cubicBezTo>
                  <a:cubicBezTo>
                    <a:pt x="650950" y="950330"/>
                    <a:pt x="0" y="737591"/>
                    <a:pt x="0" y="475165"/>
                  </a:cubicBezTo>
                  <a:close/>
                </a:path>
              </a:pathLst>
            </a:custGeom>
            <a:solidFill>
              <a:srgbClr val="0070C0"/>
            </a:solidFill>
          </p:spPr>
          <p:style>
            <a:lnRef idx="3">
              <a:schemeClr val="lt1">
                <a:hueOff val="0"/>
                <a:satOff val="0"/>
                <a:lumOff val="0"/>
                <a:alphaOff val="0"/>
              </a:schemeClr>
            </a:lnRef>
            <a:fillRef idx="1">
              <a:scrgbClr r="0" g="0" b="0"/>
            </a:fillRef>
            <a:effectRef idx="1">
              <a:schemeClr val="accent5">
                <a:shade val="50000"/>
                <a:hueOff val="-816369"/>
                <a:satOff val="-22566"/>
                <a:lumOff val="49048"/>
                <a:alphaOff val="0"/>
              </a:schemeClr>
            </a:effectRef>
            <a:fontRef idx="minor">
              <a:schemeClr val="lt1"/>
            </a:fontRef>
          </p:style>
          <p:txBody>
            <a:bodyPr spcFirstLastPara="0" vert="horz" wrap="square" lIns="438548" tIns="151872" rIns="438548" bIns="151872" numCol="1" spcCol="1270" anchor="ctr" anchorCtr="0">
              <a:noAutofit/>
            </a:bodyPr>
            <a:lstStyle/>
            <a:p>
              <a:pPr marL="0" lvl="0" indent="0" algn="ctr" defTabSz="889000">
                <a:lnSpc>
                  <a:spcPct val="90000"/>
                </a:lnSpc>
                <a:spcBef>
                  <a:spcPct val="0"/>
                </a:spcBef>
                <a:spcAft>
                  <a:spcPct val="35000"/>
                </a:spcAft>
                <a:buNone/>
              </a:pPr>
              <a:r>
                <a:rPr lang="sv-SE" sz="2000" kern="1200" dirty="0">
                  <a:effectLst>
                    <a:outerShdw blurRad="38100" dist="38100" dir="2700000" algn="tl">
                      <a:srgbClr val="000000">
                        <a:alpha val="43137"/>
                      </a:srgbClr>
                    </a:outerShdw>
                  </a:effectLst>
                  <a:latin typeface="Calibri"/>
                  <a:ea typeface="+mn-ea"/>
                  <a:cs typeface="+mn-cs"/>
                </a:rPr>
                <a:t>LSS-handläggare</a:t>
              </a:r>
            </a:p>
          </p:txBody>
        </p:sp>
        <p:sp>
          <p:nvSpPr>
            <p:cNvPr id="17" name="Frihandsfigur: Form 16">
              <a:extLst>
                <a:ext uri="{FF2B5EF4-FFF2-40B4-BE49-F238E27FC236}">
                  <a16:creationId xmlns:a16="http://schemas.microsoft.com/office/drawing/2014/main" id="{F75F131E-A89D-4134-9EA5-06EEC41ABD0D}"/>
                </a:ext>
              </a:extLst>
            </p:cNvPr>
            <p:cNvSpPr/>
            <p:nvPr/>
          </p:nvSpPr>
          <p:spPr>
            <a:xfrm rot="20026725" flipV="1">
              <a:off x="3156843" y="4016417"/>
              <a:ext cx="174069" cy="81645"/>
            </a:xfrm>
            <a:custGeom>
              <a:avLst/>
              <a:gdLst>
                <a:gd name="connsiteX0" fmla="*/ 0 w 175325"/>
                <a:gd name="connsiteY0" fmla="*/ 10202 h 34277"/>
                <a:gd name="connsiteX1" fmla="*/ 401080 w 175325"/>
                <a:gd name="connsiteY1" fmla="*/ 10202 h 34277"/>
              </a:gdLst>
              <a:ahLst/>
              <a:cxnLst>
                <a:cxn ang="0">
                  <a:pos x="connsiteX0" y="connsiteY0"/>
                </a:cxn>
                <a:cxn ang="0">
                  <a:pos x="connsiteX1" y="connsiteY1"/>
                </a:cxn>
              </a:cxnLst>
              <a:rect l="l" t="t" r="r" b="b"/>
              <a:pathLst>
                <a:path w="175325" h="34277">
                  <a:moveTo>
                    <a:pt x="0" y="10202"/>
                  </a:moveTo>
                  <a:lnTo>
                    <a:pt x="401080" y="10202"/>
                  </a:lnTo>
                </a:path>
              </a:pathLst>
            </a:custGeom>
            <a:noFill/>
          </p:spPr>
          <p:style>
            <a:lnRef idx="2">
              <a:schemeClr val="accent5">
                <a:tint val="90000"/>
                <a:hueOff val="0"/>
                <a:satOff val="0"/>
                <a:lumOff val="0"/>
                <a:alphaOff val="0"/>
              </a:schemeClr>
            </a:lnRef>
            <a:fillRef idx="0">
              <a:scrgbClr r="0" g="0" b="0"/>
            </a:fillRef>
            <a:effectRef idx="0">
              <a:schemeClr val="accent5">
                <a:tint val="90000"/>
                <a:hueOff val="0"/>
                <a:satOff val="0"/>
                <a:lumOff val="0"/>
                <a:alphaOff val="0"/>
              </a:schemeClr>
            </a:effectRef>
            <a:fontRef idx="minor">
              <a:schemeClr val="tx1">
                <a:hueOff val="0"/>
                <a:satOff val="0"/>
                <a:lumOff val="0"/>
                <a:alphaOff val="0"/>
              </a:schemeClr>
            </a:fontRef>
          </p:style>
          <p:txBody>
            <a:bodyPr spcFirstLastPara="0" vert="horz" wrap="square" lIns="95979" tIns="12756" rIns="95979" bIns="12754" numCol="1" spcCol="1270" anchor="ctr" anchorCtr="0">
              <a:noAutofit/>
            </a:bodyPr>
            <a:lstStyle/>
            <a:p>
              <a:pPr marL="0" lvl="0" indent="0" algn="ctr" defTabSz="889000">
                <a:lnSpc>
                  <a:spcPct val="90000"/>
                </a:lnSpc>
                <a:spcBef>
                  <a:spcPct val="0"/>
                </a:spcBef>
                <a:spcAft>
                  <a:spcPct val="35000"/>
                </a:spcAft>
                <a:buNone/>
              </a:pPr>
              <a:endParaRPr lang="sv-SE" sz="2000" kern="120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p:txBody>
        </p:sp>
        <p:sp>
          <p:nvSpPr>
            <p:cNvPr id="18" name="Frihandsfigur: Form 17">
              <a:extLst>
                <a:ext uri="{FF2B5EF4-FFF2-40B4-BE49-F238E27FC236}">
                  <a16:creationId xmlns:a16="http://schemas.microsoft.com/office/drawing/2014/main" id="{4A729009-EB3B-4C4A-88B9-0269EC316B72}"/>
                </a:ext>
              </a:extLst>
            </p:cNvPr>
            <p:cNvSpPr/>
            <p:nvPr/>
          </p:nvSpPr>
          <p:spPr>
            <a:xfrm>
              <a:off x="448266" y="3593847"/>
              <a:ext cx="2730108" cy="1375355"/>
            </a:xfrm>
            <a:custGeom>
              <a:avLst/>
              <a:gdLst>
                <a:gd name="connsiteX0" fmla="*/ 0 w 2730108"/>
                <a:gd name="connsiteY0" fmla="*/ 687678 h 1375355"/>
                <a:gd name="connsiteX1" fmla="*/ 1365054 w 2730108"/>
                <a:gd name="connsiteY1" fmla="*/ 0 h 1375355"/>
                <a:gd name="connsiteX2" fmla="*/ 2730108 w 2730108"/>
                <a:gd name="connsiteY2" fmla="*/ 687678 h 1375355"/>
                <a:gd name="connsiteX3" fmla="*/ 1365054 w 2730108"/>
                <a:gd name="connsiteY3" fmla="*/ 1375356 h 1375355"/>
                <a:gd name="connsiteX4" fmla="*/ 0 w 2730108"/>
                <a:gd name="connsiteY4" fmla="*/ 687678 h 1375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108" h="1375355">
                  <a:moveTo>
                    <a:pt x="0" y="687678"/>
                  </a:moveTo>
                  <a:cubicBezTo>
                    <a:pt x="0" y="307884"/>
                    <a:pt x="611155" y="0"/>
                    <a:pt x="1365054" y="0"/>
                  </a:cubicBezTo>
                  <a:cubicBezTo>
                    <a:pt x="2118953" y="0"/>
                    <a:pt x="2730108" y="307884"/>
                    <a:pt x="2730108" y="687678"/>
                  </a:cubicBezTo>
                  <a:cubicBezTo>
                    <a:pt x="2730108" y="1067472"/>
                    <a:pt x="2118953" y="1375356"/>
                    <a:pt x="1365054" y="1375356"/>
                  </a:cubicBezTo>
                  <a:cubicBezTo>
                    <a:pt x="611155" y="1375356"/>
                    <a:pt x="0" y="1067472"/>
                    <a:pt x="0" y="687678"/>
                  </a:cubicBezTo>
                  <a:close/>
                </a:path>
              </a:pathLst>
            </a:custGeom>
            <a:solidFill>
              <a:srgbClr val="92D050"/>
            </a:solidFill>
          </p:spPr>
          <p:style>
            <a:lnRef idx="3">
              <a:schemeClr val="lt1">
                <a:hueOff val="0"/>
                <a:satOff val="0"/>
                <a:lumOff val="0"/>
                <a:alphaOff val="0"/>
              </a:schemeClr>
            </a:lnRef>
            <a:fillRef idx="1">
              <a:scrgbClr r="0" g="0" b="0"/>
            </a:fillRef>
            <a:effectRef idx="1">
              <a:schemeClr val="accent5">
                <a:shade val="50000"/>
                <a:hueOff val="-544246"/>
                <a:satOff val="-15044"/>
                <a:lumOff val="32699"/>
                <a:alphaOff val="0"/>
              </a:schemeClr>
            </a:effectRef>
            <a:fontRef idx="minor">
              <a:schemeClr val="lt1"/>
            </a:fontRef>
          </p:style>
          <p:txBody>
            <a:bodyPr spcFirstLastPara="0" vert="horz" wrap="square" lIns="412515" tIns="214116" rIns="412515" bIns="214116" numCol="1" spcCol="1270" anchor="ctr" anchorCtr="0">
              <a:noAutofit/>
            </a:bodyPr>
            <a:lstStyle/>
            <a:p>
              <a:pPr marL="0" lvl="0" indent="0" algn="ctr" defTabSz="889000">
                <a:lnSpc>
                  <a:spcPct val="90000"/>
                </a:lnSpc>
                <a:spcBef>
                  <a:spcPct val="0"/>
                </a:spcBef>
                <a:spcAft>
                  <a:spcPct val="35000"/>
                </a:spcAft>
                <a:buNone/>
              </a:pPr>
              <a:r>
                <a:rPr lang="sv-SE" sz="2000" kern="1200">
                  <a:effectLst>
                    <a:outerShdw blurRad="38100" dist="38100" dir="2700000" algn="tl">
                      <a:srgbClr val="000000">
                        <a:alpha val="43137"/>
                      </a:srgbClr>
                    </a:outerShdw>
                  </a:effectLst>
                  <a:latin typeface="Calibri"/>
                  <a:ea typeface="+mn-ea"/>
                  <a:cs typeface="+mn-cs"/>
                </a:rPr>
                <a:t>Hemtjänst</a:t>
              </a:r>
            </a:p>
          </p:txBody>
        </p:sp>
        <p:sp>
          <p:nvSpPr>
            <p:cNvPr id="19" name="Frihandsfigur: Form 18">
              <a:extLst>
                <a:ext uri="{FF2B5EF4-FFF2-40B4-BE49-F238E27FC236}">
                  <a16:creationId xmlns:a16="http://schemas.microsoft.com/office/drawing/2014/main" id="{99CB6144-7CF7-4251-9176-FE2D7B015C3A}"/>
                </a:ext>
              </a:extLst>
            </p:cNvPr>
            <p:cNvSpPr/>
            <p:nvPr/>
          </p:nvSpPr>
          <p:spPr>
            <a:xfrm rot="23193482">
              <a:off x="3371099" y="2773178"/>
              <a:ext cx="269879" cy="34278"/>
            </a:xfrm>
            <a:custGeom>
              <a:avLst/>
              <a:gdLst>
                <a:gd name="connsiteX0" fmla="*/ 0 w 269878"/>
                <a:gd name="connsiteY0" fmla="*/ 10202 h 34277"/>
                <a:gd name="connsiteX1" fmla="*/ 450330 w 269878"/>
                <a:gd name="connsiteY1" fmla="*/ 10202 h 34277"/>
              </a:gdLst>
              <a:ahLst/>
              <a:cxnLst>
                <a:cxn ang="0">
                  <a:pos x="connsiteX0" y="connsiteY0"/>
                </a:cxn>
                <a:cxn ang="0">
                  <a:pos x="connsiteX1" y="connsiteY1"/>
                </a:cxn>
              </a:cxnLst>
              <a:rect l="l" t="t" r="r" b="b"/>
              <a:pathLst>
                <a:path w="269878" h="34277">
                  <a:moveTo>
                    <a:pt x="269878" y="24075"/>
                  </a:moveTo>
                  <a:lnTo>
                    <a:pt x="-180452" y="24075"/>
                  </a:lnTo>
                </a:path>
              </a:pathLst>
            </a:custGeom>
            <a:noFill/>
          </p:spPr>
          <p:style>
            <a:lnRef idx="2">
              <a:schemeClr val="accent5">
                <a:tint val="90000"/>
                <a:hueOff val="0"/>
                <a:satOff val="0"/>
                <a:lumOff val="0"/>
                <a:alphaOff val="0"/>
              </a:schemeClr>
            </a:lnRef>
            <a:fillRef idx="0">
              <a:scrgbClr r="0" g="0" b="0"/>
            </a:fillRef>
            <a:effectRef idx="0">
              <a:schemeClr val="accent5">
                <a:tint val="90000"/>
                <a:hueOff val="0"/>
                <a:satOff val="0"/>
                <a:lumOff val="0"/>
                <a:alphaOff val="0"/>
              </a:schemeClr>
            </a:effectRef>
            <a:fontRef idx="minor">
              <a:schemeClr val="tx1">
                <a:hueOff val="0"/>
                <a:satOff val="0"/>
                <a:lumOff val="0"/>
                <a:alphaOff val="0"/>
              </a:schemeClr>
            </a:fontRef>
          </p:style>
          <p:txBody>
            <a:bodyPr spcFirstLastPara="0" vert="horz" wrap="square" lIns="140892" tIns="10393" rIns="140893" bIns="10391" numCol="1" spcCol="1270" anchor="ctr" anchorCtr="0">
              <a:noAutofit/>
            </a:bodyPr>
            <a:lstStyle/>
            <a:p>
              <a:pPr marL="0" lvl="0" indent="0" algn="ctr" defTabSz="889000">
                <a:lnSpc>
                  <a:spcPct val="90000"/>
                </a:lnSpc>
                <a:spcBef>
                  <a:spcPct val="0"/>
                </a:spcBef>
                <a:spcAft>
                  <a:spcPct val="35000"/>
                </a:spcAft>
                <a:buNone/>
              </a:pPr>
              <a:endParaRPr lang="sv-SE" sz="2000" kern="120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endParaRPr>
            </a:p>
          </p:txBody>
        </p:sp>
        <p:sp>
          <p:nvSpPr>
            <p:cNvPr id="20" name="Frihandsfigur: Form 19">
              <a:extLst>
                <a:ext uri="{FF2B5EF4-FFF2-40B4-BE49-F238E27FC236}">
                  <a16:creationId xmlns:a16="http://schemas.microsoft.com/office/drawing/2014/main" id="{4D66A28E-9576-43CD-BF6F-DAE2E45D7C92}"/>
                </a:ext>
              </a:extLst>
            </p:cNvPr>
            <p:cNvSpPr/>
            <p:nvPr/>
          </p:nvSpPr>
          <p:spPr>
            <a:xfrm>
              <a:off x="758198" y="1504851"/>
              <a:ext cx="2695751" cy="1375355"/>
            </a:xfrm>
            <a:custGeom>
              <a:avLst/>
              <a:gdLst>
                <a:gd name="connsiteX0" fmla="*/ 0 w 2695751"/>
                <a:gd name="connsiteY0" fmla="*/ 687678 h 1375355"/>
                <a:gd name="connsiteX1" fmla="*/ 1347876 w 2695751"/>
                <a:gd name="connsiteY1" fmla="*/ 0 h 1375355"/>
                <a:gd name="connsiteX2" fmla="*/ 2695752 w 2695751"/>
                <a:gd name="connsiteY2" fmla="*/ 687678 h 1375355"/>
                <a:gd name="connsiteX3" fmla="*/ 1347876 w 2695751"/>
                <a:gd name="connsiteY3" fmla="*/ 1375356 h 1375355"/>
                <a:gd name="connsiteX4" fmla="*/ 0 w 2695751"/>
                <a:gd name="connsiteY4" fmla="*/ 687678 h 1375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751" h="1375355">
                  <a:moveTo>
                    <a:pt x="0" y="687678"/>
                  </a:moveTo>
                  <a:cubicBezTo>
                    <a:pt x="0" y="307884"/>
                    <a:pt x="603465" y="0"/>
                    <a:pt x="1347876" y="0"/>
                  </a:cubicBezTo>
                  <a:cubicBezTo>
                    <a:pt x="2092287" y="0"/>
                    <a:pt x="2695752" y="307884"/>
                    <a:pt x="2695752" y="687678"/>
                  </a:cubicBezTo>
                  <a:cubicBezTo>
                    <a:pt x="2695752" y="1067472"/>
                    <a:pt x="2092287" y="1375356"/>
                    <a:pt x="1347876" y="1375356"/>
                  </a:cubicBezTo>
                  <a:cubicBezTo>
                    <a:pt x="603465" y="1375356"/>
                    <a:pt x="0" y="1067472"/>
                    <a:pt x="0" y="687678"/>
                  </a:cubicBezTo>
                  <a:close/>
                </a:path>
              </a:pathLst>
            </a:custGeom>
          </p:spPr>
          <p:style>
            <a:lnRef idx="3">
              <a:schemeClr val="lt1">
                <a:hueOff val="0"/>
                <a:satOff val="0"/>
                <a:lumOff val="0"/>
                <a:alphaOff val="0"/>
              </a:schemeClr>
            </a:lnRef>
            <a:fillRef idx="1">
              <a:schemeClr val="accent5">
                <a:shade val="50000"/>
                <a:hueOff val="-272123"/>
                <a:satOff val="-7522"/>
                <a:lumOff val="16349"/>
                <a:alphaOff val="0"/>
              </a:schemeClr>
            </a:fillRef>
            <a:effectRef idx="1">
              <a:schemeClr val="accent5">
                <a:shade val="50000"/>
                <a:hueOff val="-272123"/>
                <a:satOff val="-7522"/>
                <a:lumOff val="16349"/>
                <a:alphaOff val="0"/>
              </a:schemeClr>
            </a:effectRef>
            <a:fontRef idx="minor">
              <a:schemeClr val="lt1"/>
            </a:fontRef>
          </p:style>
          <p:txBody>
            <a:bodyPr spcFirstLastPara="0" vert="horz" wrap="square" lIns="407484" tIns="214116" rIns="407484" bIns="214116" numCol="1" spcCol="1270" anchor="ctr" anchorCtr="0">
              <a:noAutofit/>
            </a:bodyPr>
            <a:lstStyle/>
            <a:p>
              <a:pPr marL="0" lvl="0" indent="0" algn="ctr" defTabSz="889000">
                <a:lnSpc>
                  <a:spcPct val="90000"/>
                </a:lnSpc>
                <a:spcBef>
                  <a:spcPct val="0"/>
                </a:spcBef>
                <a:spcAft>
                  <a:spcPct val="35000"/>
                </a:spcAft>
                <a:buNone/>
              </a:pPr>
              <a:r>
                <a:rPr lang="sv-SE" sz="2000" kern="1200" dirty="0">
                  <a:effectLst>
                    <a:outerShdw blurRad="38100" dist="38100" dir="2700000" algn="tl">
                      <a:srgbClr val="000000">
                        <a:alpha val="43137"/>
                      </a:srgbClr>
                    </a:outerShdw>
                  </a:effectLst>
                  <a:latin typeface="Calibri"/>
                  <a:ea typeface="+mn-ea"/>
                  <a:cs typeface="+mn-cs"/>
                </a:rPr>
                <a:t>Syn- och hörselkonsulent</a:t>
              </a:r>
            </a:p>
          </p:txBody>
        </p:sp>
      </p:grpSp>
    </p:spTree>
    <p:extLst>
      <p:ext uri="{BB962C8B-B14F-4D97-AF65-F5344CB8AC3E}">
        <p14:creationId xmlns:p14="http://schemas.microsoft.com/office/powerpoint/2010/main" val="219482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inomhus&#10;&#10;Automatiskt genererad beskrivning">
            <a:extLst>
              <a:ext uri="{FF2B5EF4-FFF2-40B4-BE49-F238E27FC236}">
                <a16:creationId xmlns:a16="http://schemas.microsoft.com/office/drawing/2014/main" id="{F93F45F8-ABAE-490D-A5FE-8F9074A4F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606" y="1580917"/>
            <a:ext cx="5852160" cy="3901440"/>
          </a:xfrm>
          <a:prstGeom prst="rect">
            <a:avLst/>
          </a:prstGeom>
        </p:spPr>
      </p:pic>
      <p:sp>
        <p:nvSpPr>
          <p:cNvPr id="6" name="Rubrik 2">
            <a:extLst>
              <a:ext uri="{FF2B5EF4-FFF2-40B4-BE49-F238E27FC236}">
                <a16:creationId xmlns:a16="http://schemas.microsoft.com/office/drawing/2014/main" id="{53DA577F-C9E5-46CE-A69E-DA20A3DFF788}"/>
              </a:ext>
            </a:extLst>
          </p:cNvPr>
          <p:cNvSpPr>
            <a:spLocks noGrp="1"/>
          </p:cNvSpPr>
          <p:nvPr>
            <p:ph type="title"/>
          </p:nvPr>
        </p:nvSpPr>
        <p:spPr>
          <a:xfrm>
            <a:off x="1049606" y="294469"/>
            <a:ext cx="7044787" cy="1143000"/>
          </a:xfrm>
        </p:spPr>
        <p:txBody>
          <a:bodyPr>
            <a:normAutofit fontScale="90000"/>
          </a:bodyPr>
          <a:lstStyle/>
          <a:p>
            <a:r>
              <a:rPr lang="sv-SE" altLang="sv-SE" dirty="0">
                <a:solidFill>
                  <a:srgbClr val="1C1C1C"/>
                </a:solidFill>
                <a:cs typeface="Calibri" panose="020F0502020204030204" pitchFamily="34" charset="0"/>
              </a:rPr>
              <a:t>Samtyckesblankett</a:t>
            </a:r>
            <a:br>
              <a:rPr lang="sv-SE" altLang="sv-SE" b="0" dirty="0">
                <a:solidFill>
                  <a:srgbClr val="C00000"/>
                </a:solidFill>
                <a:cs typeface="Calibri" panose="020F0502020204030204" pitchFamily="34" charset="0"/>
              </a:rPr>
            </a:br>
            <a:endParaRPr lang="sv-SE" dirty="0"/>
          </a:p>
        </p:txBody>
      </p:sp>
      <p:pic>
        <p:nvPicPr>
          <p:cNvPr id="10" name="Bildobjekt 9">
            <a:extLst>
              <a:ext uri="{FF2B5EF4-FFF2-40B4-BE49-F238E27FC236}">
                <a16:creationId xmlns:a16="http://schemas.microsoft.com/office/drawing/2014/main" id="{1A0E3258-B9BA-4C3E-B847-8536471A652D}"/>
              </a:ext>
            </a:extLst>
          </p:cNvPr>
          <p:cNvPicPr>
            <a:picLocks noChangeAspect="1"/>
          </p:cNvPicPr>
          <p:nvPr/>
        </p:nvPicPr>
        <p:blipFill>
          <a:blip r:embed="rId4"/>
          <a:stretch>
            <a:fillRect/>
          </a:stretch>
        </p:blipFill>
        <p:spPr>
          <a:xfrm rot="524842">
            <a:off x="5106734" y="1491131"/>
            <a:ext cx="3275631" cy="45920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3669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6F9FA99-D2F3-42CA-9136-A9E1016E6368}"/>
              </a:ext>
            </a:extLst>
          </p:cNvPr>
          <p:cNvSpPr>
            <a:spLocks noGrp="1"/>
          </p:cNvSpPr>
          <p:nvPr>
            <p:ph type="title"/>
          </p:nvPr>
        </p:nvSpPr>
        <p:spPr>
          <a:xfrm>
            <a:off x="630936" y="256032"/>
            <a:ext cx="7879842" cy="1014984"/>
          </a:xfrm>
        </p:spPr>
        <p:txBody>
          <a:bodyPr vert="horz" lIns="91440" tIns="45720" rIns="91440" bIns="45720" rtlCol="0" anchor="b">
            <a:normAutofit fontScale="90000"/>
          </a:bodyPr>
          <a:lstStyle/>
          <a:p>
            <a:pPr defTabSz="914400"/>
            <a:r>
              <a:rPr lang="en-US" sz="3100" b="1" kern="1200" dirty="0" err="1">
                <a:solidFill>
                  <a:schemeClr val="tx1"/>
                </a:solidFill>
                <a:latin typeface="+mj-lt"/>
                <a:ea typeface="+mj-ea"/>
                <a:cs typeface="+mj-cs"/>
              </a:rPr>
              <a:t>Hur</a:t>
            </a:r>
            <a:r>
              <a:rPr lang="en-US" sz="3100" b="1" kern="1200" dirty="0">
                <a:solidFill>
                  <a:schemeClr val="tx1"/>
                </a:solidFill>
                <a:latin typeface="+mj-lt"/>
                <a:ea typeface="+mj-ea"/>
                <a:cs typeface="+mj-cs"/>
              </a:rPr>
              <a:t> ser det </a:t>
            </a:r>
            <a:r>
              <a:rPr lang="en-US" sz="3100" b="1" kern="1200" dirty="0" err="1">
                <a:solidFill>
                  <a:schemeClr val="tx1"/>
                </a:solidFill>
                <a:latin typeface="+mj-lt"/>
                <a:ea typeface="+mj-ea"/>
                <a:cs typeface="+mj-cs"/>
              </a:rPr>
              <a:t>ut</a:t>
            </a:r>
            <a:r>
              <a:rPr lang="en-US" sz="3100" b="1" kern="1200" dirty="0">
                <a:solidFill>
                  <a:schemeClr val="tx1"/>
                </a:solidFill>
                <a:latin typeface="+mj-lt"/>
                <a:ea typeface="+mj-ea"/>
                <a:cs typeface="+mj-cs"/>
              </a:rPr>
              <a:t> </a:t>
            </a:r>
            <a:r>
              <a:rPr lang="en-US" sz="3100" b="1" kern="1200" dirty="0" err="1">
                <a:solidFill>
                  <a:schemeClr val="tx1"/>
                </a:solidFill>
                <a:latin typeface="+mj-lt"/>
                <a:ea typeface="+mj-ea"/>
                <a:cs typeface="+mj-cs"/>
              </a:rPr>
              <a:t>på</a:t>
            </a:r>
            <a:r>
              <a:rPr lang="en-US" sz="3100" b="1" kern="1200" dirty="0">
                <a:solidFill>
                  <a:schemeClr val="tx1"/>
                </a:solidFill>
                <a:latin typeface="+mj-lt"/>
                <a:ea typeface="+mj-ea"/>
                <a:cs typeface="+mj-cs"/>
              </a:rPr>
              <a:t> din </a:t>
            </a:r>
            <a:r>
              <a:rPr lang="en-US" sz="3100" b="1" kern="1200" dirty="0" err="1">
                <a:solidFill>
                  <a:schemeClr val="tx1"/>
                </a:solidFill>
                <a:latin typeface="+mj-lt"/>
                <a:ea typeface="+mj-ea"/>
                <a:cs typeface="+mj-cs"/>
              </a:rPr>
              <a:t>arbetsplats</a:t>
            </a:r>
            <a:r>
              <a:rPr lang="en-US" sz="3100" b="1" kern="1200" dirty="0">
                <a:solidFill>
                  <a:schemeClr val="tx1"/>
                </a:solidFill>
                <a:latin typeface="+mj-lt"/>
                <a:ea typeface="+mj-ea"/>
                <a:cs typeface="+mj-cs"/>
              </a:rPr>
              <a:t>?</a:t>
            </a:r>
            <a:br>
              <a:rPr lang="en-US" sz="3100" b="1" kern="1200" dirty="0">
                <a:solidFill>
                  <a:schemeClr val="tx1"/>
                </a:solidFill>
                <a:latin typeface="+mj-lt"/>
                <a:ea typeface="+mj-ea"/>
                <a:cs typeface="+mj-cs"/>
              </a:rPr>
            </a:br>
            <a:endParaRPr lang="en-US" sz="3100" kern="1200" dirty="0">
              <a:solidFill>
                <a:schemeClr val="tx1"/>
              </a:solidFill>
              <a:latin typeface="+mj-lt"/>
              <a:ea typeface="+mj-ea"/>
              <a:cs typeface="+mj-cs"/>
            </a:endParaRPr>
          </a:p>
        </p:txBody>
      </p:sp>
      <p:graphicFrame>
        <p:nvGraphicFramePr>
          <p:cNvPr id="6" name="Platshållare för innehåll 3">
            <a:extLst>
              <a:ext uri="{FF2B5EF4-FFF2-40B4-BE49-F238E27FC236}">
                <a16:creationId xmlns:a16="http://schemas.microsoft.com/office/drawing/2014/main" id="{C9971F12-6536-F806-46FB-AF8129E6E098}"/>
              </a:ext>
            </a:extLst>
          </p:cNvPr>
          <p:cNvGraphicFramePr/>
          <p:nvPr>
            <p:extLst>
              <p:ext uri="{D42A27DB-BD31-4B8C-83A1-F6EECF244321}">
                <p14:modId xmlns:p14="http://schemas.microsoft.com/office/powerpoint/2010/main" val="3333419739"/>
              </p:ext>
            </p:extLst>
          </p:nvPr>
        </p:nvGraphicFramePr>
        <p:xfrm>
          <a:off x="755576" y="127101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0319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6FF26D35-D7E9-45D4-8AF8-5354F8C6CE28}"/>
              </a:ext>
            </a:extLst>
          </p:cNvPr>
          <p:cNvSpPr txBox="1"/>
          <p:nvPr/>
        </p:nvSpPr>
        <p:spPr>
          <a:xfrm>
            <a:off x="836676" y="548640"/>
            <a:ext cx="7626096" cy="1179576"/>
          </a:xfrm>
          <a:prstGeom prst="rect">
            <a:avLst/>
          </a:prstGeom>
        </p:spPr>
        <p:txBody>
          <a:bodyPr vert="horz" lIns="91440" tIns="45720" rIns="91440" bIns="45720" rtlCol="0" anchor="ctr">
            <a:normAutofit/>
          </a:bodyPr>
          <a:lstStyle/>
          <a:p>
            <a:pPr marL="0" indent="0">
              <a:lnSpc>
                <a:spcPct val="90000"/>
              </a:lnSpc>
              <a:spcBef>
                <a:spcPct val="0"/>
              </a:spcBef>
              <a:spcAft>
                <a:spcPts val="600"/>
              </a:spcAft>
            </a:pPr>
            <a:r>
              <a:rPr lang="en-US" sz="3500" b="1" kern="1200">
                <a:solidFill>
                  <a:schemeClr val="tx1"/>
                </a:solidFill>
                <a:latin typeface="+mj-lt"/>
                <a:ea typeface="+mj-ea"/>
                <a:cs typeface="+mj-cs"/>
              </a:rPr>
              <a:t>Vilka löper större risk för att dö i brand? </a:t>
            </a:r>
          </a:p>
        </p:txBody>
      </p:sp>
      <p:sp>
        <p:nvSpPr>
          <p:cNvPr id="4" name="Platshållare för innehåll 3">
            <a:extLst>
              <a:ext uri="{FF2B5EF4-FFF2-40B4-BE49-F238E27FC236}">
                <a16:creationId xmlns:a16="http://schemas.microsoft.com/office/drawing/2014/main" id="{B9F063DA-ADC1-4791-AFFE-67A4CC472700}"/>
              </a:ext>
            </a:extLst>
          </p:cNvPr>
          <p:cNvSpPr>
            <a:spLocks noGrp="1"/>
          </p:cNvSpPr>
          <p:nvPr>
            <p:ph sz="half" idx="1"/>
          </p:nvPr>
        </p:nvSpPr>
        <p:spPr>
          <a:xfrm>
            <a:off x="836676" y="2481943"/>
            <a:ext cx="7626096" cy="3695020"/>
          </a:xfrm>
        </p:spPr>
        <p:txBody>
          <a:bodyPr vert="horz" lIns="91440" tIns="45720" rIns="91440" bIns="45720" rtlCol="0">
            <a:normAutofit/>
          </a:bodyPr>
          <a:lstStyle/>
          <a:p>
            <a:pPr marL="0" lvl="0" indent="-228600" defTabSz="914400">
              <a:spcBef>
                <a:spcPct val="0"/>
              </a:spcBef>
              <a:spcAft>
                <a:spcPts val="600"/>
              </a:spcAft>
            </a:pPr>
            <a:r>
              <a:rPr lang="en-US" sz="1900"/>
              <a:t>Människor som röker och/eller har missbruksproblem i kombination med:</a:t>
            </a:r>
          </a:p>
          <a:p>
            <a:pPr marL="285750" lvl="0" indent="-228600" defTabSz="914400">
              <a:spcBef>
                <a:spcPct val="0"/>
              </a:spcBef>
              <a:spcAft>
                <a:spcPts val="600"/>
              </a:spcAft>
            </a:pPr>
            <a:endParaRPr lang="en-US" sz="1900"/>
          </a:p>
          <a:p>
            <a:pPr marL="0" indent="-228600" defTabSz="914400">
              <a:spcBef>
                <a:spcPts val="0"/>
              </a:spcBef>
              <a:spcAft>
                <a:spcPts val="600"/>
              </a:spcAft>
            </a:pPr>
            <a:r>
              <a:rPr lang="en-US" sz="1900"/>
              <a:t>- svårighet att uppfatta en brand</a:t>
            </a:r>
          </a:p>
          <a:p>
            <a:pPr marL="0" indent="-228600" defTabSz="914400">
              <a:spcBef>
                <a:spcPts val="0"/>
              </a:spcBef>
              <a:spcAft>
                <a:spcPts val="600"/>
              </a:spcAft>
            </a:pPr>
            <a:r>
              <a:rPr lang="en-US" sz="1900"/>
              <a:t>- svårighet att förflytta sig</a:t>
            </a:r>
          </a:p>
          <a:p>
            <a:pPr marL="0" indent="-228600" defTabSz="914400">
              <a:spcBef>
                <a:spcPts val="0"/>
              </a:spcBef>
              <a:spcAft>
                <a:spcPts val="600"/>
              </a:spcAft>
            </a:pPr>
            <a:r>
              <a:rPr lang="en-US" sz="1900"/>
              <a:t>- kognitiva funktionsnedsättningar </a:t>
            </a:r>
          </a:p>
          <a:p>
            <a:pPr marL="285750" indent="-228600" defTabSz="914400">
              <a:spcBef>
                <a:spcPts val="0"/>
              </a:spcBef>
              <a:spcAft>
                <a:spcPts val="600"/>
              </a:spcAft>
            </a:pPr>
            <a:endParaRPr lang="en-US" sz="1900"/>
          </a:p>
          <a:p>
            <a:pPr marL="0" indent="-228600" defTabSz="914400">
              <a:spcBef>
                <a:spcPts val="0"/>
              </a:spcBef>
              <a:spcAft>
                <a:spcPts val="600"/>
              </a:spcAft>
            </a:pPr>
            <a:endParaRPr lang="en-US" sz="1900"/>
          </a:p>
        </p:txBody>
      </p:sp>
    </p:spTree>
    <p:extLst>
      <p:ext uri="{BB962C8B-B14F-4D97-AF65-F5344CB8AC3E}">
        <p14:creationId xmlns:p14="http://schemas.microsoft.com/office/powerpoint/2010/main" val="744584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16ECA6-C510-47F3-9374-B073C44684D7}"/>
              </a:ext>
            </a:extLst>
          </p:cNvPr>
          <p:cNvSpPr>
            <a:spLocks noGrp="1"/>
          </p:cNvSpPr>
          <p:nvPr>
            <p:ph type="title"/>
          </p:nvPr>
        </p:nvSpPr>
        <p:spPr>
          <a:xfrm>
            <a:off x="4976979" y="1459467"/>
            <a:ext cx="3733482" cy="1090538"/>
          </a:xfrm>
        </p:spPr>
        <p:txBody>
          <a:bodyPr vert="horz" lIns="91440" tIns="45720" rIns="91440" bIns="45720" rtlCol="0" anchor="ctr">
            <a:normAutofit fontScale="90000"/>
          </a:bodyPr>
          <a:lstStyle/>
          <a:p>
            <a:pPr defTabSz="914400"/>
            <a:r>
              <a:rPr lang="en-US" sz="3400" kern="1200">
                <a:solidFill>
                  <a:srgbClr val="000000"/>
                </a:solidFill>
                <a:latin typeface="+mj-lt"/>
                <a:ea typeface="+mj-ea"/>
                <a:cs typeface="+mj-cs"/>
              </a:rPr>
              <a:t>Brandskydd som alla bör ha</a:t>
            </a:r>
          </a:p>
        </p:txBody>
      </p:sp>
      <p:pic>
        <p:nvPicPr>
          <p:cNvPr id="5" name="Bildobjekt 4" descr="En bild som visar brandsläckare, röd&#10;&#10;Automatiskt genererad beskrivning">
            <a:extLst>
              <a:ext uri="{FF2B5EF4-FFF2-40B4-BE49-F238E27FC236}">
                <a16:creationId xmlns:a16="http://schemas.microsoft.com/office/drawing/2014/main" id="{725FF4F0-94CD-0E92-7FBE-AA175403D17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4799" r="30535" b="1"/>
          <a:stretch/>
        </p:blipFill>
        <p:spPr>
          <a:xfrm>
            <a:off x="-13328" y="1241306"/>
            <a:ext cx="4180350" cy="4375387"/>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2" name="Platshållare för text 1">
            <a:extLst>
              <a:ext uri="{FF2B5EF4-FFF2-40B4-BE49-F238E27FC236}">
                <a16:creationId xmlns:a16="http://schemas.microsoft.com/office/drawing/2014/main" id="{B66644EE-6692-4DA5-8C4E-C99249E7EC23}"/>
              </a:ext>
            </a:extLst>
          </p:cNvPr>
          <p:cNvSpPr>
            <a:spLocks noGrp="1"/>
          </p:cNvSpPr>
          <p:nvPr>
            <p:ph type="body" sz="quarter" idx="12"/>
          </p:nvPr>
        </p:nvSpPr>
        <p:spPr>
          <a:xfrm>
            <a:off x="4974330" y="2673512"/>
            <a:ext cx="3733184" cy="2729467"/>
          </a:xfrm>
        </p:spPr>
        <p:txBody>
          <a:bodyPr vert="horz" lIns="91440" tIns="45720" rIns="91440" bIns="45720" rtlCol="0" anchor="ctr">
            <a:normAutofit/>
          </a:bodyPr>
          <a:lstStyle/>
          <a:p>
            <a:pPr marL="0" marR="0" lvl="0" indent="-228600" defTabSz="914400" fontAlgn="base">
              <a:spcBef>
                <a:spcPct val="0"/>
              </a:spcBef>
              <a:spcAft>
                <a:spcPct val="0"/>
              </a:spcAft>
              <a:buClrTx/>
              <a:buSzTx/>
              <a:tabLst/>
              <a:defRPr/>
            </a:pPr>
            <a:endParaRPr kumimoji="0" lang="en-US" sz="1500" b="0" i="0" u="none" strike="noStrike" cap="none" spc="0" normalizeH="0" baseline="0" noProof="0">
              <a:ln>
                <a:noFill/>
              </a:ln>
              <a:solidFill>
                <a:srgbClr val="000000"/>
              </a:solidFill>
              <a:effectLst/>
              <a:uLnTx/>
              <a:uFillTx/>
            </a:endParaRPr>
          </a:p>
          <a:p>
            <a:pPr indent="-228600" defTabSz="914400"/>
            <a:endParaRPr lang="en-US" sz="1500">
              <a:solidFill>
                <a:srgbClr val="000000"/>
              </a:solidFill>
            </a:endParaRPr>
          </a:p>
        </p:txBody>
      </p:sp>
    </p:spTree>
    <p:extLst>
      <p:ext uri="{BB962C8B-B14F-4D97-AF65-F5344CB8AC3E}">
        <p14:creationId xmlns:p14="http://schemas.microsoft.com/office/powerpoint/2010/main" val="346567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person, inomhus, dryck, möbler&#10;&#10;Automatiskt genererad beskrivning">
            <a:extLst>
              <a:ext uri="{FF2B5EF4-FFF2-40B4-BE49-F238E27FC236}">
                <a16:creationId xmlns:a16="http://schemas.microsoft.com/office/drawing/2014/main" id="{372299AD-E372-E5AA-F5B2-79956F96CC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91" r="-2" b="-2"/>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9" name="Bildobjekt 8" descr="En bild som visar Tobaksprodukter, Cigarett, tobak, cigarr&#10;&#10;Automatiskt genererad beskrivning">
            <a:extLst>
              <a:ext uri="{FF2B5EF4-FFF2-40B4-BE49-F238E27FC236}">
                <a16:creationId xmlns:a16="http://schemas.microsoft.com/office/drawing/2014/main" id="{001DF72D-2137-130A-FF40-7FBF8FCC76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037" r="-2" b="-2"/>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3" name="Rubrik 2">
            <a:extLst>
              <a:ext uri="{FF2B5EF4-FFF2-40B4-BE49-F238E27FC236}">
                <a16:creationId xmlns:a16="http://schemas.microsoft.com/office/drawing/2014/main" id="{C6F45911-C76D-418F-8780-29F9D970A9AE}"/>
              </a:ext>
            </a:extLst>
          </p:cNvPr>
          <p:cNvSpPr>
            <a:spLocks noGrp="1"/>
          </p:cNvSpPr>
          <p:nvPr>
            <p:ph type="title"/>
          </p:nvPr>
        </p:nvSpPr>
        <p:spPr>
          <a:xfrm>
            <a:off x="336042" y="859536"/>
            <a:ext cx="3624601" cy="1243584"/>
          </a:xfrm>
        </p:spPr>
        <p:txBody>
          <a:bodyPr vert="horz" lIns="91440" tIns="45720" rIns="91440" bIns="45720" rtlCol="0" anchor="ctr">
            <a:normAutofit fontScale="90000"/>
          </a:bodyPr>
          <a:lstStyle/>
          <a:p>
            <a:pPr defTabSz="914400"/>
            <a:r>
              <a:rPr lang="en-US" sz="3000" b="1" kern="1200">
                <a:solidFill>
                  <a:schemeClr val="tx1"/>
                </a:solidFill>
                <a:latin typeface="+mj-lt"/>
                <a:ea typeface="+mj-ea"/>
                <a:cs typeface="+mj-cs"/>
              </a:rPr>
              <a:t>Frågor du bör ställa dig</a:t>
            </a:r>
            <a:br>
              <a:rPr lang="en-US" sz="3000" b="1" kern="1200">
                <a:solidFill>
                  <a:schemeClr val="tx1"/>
                </a:solidFill>
                <a:latin typeface="+mj-lt"/>
                <a:ea typeface="+mj-ea"/>
                <a:cs typeface="+mj-cs"/>
              </a:rPr>
            </a:br>
            <a:endParaRPr lang="en-US" sz="3000" kern="1200">
              <a:solidFill>
                <a:schemeClr val="tx1"/>
              </a:solidFill>
              <a:latin typeface="+mj-lt"/>
              <a:ea typeface="+mj-ea"/>
              <a:cs typeface="+mj-cs"/>
            </a:endParaRPr>
          </a:p>
        </p:txBody>
      </p:sp>
      <p:sp>
        <p:nvSpPr>
          <p:cNvPr id="4" name="Platshållare för innehåll 9">
            <a:extLst>
              <a:ext uri="{FF2B5EF4-FFF2-40B4-BE49-F238E27FC236}">
                <a16:creationId xmlns:a16="http://schemas.microsoft.com/office/drawing/2014/main" id="{63E4E7F2-18D7-4A00-A40C-45A6BA47FB99}"/>
              </a:ext>
            </a:extLst>
          </p:cNvPr>
          <p:cNvSpPr txBox="1">
            <a:spLocks/>
          </p:cNvSpPr>
          <p:nvPr/>
        </p:nvSpPr>
        <p:spPr>
          <a:xfrm>
            <a:off x="336042" y="2512611"/>
            <a:ext cx="3624602" cy="3664351"/>
          </a:xfrm>
        </p:spPr>
        <p:txBody>
          <a:bodyPr vert="horz" lIns="91440" tIns="45720" rIns="91440" bIns="45720" rtlCol="0">
            <a:normAutofit/>
          </a:bodyPr>
          <a:lstStyle>
            <a:lvl1pPr marL="342900" indent="-342900" algn="l" rtl="0" eaLnBrk="1" fontAlgn="base" hangingPunct="1">
              <a:spcBef>
                <a:spcPct val="20000"/>
              </a:spcBef>
              <a:spcAft>
                <a:spcPct val="0"/>
              </a:spcAft>
              <a:defRPr sz="3200" kern="1200">
                <a:solidFill>
                  <a:schemeClr val="tx1"/>
                </a:solidFill>
                <a:latin typeface="+mn-lt"/>
                <a:ea typeface="+mn-ea"/>
                <a:cs typeface="+mn-cs"/>
              </a:defRPr>
            </a:lvl1pPr>
            <a:lvl2pPr marL="742950" indent="-285750" algn="l" rtl="0" eaLnBrk="1" fontAlgn="base" hangingPunct="1">
              <a:spcBef>
                <a:spcPct val="20000"/>
              </a:spcBef>
              <a:spcAft>
                <a:spcPct val="0"/>
              </a:spcAft>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spcBef>
                <a:spcPts val="0"/>
              </a:spcBef>
              <a:buFont typeface="Arial" panose="020B0604020202020204" pitchFamily="34" charset="0"/>
              <a:buChar char="•"/>
            </a:pPr>
            <a:endParaRPr lang="en-US" sz="2400" dirty="0"/>
          </a:p>
          <a:p>
            <a:pPr marL="0" indent="-228600">
              <a:lnSpc>
                <a:spcPct val="90000"/>
              </a:lnSpc>
              <a:spcBef>
                <a:spcPts val="0"/>
              </a:spcBef>
              <a:buFont typeface="Arial" panose="020B0604020202020204" pitchFamily="34" charset="0"/>
              <a:buChar char="•"/>
            </a:pPr>
            <a:r>
              <a:rPr lang="en-US" sz="2400" dirty="0" err="1"/>
              <a:t>Saknas</a:t>
            </a:r>
            <a:r>
              <a:rPr lang="en-US" sz="2400" dirty="0"/>
              <a:t> </a:t>
            </a:r>
            <a:r>
              <a:rPr lang="en-US" sz="2400" dirty="0" err="1"/>
              <a:t>fungerande</a:t>
            </a:r>
            <a:r>
              <a:rPr lang="en-US" sz="2400" dirty="0"/>
              <a:t> </a:t>
            </a:r>
            <a:r>
              <a:rPr lang="en-US" sz="2400" dirty="0" err="1"/>
              <a:t>brandvarnare</a:t>
            </a:r>
            <a:r>
              <a:rPr lang="en-US" sz="2400" dirty="0"/>
              <a:t> </a:t>
            </a:r>
            <a:r>
              <a:rPr lang="en-US" sz="2400" dirty="0" err="1"/>
              <a:t>eller</a:t>
            </a:r>
            <a:r>
              <a:rPr lang="en-US" sz="2400" dirty="0"/>
              <a:t> </a:t>
            </a:r>
            <a:r>
              <a:rPr lang="en-US" sz="2400" dirty="0" err="1"/>
              <a:t>har</a:t>
            </a:r>
            <a:r>
              <a:rPr lang="en-US" sz="2400" dirty="0"/>
              <a:t> </a:t>
            </a:r>
            <a:r>
              <a:rPr lang="en-US" sz="2400" dirty="0" err="1"/>
              <a:t>personen</a:t>
            </a:r>
            <a:r>
              <a:rPr lang="en-US" sz="2400" dirty="0"/>
              <a:t> </a:t>
            </a:r>
            <a:r>
              <a:rPr lang="en-US" sz="2400" dirty="0" err="1"/>
              <a:t>svårt</a:t>
            </a:r>
            <a:r>
              <a:rPr lang="en-US" sz="2400" dirty="0"/>
              <a:t> </a:t>
            </a:r>
            <a:r>
              <a:rPr lang="en-US" sz="2400" dirty="0" err="1"/>
              <a:t>att</a:t>
            </a:r>
            <a:r>
              <a:rPr lang="en-US" sz="2400" dirty="0"/>
              <a:t> </a:t>
            </a:r>
            <a:r>
              <a:rPr lang="en-US" sz="2400" dirty="0" err="1"/>
              <a:t>uppfatta</a:t>
            </a:r>
            <a:r>
              <a:rPr lang="en-US" sz="2400" dirty="0"/>
              <a:t> </a:t>
            </a:r>
            <a:r>
              <a:rPr lang="en-US" sz="2400" dirty="0" err="1"/>
              <a:t>larm</a:t>
            </a:r>
            <a:r>
              <a:rPr lang="en-US" sz="2400" dirty="0"/>
              <a:t> </a:t>
            </a:r>
            <a:r>
              <a:rPr lang="en-US" sz="2400" dirty="0" err="1"/>
              <a:t>från</a:t>
            </a:r>
            <a:r>
              <a:rPr lang="en-US" sz="2400" dirty="0"/>
              <a:t> </a:t>
            </a:r>
            <a:r>
              <a:rPr lang="en-US" sz="2400" dirty="0" err="1"/>
              <a:t>brandvarnaren</a:t>
            </a:r>
            <a:r>
              <a:rPr lang="en-US" sz="2400" dirty="0"/>
              <a:t>?</a:t>
            </a:r>
          </a:p>
          <a:p>
            <a:pPr marL="0" indent="-228600">
              <a:lnSpc>
                <a:spcPct val="90000"/>
              </a:lnSpc>
              <a:buFont typeface="Arial" panose="020B0604020202020204" pitchFamily="34" charset="0"/>
              <a:buChar char="•"/>
            </a:pPr>
            <a:endParaRPr lang="en-US" sz="2400" dirty="0"/>
          </a:p>
          <a:p>
            <a:pPr marL="0" indent="-228600">
              <a:lnSpc>
                <a:spcPct val="90000"/>
              </a:lnSpc>
              <a:buFont typeface="Arial" panose="020B0604020202020204" pitchFamily="34" charset="0"/>
              <a:buChar char="•"/>
            </a:pPr>
            <a:r>
              <a:rPr lang="en-US" sz="2400" dirty="0"/>
              <a:t>Har </a:t>
            </a:r>
            <a:r>
              <a:rPr lang="en-US" sz="2400" dirty="0" err="1"/>
              <a:t>personen</a:t>
            </a:r>
            <a:r>
              <a:rPr lang="en-US" sz="2400" dirty="0"/>
              <a:t> </a:t>
            </a:r>
            <a:r>
              <a:rPr lang="en-US" sz="2400" dirty="0" err="1"/>
              <a:t>ett</a:t>
            </a:r>
            <a:r>
              <a:rPr lang="en-US" sz="2400" dirty="0"/>
              <a:t> </a:t>
            </a:r>
            <a:r>
              <a:rPr lang="en-US" sz="2400" dirty="0" err="1"/>
              <a:t>beteende</a:t>
            </a:r>
            <a:r>
              <a:rPr lang="en-US" sz="2400" dirty="0"/>
              <a:t> </a:t>
            </a:r>
            <a:r>
              <a:rPr lang="en-US" sz="2400" dirty="0" err="1"/>
              <a:t>som</a:t>
            </a:r>
            <a:r>
              <a:rPr lang="en-US" sz="2400" dirty="0"/>
              <a:t> </a:t>
            </a:r>
            <a:r>
              <a:rPr lang="en-US" sz="2400" dirty="0" err="1"/>
              <a:t>ökar</a:t>
            </a:r>
            <a:r>
              <a:rPr lang="en-US" sz="2400" dirty="0"/>
              <a:t> </a:t>
            </a:r>
            <a:r>
              <a:rPr lang="en-US" sz="2400" dirty="0" err="1"/>
              <a:t>risken</a:t>
            </a:r>
            <a:r>
              <a:rPr lang="en-US" sz="2400" dirty="0"/>
              <a:t> för brand?</a:t>
            </a:r>
          </a:p>
        </p:txBody>
      </p:sp>
    </p:spTree>
    <p:extLst>
      <p:ext uri="{BB962C8B-B14F-4D97-AF65-F5344CB8AC3E}">
        <p14:creationId xmlns:p14="http://schemas.microsoft.com/office/powerpoint/2010/main" val="1702571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03B4E-2FE8-42C5-8BEF-9821E5B5B078}"/>
              </a:ext>
            </a:extLst>
          </p:cNvPr>
          <p:cNvSpPr>
            <a:spLocks noGrp="1"/>
          </p:cNvSpPr>
          <p:nvPr>
            <p:ph type="title"/>
          </p:nvPr>
        </p:nvSpPr>
        <p:spPr/>
        <p:txBody>
          <a:bodyPr>
            <a:normAutofit fontScale="90000"/>
          </a:bodyPr>
          <a:lstStyle/>
          <a:p>
            <a:r>
              <a:rPr lang="sv-SE" b="1" dirty="0">
                <a:solidFill>
                  <a:prstClr val="black"/>
                </a:solidFill>
              </a:rPr>
              <a:t>Exempel på stärkt brandskydd</a:t>
            </a:r>
            <a:br>
              <a:rPr lang="sv-SE" sz="4400" b="1" dirty="0">
                <a:solidFill>
                  <a:prstClr val="black"/>
                </a:solidFill>
              </a:rPr>
            </a:br>
            <a:endParaRPr lang="sv-SE" dirty="0"/>
          </a:p>
        </p:txBody>
      </p:sp>
      <p:sp>
        <p:nvSpPr>
          <p:cNvPr id="5" name="Platshållare för innehåll 3">
            <a:extLst>
              <a:ext uri="{FF2B5EF4-FFF2-40B4-BE49-F238E27FC236}">
                <a16:creationId xmlns:a16="http://schemas.microsoft.com/office/drawing/2014/main" id="{7E4E10A7-2C19-4960-810E-6A077993D940}"/>
              </a:ext>
            </a:extLst>
          </p:cNvPr>
          <p:cNvSpPr txBox="1">
            <a:spLocks/>
          </p:cNvSpPr>
          <p:nvPr/>
        </p:nvSpPr>
        <p:spPr>
          <a:xfrm>
            <a:off x="693030" y="1253331"/>
            <a:ext cx="3886200" cy="4351338"/>
          </a:xfrm>
        </p:spPr>
        <p:txBody>
          <a:bodyPr/>
          <a:lstStyle>
            <a:lvl1pPr marL="342900" indent="-342900" algn="l" rtl="0" eaLnBrk="1" fontAlgn="base" hangingPunct="1">
              <a:spcBef>
                <a:spcPct val="20000"/>
              </a:spcBef>
              <a:spcAft>
                <a:spcPct val="0"/>
              </a:spcAft>
              <a:defRPr sz="3200" kern="1200">
                <a:solidFill>
                  <a:schemeClr val="tx1"/>
                </a:solidFill>
                <a:latin typeface="+mn-lt"/>
                <a:ea typeface="+mn-ea"/>
                <a:cs typeface="+mn-cs"/>
              </a:defRPr>
            </a:lvl1pPr>
            <a:lvl2pPr marL="742950" indent="-285750" algn="l" rtl="0" eaLnBrk="1" fontAlgn="base" hangingPunct="1">
              <a:spcBef>
                <a:spcPct val="20000"/>
              </a:spcBef>
              <a:spcAft>
                <a:spcPct val="0"/>
              </a:spcAft>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pPr>
            <a:endParaRPr lang="sv-SE" sz="1200" dirty="0">
              <a:solidFill>
                <a:prstClr val="black"/>
              </a:solidFill>
            </a:endParaRPr>
          </a:p>
          <a:p>
            <a:pPr>
              <a:spcBef>
                <a:spcPts val="0"/>
              </a:spcBef>
            </a:pPr>
            <a:r>
              <a:rPr lang="sv-SE" sz="1600" dirty="0">
                <a:solidFill>
                  <a:prstClr val="black"/>
                </a:solidFill>
              </a:rPr>
              <a:t>Svårantändliga textilier </a:t>
            </a:r>
          </a:p>
          <a:p>
            <a:pPr>
              <a:spcBef>
                <a:spcPts val="0"/>
              </a:spcBef>
            </a:pPr>
            <a:endParaRPr lang="sv-SE" sz="1600" dirty="0">
              <a:solidFill>
                <a:prstClr val="black"/>
              </a:solidFill>
            </a:endParaRPr>
          </a:p>
          <a:p>
            <a:pPr>
              <a:spcBef>
                <a:spcPts val="0"/>
              </a:spcBef>
            </a:pPr>
            <a:r>
              <a:rPr lang="sv-SE" sz="1600" dirty="0">
                <a:solidFill>
                  <a:prstClr val="black"/>
                </a:solidFill>
              </a:rPr>
              <a:t>Spisvakt</a:t>
            </a:r>
          </a:p>
          <a:p>
            <a:pPr>
              <a:spcBef>
                <a:spcPts val="0"/>
              </a:spcBef>
            </a:pPr>
            <a:endParaRPr lang="sv-SE" sz="1600" dirty="0">
              <a:solidFill>
                <a:prstClr val="black"/>
              </a:solidFill>
            </a:endParaRPr>
          </a:p>
          <a:p>
            <a:pPr>
              <a:spcBef>
                <a:spcPts val="0"/>
              </a:spcBef>
            </a:pPr>
            <a:r>
              <a:rPr lang="sv-SE" sz="1600" dirty="0">
                <a:solidFill>
                  <a:prstClr val="black"/>
                </a:solidFill>
              </a:rPr>
              <a:t>Brandvarnare kopplad till trygghetslarmet</a:t>
            </a:r>
          </a:p>
          <a:p>
            <a:pPr>
              <a:spcBef>
                <a:spcPts val="0"/>
              </a:spcBef>
            </a:pPr>
            <a:endParaRPr lang="sv-SE" sz="1600" dirty="0">
              <a:solidFill>
                <a:prstClr val="black"/>
              </a:solidFill>
            </a:endParaRPr>
          </a:p>
          <a:p>
            <a:pPr>
              <a:spcBef>
                <a:spcPts val="0"/>
              </a:spcBef>
            </a:pPr>
            <a:r>
              <a:rPr lang="sv-SE" sz="1600" dirty="0">
                <a:solidFill>
                  <a:prstClr val="black"/>
                </a:solidFill>
              </a:rPr>
              <a:t>Varseblivningshjälpmedel </a:t>
            </a:r>
          </a:p>
          <a:p>
            <a:pPr>
              <a:spcBef>
                <a:spcPts val="0"/>
              </a:spcBef>
            </a:pPr>
            <a:endParaRPr lang="sv-SE" sz="1600" dirty="0">
              <a:solidFill>
                <a:prstClr val="black"/>
              </a:solidFill>
            </a:endParaRPr>
          </a:p>
          <a:p>
            <a:pPr>
              <a:spcBef>
                <a:spcPts val="0"/>
              </a:spcBef>
            </a:pPr>
            <a:r>
              <a:rPr lang="sv-SE" sz="1600" dirty="0">
                <a:solidFill>
                  <a:prstClr val="black"/>
                </a:solidFill>
              </a:rPr>
              <a:t>E-cigaretter eller att bara röka ute</a:t>
            </a:r>
          </a:p>
          <a:p>
            <a:pPr>
              <a:spcBef>
                <a:spcPts val="0"/>
              </a:spcBef>
            </a:pPr>
            <a:endParaRPr lang="sv-SE" sz="1600" dirty="0">
              <a:solidFill>
                <a:prstClr val="black"/>
              </a:solidFill>
            </a:endParaRPr>
          </a:p>
          <a:p>
            <a:pPr>
              <a:spcBef>
                <a:spcPts val="0"/>
              </a:spcBef>
            </a:pPr>
            <a:r>
              <a:rPr lang="sv-SE" sz="1600" dirty="0">
                <a:solidFill>
                  <a:prstClr val="black"/>
                </a:solidFill>
              </a:rPr>
              <a:t>El ljus</a:t>
            </a:r>
          </a:p>
          <a:p>
            <a:pPr>
              <a:spcBef>
                <a:spcPts val="0"/>
              </a:spcBef>
            </a:pPr>
            <a:endParaRPr lang="sv-SE" sz="1600" dirty="0">
              <a:solidFill>
                <a:prstClr val="black"/>
              </a:solidFill>
            </a:endParaRPr>
          </a:p>
          <a:p>
            <a:pPr>
              <a:spcBef>
                <a:spcPts val="0"/>
              </a:spcBef>
            </a:pPr>
            <a:r>
              <a:rPr lang="sv-SE" sz="1600" dirty="0">
                <a:solidFill>
                  <a:prstClr val="black"/>
                </a:solidFill>
              </a:rPr>
              <a:t>Säkrare stekfett</a:t>
            </a:r>
          </a:p>
          <a:p>
            <a:pPr>
              <a:spcBef>
                <a:spcPts val="0"/>
              </a:spcBef>
            </a:pPr>
            <a:endParaRPr lang="sv-SE" sz="1600" dirty="0">
              <a:solidFill>
                <a:prstClr val="black"/>
              </a:solidFill>
            </a:endParaRPr>
          </a:p>
          <a:p>
            <a:pPr>
              <a:spcBef>
                <a:spcPts val="0"/>
              </a:spcBef>
            </a:pPr>
            <a:r>
              <a:rPr lang="sv-SE" sz="1600" dirty="0">
                <a:solidFill>
                  <a:prstClr val="black"/>
                </a:solidFill>
              </a:rPr>
              <a:t>Glas vatten för att kunna släcka en tappad fimp, tillgång till en plåthink med vatten i för fimpar</a:t>
            </a:r>
          </a:p>
        </p:txBody>
      </p:sp>
      <p:pic>
        <p:nvPicPr>
          <p:cNvPr id="6" name="Bildobjekt 5">
            <a:extLst>
              <a:ext uri="{FF2B5EF4-FFF2-40B4-BE49-F238E27FC236}">
                <a16:creationId xmlns:a16="http://schemas.microsoft.com/office/drawing/2014/main" id="{E337984F-1A7B-4888-9DF0-F79733EACBCB}"/>
              </a:ext>
            </a:extLst>
          </p:cNvPr>
          <p:cNvPicPr>
            <a:picLocks noChangeAspect="1"/>
          </p:cNvPicPr>
          <p:nvPr/>
        </p:nvPicPr>
        <p:blipFill>
          <a:blip r:embed="rId3"/>
          <a:stretch>
            <a:fillRect/>
          </a:stretch>
        </p:blipFill>
        <p:spPr>
          <a:xfrm>
            <a:off x="5684582" y="2226469"/>
            <a:ext cx="1110029" cy="1202532"/>
          </a:xfrm>
          <a:prstGeom prst="rect">
            <a:avLst/>
          </a:prstGeom>
        </p:spPr>
      </p:pic>
      <p:pic>
        <p:nvPicPr>
          <p:cNvPr id="7" name="Bildobjekt 6">
            <a:extLst>
              <a:ext uri="{FF2B5EF4-FFF2-40B4-BE49-F238E27FC236}">
                <a16:creationId xmlns:a16="http://schemas.microsoft.com/office/drawing/2014/main" id="{851B969E-1CEF-45B7-8717-6256B4DCE84B}"/>
              </a:ext>
            </a:extLst>
          </p:cNvPr>
          <p:cNvPicPr>
            <a:picLocks noChangeAspect="1"/>
          </p:cNvPicPr>
          <p:nvPr/>
        </p:nvPicPr>
        <p:blipFill>
          <a:blip r:embed="rId4"/>
          <a:stretch>
            <a:fillRect/>
          </a:stretch>
        </p:blipFill>
        <p:spPr>
          <a:xfrm>
            <a:off x="7340175" y="3429000"/>
            <a:ext cx="1450181" cy="807244"/>
          </a:xfrm>
          <a:prstGeom prst="rect">
            <a:avLst/>
          </a:prstGeom>
        </p:spPr>
      </p:pic>
      <p:pic>
        <p:nvPicPr>
          <p:cNvPr id="8" name="Bildobjekt 7">
            <a:extLst>
              <a:ext uri="{FF2B5EF4-FFF2-40B4-BE49-F238E27FC236}">
                <a16:creationId xmlns:a16="http://schemas.microsoft.com/office/drawing/2014/main" id="{A163AFF8-7E1A-4773-8216-51F8AFFB192F}"/>
              </a:ext>
            </a:extLst>
          </p:cNvPr>
          <p:cNvPicPr>
            <a:picLocks noChangeAspect="1"/>
          </p:cNvPicPr>
          <p:nvPr/>
        </p:nvPicPr>
        <p:blipFill>
          <a:blip r:embed="rId5"/>
          <a:stretch>
            <a:fillRect/>
          </a:stretch>
        </p:blipFill>
        <p:spPr>
          <a:xfrm>
            <a:off x="5023871" y="3867551"/>
            <a:ext cx="1871663" cy="1757363"/>
          </a:xfrm>
          <a:prstGeom prst="rect">
            <a:avLst/>
          </a:prstGeom>
        </p:spPr>
      </p:pic>
    </p:spTree>
    <p:extLst>
      <p:ext uri="{BB962C8B-B14F-4D97-AF65-F5344CB8AC3E}">
        <p14:creationId xmlns:p14="http://schemas.microsoft.com/office/powerpoint/2010/main" val="1212166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87FB098-25A8-4D54-8487-A11995C42083}"/>
              </a:ext>
            </a:extLst>
          </p:cNvPr>
          <p:cNvSpPr>
            <a:spLocks noGrp="1"/>
          </p:cNvSpPr>
          <p:nvPr>
            <p:ph type="body" sz="quarter" idx="12"/>
          </p:nvPr>
        </p:nvSpPr>
        <p:spPr/>
        <p:txBody>
          <a:bodyPr>
            <a:normAutofit/>
          </a:bodyPr>
          <a:lstStyle/>
          <a:p>
            <a:pPr>
              <a:spcBef>
                <a:spcPts val="0"/>
              </a:spcBef>
            </a:pPr>
            <a:r>
              <a:rPr lang="sv-SE" sz="3200" dirty="0">
                <a:solidFill>
                  <a:prstClr val="black"/>
                </a:solidFill>
              </a:rPr>
              <a:t>Undanröja omedelbara brandrisker</a:t>
            </a:r>
          </a:p>
          <a:p>
            <a:pPr>
              <a:spcBef>
                <a:spcPts val="0"/>
              </a:spcBef>
            </a:pPr>
            <a:endParaRPr lang="sv-SE" sz="3200" dirty="0">
              <a:solidFill>
                <a:prstClr val="black"/>
              </a:solidFill>
            </a:endParaRPr>
          </a:p>
          <a:p>
            <a:pPr>
              <a:spcBef>
                <a:spcPts val="0"/>
              </a:spcBef>
            </a:pPr>
            <a:r>
              <a:rPr lang="sv-SE" sz="3200" dirty="0">
                <a:solidFill>
                  <a:prstClr val="black"/>
                </a:solidFill>
              </a:rPr>
              <a:t>Informera brukare/anhörig</a:t>
            </a:r>
            <a:br>
              <a:rPr lang="sv-SE" sz="3200" dirty="0">
                <a:solidFill>
                  <a:prstClr val="black"/>
                </a:solidFill>
              </a:rPr>
            </a:br>
            <a:endParaRPr lang="sv-SE" sz="3200" dirty="0">
              <a:solidFill>
                <a:prstClr val="black"/>
              </a:solidFill>
            </a:endParaRPr>
          </a:p>
          <a:p>
            <a:pPr>
              <a:spcBef>
                <a:spcPts val="0"/>
              </a:spcBef>
            </a:pPr>
            <a:r>
              <a:rPr lang="sv-SE" sz="3200" dirty="0">
                <a:solidFill>
                  <a:prstClr val="black"/>
                </a:solidFill>
              </a:rPr>
              <a:t>Hjälp till att ansöka om stöd</a:t>
            </a:r>
            <a:br>
              <a:rPr lang="sv-SE" sz="3200" dirty="0">
                <a:solidFill>
                  <a:prstClr val="black"/>
                </a:solidFill>
              </a:rPr>
            </a:br>
            <a:endParaRPr lang="sv-SE" sz="3200" dirty="0">
              <a:solidFill>
                <a:prstClr val="black"/>
              </a:solidFill>
            </a:endParaRPr>
          </a:p>
          <a:p>
            <a:pPr>
              <a:spcBef>
                <a:spcPts val="0"/>
              </a:spcBef>
            </a:pPr>
            <a:r>
              <a:rPr lang="sv-SE" sz="3200" dirty="0">
                <a:solidFill>
                  <a:prstClr val="black"/>
                </a:solidFill>
              </a:rPr>
              <a:t>Rapportera behovet vidare till chef</a:t>
            </a:r>
          </a:p>
          <a:p>
            <a:endParaRPr lang="sv-SE" dirty="0"/>
          </a:p>
        </p:txBody>
      </p:sp>
      <p:sp>
        <p:nvSpPr>
          <p:cNvPr id="3" name="Rubrik 2">
            <a:extLst>
              <a:ext uri="{FF2B5EF4-FFF2-40B4-BE49-F238E27FC236}">
                <a16:creationId xmlns:a16="http://schemas.microsoft.com/office/drawing/2014/main" id="{977CEDA4-7D7F-4542-96E2-33C96AAE6E2A}"/>
              </a:ext>
            </a:extLst>
          </p:cNvPr>
          <p:cNvSpPr>
            <a:spLocks noGrp="1"/>
          </p:cNvSpPr>
          <p:nvPr>
            <p:ph type="title"/>
          </p:nvPr>
        </p:nvSpPr>
        <p:spPr/>
        <p:txBody>
          <a:bodyPr>
            <a:normAutofit fontScale="90000"/>
          </a:bodyPr>
          <a:lstStyle/>
          <a:p>
            <a:r>
              <a:rPr lang="sv-SE" sz="4400" b="1" dirty="0">
                <a:solidFill>
                  <a:prstClr val="black"/>
                </a:solidFill>
              </a:rPr>
              <a:t>Vid uppmärksammad brist</a:t>
            </a:r>
            <a:br>
              <a:rPr lang="sv-SE" sz="4400" b="1" dirty="0">
                <a:solidFill>
                  <a:prstClr val="black"/>
                </a:solidFill>
              </a:rPr>
            </a:br>
            <a:endParaRPr lang="sv-SE" dirty="0"/>
          </a:p>
        </p:txBody>
      </p:sp>
    </p:spTree>
    <p:extLst>
      <p:ext uri="{BB962C8B-B14F-4D97-AF65-F5344CB8AC3E}">
        <p14:creationId xmlns:p14="http://schemas.microsoft.com/office/powerpoint/2010/main" val="2895893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01A6C27-2A67-4416-B77F-E6139741EDD1}"/>
              </a:ext>
            </a:extLst>
          </p:cNvPr>
          <p:cNvSpPr>
            <a:spLocks noGrp="1"/>
          </p:cNvSpPr>
          <p:nvPr>
            <p:ph type="title"/>
          </p:nvPr>
        </p:nvSpPr>
        <p:spPr/>
        <p:txBody>
          <a:bodyPr>
            <a:normAutofit fontScale="90000"/>
          </a:bodyPr>
          <a:lstStyle/>
          <a:p>
            <a:r>
              <a:rPr lang="sv-SE" altLang="sv-SE" dirty="0" err="1">
                <a:solidFill>
                  <a:srgbClr val="1C1C1C"/>
                </a:solidFill>
              </a:rPr>
              <a:t>Kjaere</a:t>
            </a:r>
            <a:r>
              <a:rPr lang="sv-SE" altLang="sv-SE" dirty="0">
                <a:solidFill>
                  <a:srgbClr val="1C1C1C"/>
                </a:solidFill>
              </a:rPr>
              <a:t> </a:t>
            </a:r>
            <a:r>
              <a:rPr lang="sv-SE" altLang="sv-SE" dirty="0" err="1">
                <a:solidFill>
                  <a:srgbClr val="1C1C1C"/>
                </a:solidFill>
              </a:rPr>
              <a:t>rådmann</a:t>
            </a:r>
            <a:r>
              <a:rPr lang="sv-SE" altLang="sv-SE" dirty="0">
                <a:solidFill>
                  <a:srgbClr val="1C1C1C"/>
                </a:solidFill>
              </a:rPr>
              <a:t> </a:t>
            </a:r>
            <a:br>
              <a:rPr lang="sv-SE" dirty="0">
                <a:solidFill>
                  <a:srgbClr val="C00000"/>
                </a:solidFill>
              </a:rPr>
            </a:br>
            <a:endParaRPr lang="sv-SE" dirty="0"/>
          </a:p>
        </p:txBody>
      </p:sp>
      <p:pic>
        <p:nvPicPr>
          <p:cNvPr id="5" name="291890938">
            <a:hlinkClick r:id="" action="ppaction://media"/>
            <a:extLst>
              <a:ext uri="{FF2B5EF4-FFF2-40B4-BE49-F238E27FC236}">
                <a16:creationId xmlns:a16="http://schemas.microsoft.com/office/drawing/2014/main" id="{06E2F957-CE42-4E35-AD39-2C9507D63F8D}"/>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767301" y="1249559"/>
            <a:ext cx="7748502" cy="435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462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8BDD771-9DFD-4671-9385-B45D4BA92FB6}"/>
              </a:ext>
            </a:extLst>
          </p:cNvPr>
          <p:cNvSpPr>
            <a:spLocks noGrp="1"/>
          </p:cNvSpPr>
          <p:nvPr>
            <p:ph type="title"/>
          </p:nvPr>
        </p:nvSpPr>
        <p:spPr>
          <a:xfrm>
            <a:off x="480060" y="325369"/>
            <a:ext cx="3276451" cy="1956841"/>
          </a:xfrm>
        </p:spPr>
        <p:txBody>
          <a:bodyPr vert="horz" lIns="91440" tIns="45720" rIns="91440" bIns="45720" rtlCol="0" anchor="b">
            <a:normAutofit/>
          </a:bodyPr>
          <a:lstStyle/>
          <a:p>
            <a:pPr defTabSz="914400"/>
            <a:r>
              <a:rPr lang="en-US" sz="4700">
                <a:solidFill>
                  <a:schemeClr val="tx1"/>
                </a:solidFill>
              </a:rPr>
              <a:t>Uppföljning</a:t>
            </a:r>
          </a:p>
        </p:txBody>
      </p:sp>
      <p:sp>
        <p:nvSpPr>
          <p:cNvPr id="2" name="Platshållare för text 1">
            <a:extLst>
              <a:ext uri="{FF2B5EF4-FFF2-40B4-BE49-F238E27FC236}">
                <a16:creationId xmlns:a16="http://schemas.microsoft.com/office/drawing/2014/main" id="{4CD8BDA8-F8B8-46B0-9D2E-533BC32895FA}"/>
              </a:ext>
            </a:extLst>
          </p:cNvPr>
          <p:cNvSpPr>
            <a:spLocks noGrp="1"/>
          </p:cNvSpPr>
          <p:nvPr>
            <p:ph type="body" sz="quarter" idx="12"/>
          </p:nvPr>
        </p:nvSpPr>
        <p:spPr>
          <a:xfrm>
            <a:off x="480060" y="2872899"/>
            <a:ext cx="3182691" cy="3320668"/>
          </a:xfrm>
        </p:spPr>
        <p:txBody>
          <a:bodyPr vert="horz" lIns="91440" tIns="45720" rIns="91440" bIns="45720" rtlCol="0">
            <a:normAutofit/>
          </a:bodyPr>
          <a:lstStyle/>
          <a:p>
            <a:pPr marL="457200" indent="-228600" defTabSz="914400"/>
            <a:r>
              <a:rPr lang="en-US" sz="1900">
                <a:solidFill>
                  <a:schemeClr val="tx1"/>
                </a:solidFill>
              </a:rPr>
              <a:t>Nollmätning - Hur ser det ut i dag?</a:t>
            </a:r>
          </a:p>
          <a:p>
            <a:pPr marL="457200" indent="-228600" defTabSz="914400"/>
            <a:r>
              <a:rPr lang="en-US" sz="1900">
                <a:solidFill>
                  <a:schemeClr val="tx1"/>
                </a:solidFill>
              </a:rPr>
              <a:t>Målformulering - Vad vill vi uppnå?</a:t>
            </a:r>
          </a:p>
          <a:p>
            <a:pPr marL="457200" indent="-228600" defTabSz="914400"/>
            <a:r>
              <a:rPr lang="en-US" sz="1900">
                <a:solidFill>
                  <a:schemeClr val="tx1"/>
                </a:solidFill>
              </a:rPr>
              <a:t>Åtgärder - Vad ska vi göra?</a:t>
            </a:r>
          </a:p>
          <a:p>
            <a:pPr marL="457200" indent="-228600" defTabSz="914400"/>
            <a:r>
              <a:rPr lang="en-US" sz="1900">
                <a:solidFill>
                  <a:schemeClr val="tx1"/>
                </a:solidFill>
              </a:rPr>
              <a:t>Effektmätning - Har det gett effekt?</a:t>
            </a:r>
          </a:p>
        </p:txBody>
      </p:sp>
      <p:pic>
        <p:nvPicPr>
          <p:cNvPr id="7" name="Bildobjekt 6">
            <a:extLst>
              <a:ext uri="{FF2B5EF4-FFF2-40B4-BE49-F238E27FC236}">
                <a16:creationId xmlns:a16="http://schemas.microsoft.com/office/drawing/2014/main" id="{CD371FB3-F388-43FF-9CEF-A51FFBB4F9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386"/>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71367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0A2E500-B36D-494F-A3DD-65E49017CF80}"/>
              </a:ext>
            </a:extLst>
          </p:cNvPr>
          <p:cNvSpPr>
            <a:spLocks noGrp="1"/>
          </p:cNvSpPr>
          <p:nvPr>
            <p:ph type="title"/>
          </p:nvPr>
        </p:nvSpPr>
        <p:spPr/>
        <p:txBody>
          <a:bodyPr>
            <a:normAutofit/>
          </a:bodyPr>
          <a:lstStyle/>
          <a:p>
            <a:r>
              <a:rPr lang="sv-SE" dirty="0">
                <a:solidFill>
                  <a:srgbClr val="1C1C1C"/>
                </a:solidFill>
                <a:cs typeface="Calibri"/>
              </a:rPr>
              <a:t>Informationsmaterial</a:t>
            </a:r>
          </a:p>
        </p:txBody>
      </p:sp>
      <p:pic>
        <p:nvPicPr>
          <p:cNvPr id="5" name="Bildobjekt 4">
            <a:extLst>
              <a:ext uri="{FF2B5EF4-FFF2-40B4-BE49-F238E27FC236}">
                <a16:creationId xmlns:a16="http://schemas.microsoft.com/office/drawing/2014/main" id="{0659A1EE-68B3-4608-9CFF-F9FAEC19E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9346">
            <a:off x="6753828" y="3578326"/>
            <a:ext cx="2008796" cy="2852882"/>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1A80B0E7-3B30-4DAA-97BC-E4FE411A89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76315">
            <a:off x="5781288" y="3828313"/>
            <a:ext cx="1876622" cy="2678284"/>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F672224F-8A66-40DD-B6F2-B3D38452F1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6677" y="4170491"/>
            <a:ext cx="2802247" cy="1932498"/>
          </a:xfrm>
          <a:prstGeom prst="rect">
            <a:avLst/>
          </a:prstGeom>
          <a:ln>
            <a:noFill/>
          </a:ln>
          <a:effectLst>
            <a:outerShdw blurRad="292100" dist="139700" dir="2700000" algn="tl" rotWithShape="0">
              <a:srgbClr val="333333">
                <a:alpha val="65000"/>
              </a:srgbClr>
            </a:outerShdw>
          </a:effectLst>
        </p:spPr>
      </p:pic>
      <p:pic>
        <p:nvPicPr>
          <p:cNvPr id="2" name="Bildobjekt 1">
            <a:extLst>
              <a:ext uri="{FF2B5EF4-FFF2-40B4-BE49-F238E27FC236}">
                <a16:creationId xmlns:a16="http://schemas.microsoft.com/office/drawing/2014/main" id="{DD475CB1-B43B-4679-99BA-04AF4AABC254}"/>
              </a:ext>
            </a:extLst>
          </p:cNvPr>
          <p:cNvPicPr>
            <a:picLocks noChangeAspect="1"/>
          </p:cNvPicPr>
          <p:nvPr/>
        </p:nvPicPr>
        <p:blipFill>
          <a:blip r:embed="rId6"/>
          <a:stretch>
            <a:fillRect/>
          </a:stretch>
        </p:blipFill>
        <p:spPr>
          <a:xfrm rot="21271704">
            <a:off x="687059" y="1058050"/>
            <a:ext cx="2154915" cy="2845551"/>
          </a:xfrm>
          <a:prstGeom prst="rect">
            <a:avLst/>
          </a:prstGeom>
          <a:ln>
            <a:noFill/>
          </a:ln>
          <a:effectLst>
            <a:outerShdw blurRad="292100" dist="139700" dir="2700000" algn="tl" rotWithShape="0">
              <a:srgbClr val="333333">
                <a:alpha val="65000"/>
              </a:srgbClr>
            </a:outerShdw>
          </a:effectLst>
        </p:spPr>
      </p:pic>
      <p:pic>
        <p:nvPicPr>
          <p:cNvPr id="9" name="Bildobjekt 8">
            <a:extLst>
              <a:ext uri="{FF2B5EF4-FFF2-40B4-BE49-F238E27FC236}">
                <a16:creationId xmlns:a16="http://schemas.microsoft.com/office/drawing/2014/main" id="{4F4C7AA6-2D0E-4339-B46D-47392AE15245}"/>
              </a:ext>
            </a:extLst>
          </p:cNvPr>
          <p:cNvPicPr>
            <a:picLocks noChangeAspect="1"/>
          </p:cNvPicPr>
          <p:nvPr/>
        </p:nvPicPr>
        <p:blipFill>
          <a:blip r:embed="rId7"/>
          <a:stretch>
            <a:fillRect/>
          </a:stretch>
        </p:blipFill>
        <p:spPr>
          <a:xfrm rot="323944">
            <a:off x="5513461" y="1028143"/>
            <a:ext cx="2089542" cy="2902330"/>
          </a:xfrm>
          <a:prstGeom prst="rect">
            <a:avLst/>
          </a:prstGeom>
          <a:ln>
            <a:noFill/>
          </a:ln>
          <a:effectLst>
            <a:outerShdw blurRad="292100" dist="139700" dir="2700000" algn="tl" rotWithShape="0">
              <a:srgbClr val="333333">
                <a:alpha val="65000"/>
              </a:srgbClr>
            </a:outerShdw>
          </a:effectLst>
        </p:spPr>
      </p:pic>
      <p:pic>
        <p:nvPicPr>
          <p:cNvPr id="12" name="Bildobjekt 11">
            <a:extLst>
              <a:ext uri="{FF2B5EF4-FFF2-40B4-BE49-F238E27FC236}">
                <a16:creationId xmlns:a16="http://schemas.microsoft.com/office/drawing/2014/main" id="{3FE3E139-4D35-4310-B2E3-42F1B34C66E3}"/>
              </a:ext>
            </a:extLst>
          </p:cNvPr>
          <p:cNvPicPr>
            <a:picLocks noChangeAspect="1"/>
          </p:cNvPicPr>
          <p:nvPr/>
        </p:nvPicPr>
        <p:blipFill>
          <a:blip r:embed="rId8"/>
          <a:stretch>
            <a:fillRect/>
          </a:stretch>
        </p:blipFill>
        <p:spPr>
          <a:xfrm>
            <a:off x="3126985" y="938934"/>
            <a:ext cx="2100311" cy="2831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1289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BDBCFAE-3379-FE03-65B8-B243D93E30F0}"/>
              </a:ext>
            </a:extLst>
          </p:cNvPr>
          <p:cNvPicPr>
            <a:picLocks noChangeAspect="1"/>
          </p:cNvPicPr>
          <p:nvPr/>
        </p:nvPicPr>
        <p:blipFill>
          <a:blip r:embed="rId3"/>
          <a:stretch>
            <a:fillRect/>
          </a:stretch>
        </p:blipFill>
        <p:spPr>
          <a:xfrm>
            <a:off x="0" y="2449014"/>
            <a:ext cx="5174834" cy="2717495"/>
          </a:xfrm>
          <a:prstGeom prst="rect">
            <a:avLst/>
          </a:prstGeom>
        </p:spPr>
      </p:pic>
      <p:sp>
        <p:nvSpPr>
          <p:cNvPr id="6" name="Rubrik 1">
            <a:extLst>
              <a:ext uri="{FF2B5EF4-FFF2-40B4-BE49-F238E27FC236}">
                <a16:creationId xmlns:a16="http://schemas.microsoft.com/office/drawing/2014/main" id="{5B69B58B-ADF0-45C9-94C6-029B314E2C20}"/>
              </a:ext>
            </a:extLst>
          </p:cNvPr>
          <p:cNvSpPr>
            <a:spLocks noGrp="1"/>
          </p:cNvSpPr>
          <p:nvPr>
            <p:ph type="title"/>
          </p:nvPr>
        </p:nvSpPr>
        <p:spPr>
          <a:xfrm>
            <a:off x="862372" y="459809"/>
            <a:ext cx="7419256" cy="932375"/>
          </a:xfrm>
        </p:spPr>
        <p:txBody>
          <a:bodyPr>
            <a:normAutofit/>
          </a:bodyPr>
          <a:lstStyle/>
          <a:p>
            <a:pPr>
              <a:lnSpc>
                <a:spcPct val="90000"/>
              </a:lnSpc>
              <a:defRPr/>
            </a:pPr>
            <a:r>
              <a:rPr lang="sv-SE" dirty="0">
                <a:solidFill>
                  <a:srgbClr val="1C1C1C"/>
                </a:solidFill>
                <a:cs typeface="Calibri" panose="020F0502020204030204" pitchFamily="34" charset="0"/>
              </a:rPr>
              <a:t>Arbetsmetod och material</a:t>
            </a:r>
          </a:p>
        </p:txBody>
      </p:sp>
      <p:sp>
        <p:nvSpPr>
          <p:cNvPr id="7" name="Rektangel 6">
            <a:extLst>
              <a:ext uri="{FF2B5EF4-FFF2-40B4-BE49-F238E27FC236}">
                <a16:creationId xmlns:a16="http://schemas.microsoft.com/office/drawing/2014/main" id="{0F05C750-E40B-4B91-8F53-50E9032D556C}"/>
              </a:ext>
            </a:extLst>
          </p:cNvPr>
          <p:cNvSpPr/>
          <p:nvPr/>
        </p:nvSpPr>
        <p:spPr>
          <a:xfrm>
            <a:off x="1694010" y="1392184"/>
            <a:ext cx="6455580" cy="855619"/>
          </a:xfrm>
          <a:prstGeom prst="rect">
            <a:avLst/>
          </a:prstGeom>
        </p:spPr>
        <p:txBody>
          <a:bodyPr wrap="square" anchor="t">
            <a:spAutoFit/>
          </a:bodyPr>
          <a:lstStyle/>
          <a:p>
            <a:pPr indent="-228600">
              <a:lnSpc>
                <a:spcPct val="90000"/>
              </a:lnSpc>
              <a:spcAft>
                <a:spcPts val="600"/>
              </a:spcAft>
              <a:buFont typeface="Arial" panose="020B0604020202020204" pitchFamily="34" charset="0"/>
              <a:buChar char="•"/>
              <a:defRPr/>
            </a:pPr>
            <a:r>
              <a:rPr lang="en-US" dirty="0" err="1">
                <a:solidFill>
                  <a:srgbClr val="000000"/>
                </a:solidFill>
                <a:latin typeface="Arial"/>
                <a:cs typeface="Arial"/>
              </a:rPr>
              <a:t>Allt</a:t>
            </a:r>
            <a:r>
              <a:rPr lang="en-US" dirty="0">
                <a:solidFill>
                  <a:srgbClr val="000000"/>
                </a:solidFill>
                <a:latin typeface="Arial"/>
                <a:cs typeface="Arial"/>
              </a:rPr>
              <a:t> material </a:t>
            </a:r>
            <a:r>
              <a:rPr lang="en-US" dirty="0" err="1">
                <a:solidFill>
                  <a:srgbClr val="000000"/>
                </a:solidFill>
                <a:latin typeface="Arial"/>
                <a:cs typeface="Arial"/>
              </a:rPr>
              <a:t>finns</a:t>
            </a:r>
            <a:r>
              <a:rPr lang="en-US" dirty="0">
                <a:solidFill>
                  <a:srgbClr val="000000"/>
                </a:solidFill>
                <a:latin typeface="Arial"/>
                <a:cs typeface="Arial"/>
              </a:rPr>
              <a:t> </a:t>
            </a:r>
            <a:r>
              <a:rPr lang="en-US" dirty="0" err="1">
                <a:solidFill>
                  <a:srgbClr val="000000"/>
                </a:solidFill>
                <a:latin typeface="Arial"/>
                <a:cs typeface="Arial"/>
              </a:rPr>
              <a:t>på</a:t>
            </a:r>
            <a:r>
              <a:rPr lang="en-US" dirty="0">
                <a:solidFill>
                  <a:srgbClr val="000000"/>
                </a:solidFill>
                <a:latin typeface="Arial"/>
                <a:cs typeface="Arial"/>
              </a:rPr>
              <a:t> www.raddsamvg.com</a:t>
            </a:r>
          </a:p>
          <a:p>
            <a:pPr>
              <a:lnSpc>
                <a:spcPct val="90000"/>
              </a:lnSpc>
              <a:spcAft>
                <a:spcPts val="600"/>
              </a:spcAft>
              <a:defRPr/>
            </a:pPr>
            <a:endParaRPr lang="en-US" sz="800" dirty="0">
              <a:solidFill>
                <a:srgbClr val="000000"/>
              </a:solidFill>
              <a:latin typeface="Arial"/>
              <a:cs typeface="Arial"/>
            </a:endParaRPr>
          </a:p>
          <a:p>
            <a:pPr indent="-228600">
              <a:lnSpc>
                <a:spcPct val="90000"/>
              </a:lnSpc>
              <a:spcAft>
                <a:spcPts val="600"/>
              </a:spcAft>
              <a:buFont typeface="Arial" panose="020B0604020202020204" pitchFamily="34" charset="0"/>
              <a:buChar char="•"/>
              <a:defRPr/>
            </a:pPr>
            <a:r>
              <a:rPr lang="en-US" dirty="0" err="1">
                <a:solidFill>
                  <a:srgbClr val="000000"/>
                </a:solidFill>
                <a:latin typeface="Arial"/>
                <a:cs typeface="Arial"/>
              </a:rPr>
              <a:t>Fritt</a:t>
            </a:r>
            <a:r>
              <a:rPr lang="en-US" dirty="0">
                <a:solidFill>
                  <a:srgbClr val="000000"/>
                </a:solidFill>
                <a:latin typeface="Arial"/>
                <a:cs typeface="Arial"/>
              </a:rPr>
              <a:t> </a:t>
            </a:r>
            <a:r>
              <a:rPr lang="en-US" dirty="0" err="1">
                <a:solidFill>
                  <a:srgbClr val="000000"/>
                </a:solidFill>
                <a:latin typeface="Arial"/>
                <a:cs typeface="Arial"/>
              </a:rPr>
              <a:t>att</a:t>
            </a:r>
            <a:r>
              <a:rPr lang="en-US" dirty="0">
                <a:solidFill>
                  <a:srgbClr val="000000"/>
                </a:solidFill>
                <a:latin typeface="Arial"/>
                <a:cs typeface="Arial"/>
              </a:rPr>
              <a:t> </a:t>
            </a:r>
            <a:r>
              <a:rPr lang="en-US" dirty="0" err="1">
                <a:solidFill>
                  <a:srgbClr val="000000"/>
                </a:solidFill>
                <a:latin typeface="Arial"/>
                <a:cs typeface="Arial"/>
              </a:rPr>
              <a:t>länka</a:t>
            </a:r>
            <a:r>
              <a:rPr lang="en-US" dirty="0">
                <a:solidFill>
                  <a:srgbClr val="000000"/>
                </a:solidFill>
                <a:latin typeface="Arial"/>
                <a:cs typeface="Arial"/>
              </a:rPr>
              <a:t> till </a:t>
            </a:r>
            <a:r>
              <a:rPr lang="en-US" dirty="0" err="1">
                <a:solidFill>
                  <a:srgbClr val="000000"/>
                </a:solidFill>
                <a:latin typeface="Arial"/>
                <a:cs typeface="Arial"/>
              </a:rPr>
              <a:t>denna</a:t>
            </a:r>
            <a:r>
              <a:rPr lang="en-US" dirty="0">
                <a:solidFill>
                  <a:srgbClr val="000000"/>
                </a:solidFill>
                <a:latin typeface="Arial"/>
                <a:cs typeface="Arial"/>
              </a:rPr>
              <a:t> </a:t>
            </a:r>
            <a:r>
              <a:rPr lang="en-US" dirty="0" err="1">
                <a:solidFill>
                  <a:srgbClr val="000000"/>
                </a:solidFill>
                <a:latin typeface="Arial"/>
                <a:cs typeface="Arial"/>
              </a:rPr>
              <a:t>sida</a:t>
            </a:r>
            <a:r>
              <a:rPr lang="en-US" dirty="0">
                <a:solidFill>
                  <a:srgbClr val="000000"/>
                </a:solidFill>
                <a:latin typeface="Arial"/>
                <a:cs typeface="Arial"/>
              </a:rPr>
              <a:t> </a:t>
            </a:r>
            <a:r>
              <a:rPr lang="en-US" dirty="0" err="1">
                <a:solidFill>
                  <a:srgbClr val="000000"/>
                </a:solidFill>
                <a:latin typeface="Arial"/>
                <a:cs typeface="Arial"/>
              </a:rPr>
              <a:t>från</a:t>
            </a:r>
            <a:r>
              <a:rPr lang="en-US" dirty="0">
                <a:solidFill>
                  <a:srgbClr val="000000"/>
                </a:solidFill>
                <a:latin typeface="Arial"/>
                <a:cs typeface="Arial"/>
              </a:rPr>
              <a:t> er </a:t>
            </a:r>
            <a:r>
              <a:rPr lang="en-US" dirty="0" err="1">
                <a:solidFill>
                  <a:srgbClr val="000000"/>
                </a:solidFill>
                <a:latin typeface="Arial"/>
                <a:cs typeface="Arial"/>
              </a:rPr>
              <a:t>kommuns</a:t>
            </a:r>
            <a:r>
              <a:rPr lang="en-US" dirty="0">
                <a:solidFill>
                  <a:srgbClr val="000000"/>
                </a:solidFill>
                <a:latin typeface="Arial"/>
                <a:cs typeface="Arial"/>
              </a:rPr>
              <a:t> </a:t>
            </a:r>
            <a:r>
              <a:rPr lang="en-US" dirty="0" err="1">
                <a:solidFill>
                  <a:srgbClr val="000000"/>
                </a:solidFill>
                <a:latin typeface="Arial"/>
                <a:cs typeface="Arial"/>
              </a:rPr>
              <a:t>hemsidan</a:t>
            </a:r>
            <a:endParaRPr lang="en-US" dirty="0">
              <a:solidFill>
                <a:srgbClr val="000000"/>
              </a:solidFill>
              <a:latin typeface="Arial"/>
              <a:cs typeface="Arial"/>
            </a:endParaRPr>
          </a:p>
        </p:txBody>
      </p:sp>
      <p:sp>
        <p:nvSpPr>
          <p:cNvPr id="5" name="Ellips 4">
            <a:extLst>
              <a:ext uri="{FF2B5EF4-FFF2-40B4-BE49-F238E27FC236}">
                <a16:creationId xmlns:a16="http://schemas.microsoft.com/office/drawing/2014/main" id="{AC4A6730-376E-4994-9645-7B6412773E49}"/>
              </a:ext>
            </a:extLst>
          </p:cNvPr>
          <p:cNvSpPr/>
          <p:nvPr/>
        </p:nvSpPr>
        <p:spPr>
          <a:xfrm>
            <a:off x="3665914" y="2573381"/>
            <a:ext cx="440574" cy="17504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 name="Rak pilkoppling 2">
            <a:extLst>
              <a:ext uri="{FF2B5EF4-FFF2-40B4-BE49-F238E27FC236}">
                <a16:creationId xmlns:a16="http://schemas.microsoft.com/office/drawing/2014/main" id="{D770A37E-C08B-40B4-81E8-F265A8BF5851}"/>
              </a:ext>
            </a:extLst>
          </p:cNvPr>
          <p:cNvCxnSpPr/>
          <p:nvPr/>
        </p:nvCxnSpPr>
        <p:spPr>
          <a:xfrm flipH="1">
            <a:off x="4357298" y="2575459"/>
            <a:ext cx="1129004" cy="68867"/>
          </a:xfrm>
          <a:prstGeom prst="straightConnector1">
            <a:avLst/>
          </a:prstGeom>
          <a:ln w="38100">
            <a:solidFill>
              <a:schemeClr val="accent4"/>
            </a:solidFill>
            <a:tailEnd type="triangle"/>
          </a:ln>
        </p:spPr>
        <p:style>
          <a:lnRef idx="1">
            <a:schemeClr val="accent5"/>
          </a:lnRef>
          <a:fillRef idx="0">
            <a:schemeClr val="accent5"/>
          </a:fillRef>
          <a:effectRef idx="0">
            <a:schemeClr val="accent5"/>
          </a:effectRef>
          <a:fontRef idx="minor">
            <a:schemeClr val="tx1"/>
          </a:fontRef>
        </p:style>
      </p:cxnSp>
      <p:pic>
        <p:nvPicPr>
          <p:cNvPr id="10" name="Bildobjekt 9">
            <a:extLst>
              <a:ext uri="{FF2B5EF4-FFF2-40B4-BE49-F238E27FC236}">
                <a16:creationId xmlns:a16="http://schemas.microsoft.com/office/drawing/2014/main" id="{79116ADF-1B49-2961-2340-9F5C92812B4A}"/>
              </a:ext>
            </a:extLst>
          </p:cNvPr>
          <p:cNvPicPr>
            <a:picLocks noChangeAspect="1"/>
          </p:cNvPicPr>
          <p:nvPr/>
        </p:nvPicPr>
        <p:blipFill>
          <a:blip r:embed="rId4"/>
          <a:stretch>
            <a:fillRect/>
          </a:stretch>
        </p:blipFill>
        <p:spPr>
          <a:xfrm>
            <a:off x="3330850" y="3429000"/>
            <a:ext cx="5452816" cy="2415242"/>
          </a:xfrm>
          <a:prstGeom prst="rect">
            <a:avLst/>
          </a:prstGeom>
        </p:spPr>
      </p:pic>
    </p:spTree>
    <p:extLst>
      <p:ext uri="{BB962C8B-B14F-4D97-AF65-F5344CB8AC3E}">
        <p14:creationId xmlns:p14="http://schemas.microsoft.com/office/powerpoint/2010/main" val="75362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5D2A3ED-9ABE-43FC-A5DD-3F9374901F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5055" y="2741859"/>
            <a:ext cx="2342788" cy="1776718"/>
          </a:xfrm>
          <a:prstGeom prst="rect">
            <a:avLst/>
          </a:prstGeom>
          <a:ln>
            <a:noFill/>
          </a:ln>
          <a:effectLst>
            <a:softEdge rad="112500"/>
          </a:effectLst>
        </p:spPr>
      </p:pic>
      <p:sp>
        <p:nvSpPr>
          <p:cNvPr id="2" name="Platshållare för text 1">
            <a:extLst>
              <a:ext uri="{FF2B5EF4-FFF2-40B4-BE49-F238E27FC236}">
                <a16:creationId xmlns:a16="http://schemas.microsoft.com/office/drawing/2014/main" id="{8CD115A8-2A5B-4F52-986A-B43DD70376E2}"/>
              </a:ext>
            </a:extLst>
          </p:cNvPr>
          <p:cNvSpPr>
            <a:spLocks noGrp="1"/>
          </p:cNvSpPr>
          <p:nvPr>
            <p:ph type="body" sz="quarter" idx="12"/>
          </p:nvPr>
        </p:nvSpPr>
        <p:spPr>
          <a:xfrm>
            <a:off x="919533" y="1403004"/>
            <a:ext cx="7049563" cy="4292880"/>
          </a:xfrm>
        </p:spPr>
        <p:txBody>
          <a:bodyPr anchor="t">
            <a:normAutofit fontScale="55000" lnSpcReduction="20000"/>
          </a:bodyPr>
          <a:lstStyle/>
          <a:p>
            <a:r>
              <a:rPr lang="sv-SE" dirty="0">
                <a:ea typeface="+mn-lt"/>
                <a:cs typeface="+mn-lt"/>
              </a:rPr>
              <a:t>60-100  personer dör i bränder varje år</a:t>
            </a:r>
            <a:br>
              <a:rPr lang="sv-SE" dirty="0">
                <a:ea typeface="+mn-lt"/>
                <a:cs typeface="+mn-lt"/>
              </a:rPr>
            </a:br>
            <a:endParaRPr lang="sv-SE" dirty="0">
              <a:cs typeface="Calibri"/>
            </a:endParaRPr>
          </a:p>
          <a:p>
            <a:r>
              <a:rPr lang="sv-SE" dirty="0">
                <a:ea typeface="+mn-lt"/>
                <a:cs typeface="+mn-lt"/>
              </a:rPr>
              <a:t>90 % av dessa inträffar i bostäder</a:t>
            </a:r>
            <a:br>
              <a:rPr lang="sv-SE" dirty="0">
                <a:ea typeface="+mn-lt"/>
                <a:cs typeface="+mn-lt"/>
              </a:rPr>
            </a:br>
            <a:endParaRPr lang="sv-SE" dirty="0">
              <a:cs typeface="Calibri"/>
            </a:endParaRPr>
          </a:p>
          <a:p>
            <a:r>
              <a:rPr lang="sv-SE" dirty="0">
                <a:ea typeface="+mn-lt"/>
                <a:cs typeface="+mn-lt"/>
              </a:rPr>
              <a:t>Ca 1000 personer skadas i bränder varje år</a:t>
            </a:r>
            <a:br>
              <a:rPr lang="sv-SE" dirty="0">
                <a:ea typeface="+mn-lt"/>
                <a:cs typeface="+mn-lt"/>
              </a:rPr>
            </a:br>
            <a:endParaRPr lang="sv-SE" dirty="0">
              <a:cs typeface="Calibri"/>
            </a:endParaRPr>
          </a:p>
          <a:p>
            <a:r>
              <a:rPr lang="sv-SE" dirty="0">
                <a:ea typeface="+mn-lt"/>
                <a:cs typeface="+mn-lt"/>
              </a:rPr>
              <a:t>2/3 är ensamstående</a:t>
            </a:r>
            <a:br>
              <a:rPr lang="sv-SE" dirty="0">
                <a:ea typeface="+mn-lt"/>
                <a:cs typeface="+mn-lt"/>
              </a:rPr>
            </a:br>
            <a:endParaRPr lang="sv-SE" dirty="0">
              <a:cs typeface="Calibri"/>
            </a:endParaRPr>
          </a:p>
          <a:p>
            <a:r>
              <a:rPr lang="sv-SE" dirty="0">
                <a:ea typeface="+mn-lt"/>
                <a:cs typeface="+mn-lt"/>
              </a:rPr>
              <a:t>40 % var påverkade av alkohol eller andra droger</a:t>
            </a:r>
            <a:endParaRPr lang="sv-SE" dirty="0">
              <a:cs typeface="Calibri"/>
            </a:endParaRPr>
          </a:p>
          <a:p>
            <a:pPr indent="0">
              <a:buNone/>
            </a:pPr>
            <a:endParaRPr lang="sv-SE" dirty="0">
              <a:cs typeface="Calibri"/>
            </a:endParaRPr>
          </a:p>
          <a:p>
            <a:r>
              <a:rPr lang="sv-SE" dirty="0">
                <a:ea typeface="+mn-lt"/>
                <a:cs typeface="+mn-lt"/>
              </a:rPr>
              <a:t>60 % saknade fungerande brandvarnare</a:t>
            </a:r>
            <a:endParaRPr lang="sv-SE" dirty="0">
              <a:cs typeface="Calibri"/>
            </a:endParaRPr>
          </a:p>
          <a:p>
            <a:pPr indent="0">
              <a:buNone/>
            </a:pPr>
            <a:endParaRPr lang="sv-SE" dirty="0">
              <a:cs typeface="Calibri"/>
            </a:endParaRPr>
          </a:p>
          <a:p>
            <a:r>
              <a:rPr lang="sv-SE" dirty="0">
                <a:ea typeface="+mn-lt"/>
                <a:cs typeface="+mn-lt"/>
              </a:rPr>
              <a:t>Vanligaste brandorsaken var rökning</a:t>
            </a:r>
            <a:br>
              <a:rPr lang="sv-SE" dirty="0">
                <a:ea typeface="+mn-lt"/>
                <a:cs typeface="+mn-lt"/>
              </a:rPr>
            </a:br>
            <a:endParaRPr lang="sv-SE" dirty="0">
              <a:cs typeface="Calibri"/>
            </a:endParaRPr>
          </a:p>
          <a:p>
            <a:r>
              <a:rPr lang="sv-SE" dirty="0">
                <a:ea typeface="+mn-lt"/>
                <a:cs typeface="+mn-lt"/>
              </a:rPr>
              <a:t>Vanligaste startföremålet var sängar eller stoppade möbler</a:t>
            </a:r>
            <a:endParaRPr lang="sv-SE" dirty="0">
              <a:cs typeface="Calibri"/>
            </a:endParaRPr>
          </a:p>
          <a:p>
            <a:endParaRPr lang="sv-SE" dirty="0">
              <a:cs typeface="Calibri"/>
            </a:endParaRPr>
          </a:p>
        </p:txBody>
      </p:sp>
      <p:sp>
        <p:nvSpPr>
          <p:cNvPr id="9" name="Rubrik 8">
            <a:extLst>
              <a:ext uri="{FF2B5EF4-FFF2-40B4-BE49-F238E27FC236}">
                <a16:creationId xmlns:a16="http://schemas.microsoft.com/office/drawing/2014/main" id="{C97CBBCF-B259-4AB8-858D-B1DC85FBE4A5}"/>
              </a:ext>
            </a:extLst>
          </p:cNvPr>
          <p:cNvSpPr>
            <a:spLocks noGrp="1"/>
          </p:cNvSpPr>
          <p:nvPr>
            <p:ph type="title"/>
          </p:nvPr>
        </p:nvSpPr>
        <p:spPr>
          <a:xfrm>
            <a:off x="1297744" y="421552"/>
            <a:ext cx="7044787" cy="1143000"/>
          </a:xfrm>
        </p:spPr>
        <p:txBody>
          <a:bodyPr>
            <a:normAutofit/>
          </a:bodyPr>
          <a:lstStyle/>
          <a:p>
            <a:r>
              <a:rPr lang="sv-SE" dirty="0">
                <a:solidFill>
                  <a:srgbClr val="1C1C1C"/>
                </a:solidFill>
                <a:cs typeface="Calibri"/>
              </a:rPr>
              <a:t>Vad är problemet?</a:t>
            </a:r>
          </a:p>
        </p:txBody>
      </p:sp>
      <p:pic>
        <p:nvPicPr>
          <p:cNvPr id="7" name="Bildobjekt 6">
            <a:extLst>
              <a:ext uri="{FF2B5EF4-FFF2-40B4-BE49-F238E27FC236}">
                <a16:creationId xmlns:a16="http://schemas.microsoft.com/office/drawing/2014/main" id="{0EBD7273-C94F-41AC-8D90-FF87473E7F44}"/>
              </a:ext>
            </a:extLst>
          </p:cNvPr>
          <p:cNvPicPr>
            <a:picLocks noChangeAspect="1"/>
          </p:cNvPicPr>
          <p:nvPr/>
        </p:nvPicPr>
        <p:blipFill>
          <a:blip r:embed="rId4"/>
          <a:stretch>
            <a:fillRect/>
          </a:stretch>
        </p:blipFill>
        <p:spPr>
          <a:xfrm>
            <a:off x="6545541" y="1060073"/>
            <a:ext cx="2342788" cy="1749522"/>
          </a:xfrm>
          <a:prstGeom prst="rect">
            <a:avLst/>
          </a:prstGeom>
          <a:ln>
            <a:noFill/>
          </a:ln>
          <a:effectLst>
            <a:softEdge rad="112500"/>
          </a:effectLst>
        </p:spPr>
      </p:pic>
      <p:pic>
        <p:nvPicPr>
          <p:cNvPr id="6" name="Bildobjekt 5">
            <a:extLst>
              <a:ext uri="{FF2B5EF4-FFF2-40B4-BE49-F238E27FC236}">
                <a16:creationId xmlns:a16="http://schemas.microsoft.com/office/drawing/2014/main" id="{68E52F34-0F31-4D24-B617-3A2A431D11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1842" y="5296729"/>
            <a:ext cx="1892966" cy="1423057"/>
          </a:xfrm>
          <a:prstGeom prst="rect">
            <a:avLst/>
          </a:prstGeom>
          <a:ln>
            <a:noFill/>
          </a:ln>
          <a:effectLst>
            <a:softEdge rad="112500"/>
          </a:effectLst>
        </p:spPr>
      </p:pic>
      <p:pic>
        <p:nvPicPr>
          <p:cNvPr id="4" name="Bildobjekt 3">
            <a:hlinkClick r:id="rId6"/>
            <a:extLst>
              <a:ext uri="{FF2B5EF4-FFF2-40B4-BE49-F238E27FC236}">
                <a16:creationId xmlns:a16="http://schemas.microsoft.com/office/drawing/2014/main" id="{D84422A0-13DE-4E39-930C-EB8640A7CE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1594" y="3875538"/>
            <a:ext cx="1916735" cy="1922389"/>
          </a:xfrm>
          <a:prstGeom prst="rect">
            <a:avLst/>
          </a:prstGeom>
          <a:ln>
            <a:noFill/>
          </a:ln>
          <a:effectLst>
            <a:softEdge rad="112500"/>
          </a:effectLst>
        </p:spPr>
      </p:pic>
    </p:spTree>
    <p:extLst>
      <p:ext uri="{BB962C8B-B14F-4D97-AF65-F5344CB8AC3E}">
        <p14:creationId xmlns:p14="http://schemas.microsoft.com/office/powerpoint/2010/main" val="311494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103BEEC-B19F-4062-A375-9C2505817E86}"/>
              </a:ext>
            </a:extLst>
          </p:cNvPr>
          <p:cNvSpPr>
            <a:spLocks noGrp="1"/>
          </p:cNvSpPr>
          <p:nvPr>
            <p:ph type="title"/>
          </p:nvPr>
        </p:nvSpPr>
        <p:spPr>
          <a:xfrm>
            <a:off x="1049604" y="481012"/>
            <a:ext cx="7044787" cy="1143000"/>
          </a:xfrm>
        </p:spPr>
        <p:txBody>
          <a:bodyPr anchor="t">
            <a:normAutofit/>
          </a:bodyPr>
          <a:lstStyle/>
          <a:p>
            <a:r>
              <a:rPr lang="sv-SE" dirty="0">
                <a:solidFill>
                  <a:srgbClr val="1C1C1C"/>
                </a:solidFill>
                <a:cs typeface="Calibri"/>
              </a:rPr>
              <a:t>Syfte och mål</a:t>
            </a:r>
          </a:p>
        </p:txBody>
      </p:sp>
      <p:sp>
        <p:nvSpPr>
          <p:cNvPr id="5" name="Rektangel: rundade hörn 4">
            <a:extLst>
              <a:ext uri="{FF2B5EF4-FFF2-40B4-BE49-F238E27FC236}">
                <a16:creationId xmlns:a16="http://schemas.microsoft.com/office/drawing/2014/main" id="{42CD6811-18CC-417C-8DE4-BF9101DFFC99}"/>
              </a:ext>
            </a:extLst>
          </p:cNvPr>
          <p:cNvSpPr/>
          <p:nvPr/>
        </p:nvSpPr>
        <p:spPr>
          <a:xfrm>
            <a:off x="877453" y="1711945"/>
            <a:ext cx="7389091" cy="1509198"/>
          </a:xfrm>
          <a:prstGeom prst="roundRect">
            <a:avLst/>
          </a:prstGeom>
          <a:solidFill>
            <a:schemeClr val="bg1">
              <a:lumMod val="85000"/>
            </a:schemeClr>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rgbClr val="1C1C1C"/>
                </a:solidFill>
              </a:rPr>
              <a:t>Syfte:</a:t>
            </a:r>
          </a:p>
          <a:p>
            <a:r>
              <a:rPr lang="sv-SE" dirty="0">
                <a:solidFill>
                  <a:srgbClr val="1C1C1C"/>
                </a:solidFill>
              </a:rPr>
              <a:t>Att ni ska få verktyg som kan förbättra brandskyddet i hemmet för brukare med kommunala insatser i eget boende</a:t>
            </a:r>
          </a:p>
        </p:txBody>
      </p:sp>
      <p:sp>
        <p:nvSpPr>
          <p:cNvPr id="6" name="Rektangel: rundade hörn 5">
            <a:extLst>
              <a:ext uri="{FF2B5EF4-FFF2-40B4-BE49-F238E27FC236}">
                <a16:creationId xmlns:a16="http://schemas.microsoft.com/office/drawing/2014/main" id="{B3AF3C55-5E47-484D-9041-C0FFB127B35A}"/>
              </a:ext>
            </a:extLst>
          </p:cNvPr>
          <p:cNvSpPr/>
          <p:nvPr/>
        </p:nvSpPr>
        <p:spPr>
          <a:xfrm>
            <a:off x="877453" y="3674595"/>
            <a:ext cx="7389091" cy="1509198"/>
          </a:xfrm>
          <a:prstGeom prst="roundRect">
            <a:avLst/>
          </a:prstGeom>
          <a:solidFill>
            <a:schemeClr val="bg1">
              <a:lumMod val="85000"/>
            </a:schemeClr>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rgbClr val="1C1C1C"/>
                </a:solidFill>
              </a:rPr>
              <a:t>Mål:</a:t>
            </a:r>
          </a:p>
          <a:p>
            <a:r>
              <a:rPr lang="sv-SE" dirty="0">
                <a:solidFill>
                  <a:srgbClr val="1C1C1C"/>
                </a:solidFill>
              </a:rPr>
              <a:t>Minska antalet bränder och tillbud hos brukare/kunder</a:t>
            </a:r>
            <a:endParaRPr lang="sv-SE" dirty="0">
              <a:solidFill>
                <a:srgbClr val="1C1C1C"/>
              </a:solidFill>
              <a:cs typeface="Calibri"/>
            </a:endParaRPr>
          </a:p>
          <a:p>
            <a:r>
              <a:rPr lang="sv-SE" dirty="0">
                <a:solidFill>
                  <a:srgbClr val="1C1C1C"/>
                </a:solidFill>
              </a:rPr>
              <a:t>Minska antalet skadade och döda i bostadsbränder</a:t>
            </a:r>
            <a:endParaRPr lang="sv-SE" dirty="0">
              <a:solidFill>
                <a:srgbClr val="1C1C1C"/>
              </a:solidFill>
              <a:cs typeface="Calibri"/>
            </a:endParaRPr>
          </a:p>
        </p:txBody>
      </p:sp>
    </p:spTree>
    <p:extLst>
      <p:ext uri="{BB962C8B-B14F-4D97-AF65-F5344CB8AC3E}">
        <p14:creationId xmlns:p14="http://schemas.microsoft.com/office/powerpoint/2010/main" val="260405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E24069F-B670-4541-A590-805560F1B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754" y="3057563"/>
            <a:ext cx="4561945" cy="2626217"/>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text 1">
            <a:extLst>
              <a:ext uri="{FF2B5EF4-FFF2-40B4-BE49-F238E27FC236}">
                <a16:creationId xmlns:a16="http://schemas.microsoft.com/office/drawing/2014/main" id="{B4119B14-43B0-47D4-B310-6ED449224D54}"/>
              </a:ext>
            </a:extLst>
          </p:cNvPr>
          <p:cNvSpPr>
            <a:spLocks noGrp="1"/>
          </p:cNvSpPr>
          <p:nvPr>
            <p:ph type="body" sz="quarter" idx="12"/>
          </p:nvPr>
        </p:nvSpPr>
        <p:spPr>
          <a:xfrm>
            <a:off x="767301" y="1431341"/>
            <a:ext cx="4372155" cy="1626222"/>
          </a:xfrm>
        </p:spPr>
        <p:txBody>
          <a:bodyPr>
            <a:normAutofit lnSpcReduction="10000"/>
          </a:bodyPr>
          <a:lstStyle/>
          <a:p>
            <a:r>
              <a:rPr lang="sv-SE" sz="1800" dirty="0"/>
              <a:t>MSB uttalade 2010 en nollvision:</a:t>
            </a:r>
            <a:r>
              <a:rPr lang="en-US" sz="1800" dirty="0"/>
              <a:t>​</a:t>
            </a:r>
          </a:p>
          <a:p>
            <a:pPr indent="0">
              <a:buNone/>
            </a:pPr>
            <a:r>
              <a:rPr lang="sv-SE" sz="1800" dirty="0"/>
              <a:t>- ”Ingen ska omkomma eller skadas allvarligt till följd av brand”</a:t>
            </a:r>
            <a:r>
              <a:rPr lang="en-US" sz="1800" dirty="0"/>
              <a:t>​</a:t>
            </a:r>
          </a:p>
          <a:p>
            <a:pPr indent="0">
              <a:buNone/>
            </a:pPr>
            <a:r>
              <a:rPr lang="sv-SE" sz="1800" dirty="0"/>
              <a:t>​</a:t>
            </a:r>
          </a:p>
          <a:p>
            <a:r>
              <a:rPr lang="sv-SE" sz="1800" dirty="0"/>
              <a:t>Många satsningar har gjorts sedan dess:</a:t>
            </a:r>
            <a:endParaRPr lang="en-US" sz="1800" dirty="0"/>
          </a:p>
          <a:p>
            <a:endParaRPr lang="sv-SE" dirty="0"/>
          </a:p>
        </p:txBody>
      </p:sp>
      <p:sp>
        <p:nvSpPr>
          <p:cNvPr id="3" name="Rubrik 2">
            <a:extLst>
              <a:ext uri="{FF2B5EF4-FFF2-40B4-BE49-F238E27FC236}">
                <a16:creationId xmlns:a16="http://schemas.microsoft.com/office/drawing/2014/main" id="{2D0A84C9-0586-4E18-A9DA-D5F1D92300BC}"/>
              </a:ext>
            </a:extLst>
          </p:cNvPr>
          <p:cNvSpPr>
            <a:spLocks noGrp="1"/>
          </p:cNvSpPr>
          <p:nvPr>
            <p:ph type="title"/>
          </p:nvPr>
        </p:nvSpPr>
        <p:spPr>
          <a:xfrm>
            <a:off x="1049606" y="272918"/>
            <a:ext cx="7044787" cy="1143000"/>
          </a:xfrm>
        </p:spPr>
        <p:txBody>
          <a:bodyPr/>
          <a:lstStyle/>
          <a:p>
            <a:r>
              <a:rPr lang="sv-SE" dirty="0">
                <a:solidFill>
                  <a:srgbClr val="1C1C1C"/>
                </a:solidFill>
              </a:rPr>
              <a:t>Bakgrund</a:t>
            </a:r>
          </a:p>
        </p:txBody>
      </p:sp>
      <p:pic>
        <p:nvPicPr>
          <p:cNvPr id="4" name="Bildobjekt 3">
            <a:extLst>
              <a:ext uri="{FF2B5EF4-FFF2-40B4-BE49-F238E27FC236}">
                <a16:creationId xmlns:a16="http://schemas.microsoft.com/office/drawing/2014/main" id="{6AA24939-28EC-400D-8FCF-D2580E11CC5B}"/>
              </a:ext>
            </a:extLst>
          </p:cNvPr>
          <p:cNvPicPr>
            <a:picLocks noChangeAspect="1"/>
          </p:cNvPicPr>
          <p:nvPr/>
        </p:nvPicPr>
        <p:blipFill>
          <a:blip r:embed="rId4"/>
          <a:stretch>
            <a:fillRect/>
          </a:stretch>
        </p:blipFill>
        <p:spPr>
          <a:xfrm>
            <a:off x="2265933" y="757382"/>
            <a:ext cx="4416064" cy="5544156"/>
          </a:xfrm>
          <a:prstGeom prst="rect">
            <a:avLst/>
          </a:prstGeom>
        </p:spPr>
      </p:pic>
      <p:pic>
        <p:nvPicPr>
          <p:cNvPr id="6" name="Bildobjekt 5">
            <a:extLst>
              <a:ext uri="{FF2B5EF4-FFF2-40B4-BE49-F238E27FC236}">
                <a16:creationId xmlns:a16="http://schemas.microsoft.com/office/drawing/2014/main" id="{33FA4517-100E-4390-AF06-5797452FB666}"/>
              </a:ext>
            </a:extLst>
          </p:cNvPr>
          <p:cNvPicPr>
            <a:picLocks noChangeAspect="1"/>
          </p:cNvPicPr>
          <p:nvPr/>
        </p:nvPicPr>
        <p:blipFill>
          <a:blip r:embed="rId5"/>
          <a:stretch>
            <a:fillRect/>
          </a:stretch>
        </p:blipFill>
        <p:spPr>
          <a:xfrm rot="21358627">
            <a:off x="2938233" y="1127438"/>
            <a:ext cx="3267534" cy="4603123"/>
          </a:xfrm>
          <a:prstGeom prst="rect">
            <a:avLst/>
          </a:prstGeom>
        </p:spPr>
      </p:pic>
      <p:pic>
        <p:nvPicPr>
          <p:cNvPr id="7" name="Bildobjekt 6">
            <a:extLst>
              <a:ext uri="{FF2B5EF4-FFF2-40B4-BE49-F238E27FC236}">
                <a16:creationId xmlns:a16="http://schemas.microsoft.com/office/drawing/2014/main" id="{C999D888-5C29-4892-AEAA-3919850F3A50}"/>
              </a:ext>
            </a:extLst>
          </p:cNvPr>
          <p:cNvPicPr>
            <a:picLocks noChangeAspect="1"/>
          </p:cNvPicPr>
          <p:nvPr/>
        </p:nvPicPr>
        <p:blipFill>
          <a:blip r:embed="rId6"/>
          <a:stretch>
            <a:fillRect/>
          </a:stretch>
        </p:blipFill>
        <p:spPr>
          <a:xfrm>
            <a:off x="3231102" y="1174220"/>
            <a:ext cx="3713062" cy="4628455"/>
          </a:xfrm>
          <a:prstGeom prst="rect">
            <a:avLst/>
          </a:prstGeom>
        </p:spPr>
      </p:pic>
      <p:pic>
        <p:nvPicPr>
          <p:cNvPr id="9" name="Bildobjekt 8">
            <a:extLst>
              <a:ext uri="{FF2B5EF4-FFF2-40B4-BE49-F238E27FC236}">
                <a16:creationId xmlns:a16="http://schemas.microsoft.com/office/drawing/2014/main" id="{4A9AD42F-8696-44E3-B1A8-D1BA925D5E19}"/>
              </a:ext>
            </a:extLst>
          </p:cNvPr>
          <p:cNvPicPr>
            <a:picLocks noChangeAspect="1"/>
          </p:cNvPicPr>
          <p:nvPr/>
        </p:nvPicPr>
        <p:blipFill>
          <a:blip r:embed="rId7"/>
          <a:stretch>
            <a:fillRect/>
          </a:stretch>
        </p:blipFill>
        <p:spPr>
          <a:xfrm rot="156991">
            <a:off x="3576111" y="1154355"/>
            <a:ext cx="3265281" cy="4628456"/>
          </a:xfrm>
          <a:prstGeom prst="rect">
            <a:avLst/>
          </a:prstGeom>
          <a:ln>
            <a:noFill/>
          </a:ln>
          <a:effectLst>
            <a:outerShdw blurRad="292100" dist="139700" dir="2700000" algn="tl" rotWithShape="0">
              <a:srgbClr val="333333">
                <a:alpha val="65000"/>
              </a:srgbClr>
            </a:outerShdw>
          </a:effectLst>
        </p:spPr>
      </p:pic>
      <p:pic>
        <p:nvPicPr>
          <p:cNvPr id="8" name="Bildobjekt 7">
            <a:extLst>
              <a:ext uri="{FF2B5EF4-FFF2-40B4-BE49-F238E27FC236}">
                <a16:creationId xmlns:a16="http://schemas.microsoft.com/office/drawing/2014/main" id="{948E0ECA-AD30-443E-96FE-B80DF98E3409}"/>
              </a:ext>
            </a:extLst>
          </p:cNvPr>
          <p:cNvPicPr>
            <a:picLocks noChangeAspect="1"/>
          </p:cNvPicPr>
          <p:nvPr/>
        </p:nvPicPr>
        <p:blipFill>
          <a:blip r:embed="rId8"/>
          <a:stretch>
            <a:fillRect/>
          </a:stretch>
        </p:blipFill>
        <p:spPr>
          <a:xfrm rot="327430">
            <a:off x="3843269" y="1151982"/>
            <a:ext cx="3357201" cy="4732644"/>
          </a:xfrm>
          <a:prstGeom prst="rect">
            <a:avLst/>
          </a:prstGeom>
        </p:spPr>
      </p:pic>
    </p:spTree>
    <p:extLst>
      <p:ext uri="{BB962C8B-B14F-4D97-AF65-F5344CB8AC3E}">
        <p14:creationId xmlns:p14="http://schemas.microsoft.com/office/powerpoint/2010/main" val="6040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F02D561-CE09-4282-A12E-B9B586C2E1F6}"/>
              </a:ext>
            </a:extLst>
          </p:cNvPr>
          <p:cNvSpPr>
            <a:spLocks noGrp="1"/>
          </p:cNvSpPr>
          <p:nvPr>
            <p:ph type="title"/>
          </p:nvPr>
        </p:nvSpPr>
        <p:spPr>
          <a:xfrm>
            <a:off x="1323834" y="573514"/>
            <a:ext cx="7044787" cy="1143000"/>
          </a:xfrm>
        </p:spPr>
        <p:txBody>
          <a:bodyPr anchor="t">
            <a:normAutofit fontScale="90000"/>
          </a:bodyPr>
          <a:lstStyle/>
          <a:p>
            <a:r>
              <a:rPr lang="sv-SE" dirty="0">
                <a:solidFill>
                  <a:srgbClr val="1C1C1C"/>
                </a:solidFill>
                <a:cs typeface="Calibri"/>
              </a:rPr>
              <a:t>Arbetsflöde för särskilt riskutsatta</a:t>
            </a:r>
            <a:endParaRPr lang="sv-SE" dirty="0">
              <a:solidFill>
                <a:srgbClr val="1C1C1C"/>
              </a:solidFill>
            </a:endParaRPr>
          </a:p>
        </p:txBody>
      </p:sp>
      <p:graphicFrame>
        <p:nvGraphicFramePr>
          <p:cNvPr id="5" name="Diagram 4">
            <a:extLst>
              <a:ext uri="{FF2B5EF4-FFF2-40B4-BE49-F238E27FC236}">
                <a16:creationId xmlns:a16="http://schemas.microsoft.com/office/drawing/2014/main" id="{F0C59DFF-57D3-40FF-91F6-407D5DBE3F04}"/>
              </a:ext>
            </a:extLst>
          </p:cNvPr>
          <p:cNvGraphicFramePr/>
          <p:nvPr/>
        </p:nvGraphicFramePr>
        <p:xfrm>
          <a:off x="107504" y="1397000"/>
          <a:ext cx="89289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634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ABFC1C4-F9F7-484E-8E6E-A1FF020F2BF0}"/>
              </a:ext>
            </a:extLst>
          </p:cNvPr>
          <p:cNvGraphicFramePr/>
          <p:nvPr/>
        </p:nvGraphicFramePr>
        <p:xfrm>
          <a:off x="1524000" y="80489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a:extLst>
              <a:ext uri="{FF2B5EF4-FFF2-40B4-BE49-F238E27FC236}">
                <a16:creationId xmlns:a16="http://schemas.microsoft.com/office/drawing/2014/main" id="{15871547-A5E3-4633-8FFD-05844E888C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0" y="4081805"/>
            <a:ext cx="6173720" cy="253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54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14D575C-1A62-4B7D-9592-8A2EC7A3E90F}"/>
              </a:ext>
            </a:extLst>
          </p:cNvPr>
          <p:cNvGraphicFramePr/>
          <p:nvPr/>
        </p:nvGraphicFramePr>
        <p:xfrm>
          <a:off x="1475656" y="78625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a:extLst>
              <a:ext uri="{FF2B5EF4-FFF2-40B4-BE49-F238E27FC236}">
                <a16:creationId xmlns:a16="http://schemas.microsoft.com/office/drawing/2014/main" id="{CAC40CF8-2FE6-49C5-8A41-70E41407A34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5656" y="4122656"/>
            <a:ext cx="6390234" cy="259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37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CB7DBC7-3794-4999-A70C-7BFEFDC72436}"/>
              </a:ext>
            </a:extLst>
          </p:cNvPr>
          <p:cNvGraphicFramePr/>
          <p:nvPr/>
        </p:nvGraphicFramePr>
        <p:xfrm>
          <a:off x="1475656" y="71424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a:extLst>
              <a:ext uri="{FF2B5EF4-FFF2-40B4-BE49-F238E27FC236}">
                <a16:creationId xmlns:a16="http://schemas.microsoft.com/office/drawing/2014/main" id="{50DCDFC2-C717-41F9-A196-D95578D7DA6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4296" y="4147794"/>
            <a:ext cx="6338066" cy="257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800340"/>
      </p:ext>
    </p:extLst>
  </p:cSld>
  <p:clrMapOvr>
    <a:masterClrMapping/>
  </p:clrMapOvr>
</p:sld>
</file>

<file path=ppt/theme/theme1.xml><?xml version="1.0" encoding="utf-8"?>
<a:theme xmlns:a="http://schemas.openxmlformats.org/drawingml/2006/main" name="PP-mall_räddsam-VG (2)">
  <a:themeElements>
    <a:clrScheme name="RSG blå &amp; orange temafärger">
      <a:dk1>
        <a:srgbClr val="002855"/>
      </a:dk1>
      <a:lt1>
        <a:sysClr val="window" lastClr="FFFFFF"/>
      </a:lt1>
      <a:dk2>
        <a:srgbClr val="ED8B00"/>
      </a:dk2>
      <a:lt2>
        <a:srgbClr val="0057B8"/>
      </a:lt2>
      <a:accent1>
        <a:srgbClr val="002855"/>
      </a:accent1>
      <a:accent2>
        <a:srgbClr val="002855"/>
      </a:accent2>
      <a:accent3>
        <a:srgbClr val="0057B8"/>
      </a:accent3>
      <a:accent4>
        <a:srgbClr val="8DC8E8"/>
      </a:accent4>
      <a:accent5>
        <a:srgbClr val="ED8B00"/>
      </a:accent5>
      <a:accent6>
        <a:srgbClr val="EF1323"/>
      </a:accent6>
      <a:hlink>
        <a:srgbClr val="6565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mall-för-Raddsam-VG-2023-1" id="{30F4D602-CB95-4D0E-8730-23647C66C7CF}" vid="{4D2F19EB-872E-4B47-B307-3EE8F2DE70A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PowerPoint-mall-för-Raddsam-VG-2023</Template>
  <TotalTime>4</TotalTime>
  <Words>2080</Words>
  <Application>Microsoft Office PowerPoint</Application>
  <PresentationFormat>Bildspel på skärmen (4:3)</PresentationFormat>
  <Paragraphs>229</Paragraphs>
  <Slides>22</Slides>
  <Notes>21</Notes>
  <HiddenSlides>0</HiddenSlides>
  <MMClips>1</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22</vt:i4>
      </vt:variant>
    </vt:vector>
  </HeadingPairs>
  <TitlesOfParts>
    <vt:vector size="28" baseType="lpstr">
      <vt:lpstr>Arial</vt:lpstr>
      <vt:lpstr>Calibri</vt:lpstr>
      <vt:lpstr>Century Gothic</vt:lpstr>
      <vt:lpstr>Open Sans</vt:lpstr>
      <vt:lpstr>Wingdings 2</vt:lpstr>
      <vt:lpstr>PP-mall_räddsam-VG (2)</vt:lpstr>
      <vt:lpstr>Stärkt brandskydd för särskilt riskutsatta individer  </vt:lpstr>
      <vt:lpstr>Kjaere rådmann  </vt:lpstr>
      <vt:lpstr>Vad är problemet?</vt:lpstr>
      <vt:lpstr>Syfte och mål</vt:lpstr>
      <vt:lpstr>Bakgrund</vt:lpstr>
      <vt:lpstr>Arbetsflöde för särskilt riskutsatta</vt:lpstr>
      <vt:lpstr>PowerPoint-presentation</vt:lpstr>
      <vt:lpstr>PowerPoint-presentation</vt:lpstr>
      <vt:lpstr>PowerPoint-presentation</vt:lpstr>
      <vt:lpstr>Checklistorna och Åtgärdskatalogen </vt:lpstr>
      <vt:lpstr>Ansvar</vt:lpstr>
      <vt:lpstr>PowerPoint-presentation</vt:lpstr>
      <vt:lpstr>Samtyckesblankett </vt:lpstr>
      <vt:lpstr>Hur ser det ut på din arbetsplats? </vt:lpstr>
      <vt:lpstr>PowerPoint-presentation</vt:lpstr>
      <vt:lpstr>Brandskydd som alla bör ha</vt:lpstr>
      <vt:lpstr>Frågor du bör ställa dig </vt:lpstr>
      <vt:lpstr>Exempel på stärkt brandskydd </vt:lpstr>
      <vt:lpstr>Vid uppmärksammad brist </vt:lpstr>
      <vt:lpstr>Uppföljning</vt:lpstr>
      <vt:lpstr>Informationsmaterial</vt:lpstr>
      <vt:lpstr>Arbetsmetod och material</vt:lpstr>
    </vt:vector>
  </TitlesOfParts>
  <Company>R?ddningstj?nsten Storg?teborg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Stärkt brandskydd för särskilt riskutsatta individer  </dc:title>
  <dc:creator>Josefin Åkerström</dc:creator>
  <cp:lastModifiedBy>Josefin Åkerström</cp:lastModifiedBy>
  <cp:revision>1</cp:revision>
  <dcterms:created xsi:type="dcterms:W3CDTF">2023-08-28T08:37:14Z</dcterms:created>
  <dcterms:modified xsi:type="dcterms:W3CDTF">2023-08-28T08:46:55Z</dcterms:modified>
</cp:coreProperties>
</file>