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81" r:id="rId5"/>
    <p:sldId id="269" r:id="rId6"/>
    <p:sldId id="292" r:id="rId7"/>
    <p:sldId id="293" r:id="rId8"/>
    <p:sldId id="305" r:id="rId9"/>
    <p:sldId id="301" r:id="rId10"/>
    <p:sldId id="302" r:id="rId11"/>
    <p:sldId id="303" r:id="rId12"/>
    <p:sldId id="304" r:id="rId13"/>
    <p:sldId id="283" r:id="rId14"/>
    <p:sldId id="261" r:id="rId15"/>
    <p:sldId id="270" r:id="rId16"/>
    <p:sldId id="289" r:id="rId17"/>
    <p:sldId id="366" r:id="rId18"/>
    <p:sldId id="263" r:id="rId19"/>
    <p:sldId id="369" r:id="rId20"/>
    <p:sldId id="371" r:id="rId21"/>
    <p:sldId id="370" r:id="rId22"/>
    <p:sldId id="372" r:id="rId23"/>
    <p:sldId id="300" r:id="rId24"/>
    <p:sldId id="297" r:id="rId25"/>
    <p:sldId id="291" r:id="rId26"/>
  </p:sldIdLst>
  <p:sldSz cx="9144000" cy="6858000" type="screen4x3"/>
  <p:notesSz cx="7099300" cy="10234613"/>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Sundström" initials="KS" lastIdx="14" clrIdx="0">
    <p:extLst>
      <p:ext uri="{19B8F6BF-5375-455C-9EA6-DF929625EA0E}">
        <p15:presenceInfo xmlns:p15="http://schemas.microsoft.com/office/powerpoint/2012/main" userId="S::karin.sundstrom@rtos.se::27f9958c-83eb-4dfb-9815-7f8f73399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333333"/>
    <a:srgbClr val="006600"/>
    <a:srgbClr val="009900"/>
    <a:srgbClr val="99FF99"/>
    <a:srgbClr val="66FF66"/>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25" autoAdjust="0"/>
  </p:normalViewPr>
  <p:slideViewPr>
    <p:cSldViewPr snapToGrid="0">
      <p:cViewPr varScale="1">
        <p:scale>
          <a:sx n="84" d="100"/>
          <a:sy n="84" d="100"/>
        </p:scale>
        <p:origin x="23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58E3D-B98D-4A86-93E6-B75CC7CCE727}" type="doc">
      <dgm:prSet loTypeId="urn:microsoft.com/office/officeart/2005/8/layout/hChevron3" loCatId="process" qsTypeId="urn:microsoft.com/office/officeart/2005/8/quickstyle/simple5" qsCatId="simple" csTypeId="urn:microsoft.com/office/officeart/2005/8/colors/colorful3" csCatId="colorful" phldr="1"/>
      <dgm:spPr/>
    </dgm:pt>
    <dgm:pt modelId="{DC6A5A17-EB1A-4240-B328-5C600E6455AB}">
      <dgm:prSet phldrT="[Text]" custT="1"/>
      <dgm:spPr/>
      <dgm:t>
        <a:bodyPr/>
        <a:lstStyle/>
        <a:p>
          <a:r>
            <a:rPr lang="sv-SE" sz="1400" dirty="0">
              <a:latin typeface="Century Gothic" panose="020B0502020202020204" pitchFamily="34" charset="0"/>
            </a:rPr>
            <a:t>Identifiering - kartläggning</a:t>
          </a:r>
        </a:p>
      </dgm:t>
    </dgm:pt>
    <dgm:pt modelId="{67D00984-DA74-4E4D-A6E8-2B06893C8931}" type="parTrans" cxnId="{42CA4263-8885-4633-B07D-F1FAE0E31637}">
      <dgm:prSet/>
      <dgm:spPr/>
      <dgm:t>
        <a:bodyPr/>
        <a:lstStyle/>
        <a:p>
          <a:endParaRPr lang="sv-SE"/>
        </a:p>
      </dgm:t>
    </dgm:pt>
    <dgm:pt modelId="{1D92A907-3FF5-46A0-998A-98508991A965}" type="sibTrans" cxnId="{42CA4263-8885-4633-B07D-F1FAE0E31637}">
      <dgm:prSet/>
      <dgm:spPr/>
      <dgm:t>
        <a:bodyPr/>
        <a:lstStyle/>
        <a:p>
          <a:endParaRPr lang="sv-SE"/>
        </a:p>
      </dgm:t>
    </dgm:pt>
    <dgm:pt modelId="{4BAF573A-DEEE-410A-9007-4A78FB9DEEE2}">
      <dgm:prSet phldrT="[Text]" custT="1"/>
      <dgm:spPr/>
      <dgm:t>
        <a:bodyPr/>
        <a:lstStyle/>
        <a:p>
          <a:r>
            <a:rPr lang="sv-SE" sz="1400" dirty="0">
              <a:latin typeface="Century Gothic" panose="020B0502020202020204" pitchFamily="34" charset="0"/>
            </a:rPr>
            <a:t>Bedömning av behov</a:t>
          </a:r>
        </a:p>
      </dgm:t>
    </dgm:pt>
    <dgm:pt modelId="{8FCFDBAA-2542-4AED-821D-CA423E83A79F}" type="parTrans" cxnId="{59118C17-8898-4F34-9728-6D560456D854}">
      <dgm:prSet/>
      <dgm:spPr/>
      <dgm:t>
        <a:bodyPr/>
        <a:lstStyle/>
        <a:p>
          <a:endParaRPr lang="sv-SE"/>
        </a:p>
      </dgm:t>
    </dgm:pt>
    <dgm:pt modelId="{0F2369AA-599F-41C1-B412-AE911C73A63A}" type="sibTrans" cxnId="{59118C17-8898-4F34-9728-6D560456D854}">
      <dgm:prSet/>
      <dgm:spPr/>
      <dgm:t>
        <a:bodyPr/>
        <a:lstStyle/>
        <a:p>
          <a:endParaRPr lang="sv-SE"/>
        </a:p>
      </dgm:t>
    </dgm:pt>
    <dgm:pt modelId="{014BDE18-3B56-49DD-9379-D706915A61B0}">
      <dgm:prSet phldrT="[Text]" custT="1"/>
      <dgm:spPr/>
      <dgm:t>
        <a:bodyPr/>
        <a:lstStyle/>
        <a:p>
          <a:r>
            <a:rPr lang="sv-SE" sz="1400" dirty="0">
              <a:latin typeface="Century Gothic" panose="020B0502020202020204" pitchFamily="34" charset="0"/>
            </a:rPr>
            <a:t>Omedelbara åtgärder</a:t>
          </a:r>
        </a:p>
      </dgm:t>
    </dgm:pt>
    <dgm:pt modelId="{F7491678-ABF5-4DB1-B7F4-3DF796F5CF68}" type="parTrans" cxnId="{8545A44D-D397-43F4-8ECF-CD8656310B5D}">
      <dgm:prSet/>
      <dgm:spPr/>
      <dgm:t>
        <a:bodyPr/>
        <a:lstStyle/>
        <a:p>
          <a:endParaRPr lang="sv-SE"/>
        </a:p>
      </dgm:t>
    </dgm:pt>
    <dgm:pt modelId="{F35D5E38-EE07-447D-8E75-70768A9B9084}" type="sibTrans" cxnId="{8545A44D-D397-43F4-8ECF-CD8656310B5D}">
      <dgm:prSet/>
      <dgm:spPr/>
      <dgm:t>
        <a:bodyPr/>
        <a:lstStyle/>
        <a:p>
          <a:endParaRPr lang="sv-SE"/>
        </a:p>
      </dgm:t>
    </dgm:pt>
    <dgm:pt modelId="{4E621713-6493-42F4-B0BA-3028C60347F4}">
      <dgm:prSet phldrT="[Text]" custT="1"/>
      <dgm:spPr/>
      <dgm:t>
        <a:bodyPr/>
        <a:lstStyle/>
        <a:p>
          <a:r>
            <a:rPr lang="sv-SE" sz="1400" dirty="0">
              <a:latin typeface="Century Gothic" panose="020B0502020202020204" pitchFamily="34" charset="0"/>
            </a:rPr>
            <a:t>Uppföljning</a:t>
          </a:r>
        </a:p>
      </dgm:t>
    </dgm:pt>
    <dgm:pt modelId="{DDD2C2D6-348F-4CFD-93E1-01AE81354E0D}" type="parTrans" cxnId="{2B31FBE3-29F3-4639-9E52-9D7575C04FA4}">
      <dgm:prSet/>
      <dgm:spPr/>
      <dgm:t>
        <a:bodyPr/>
        <a:lstStyle/>
        <a:p>
          <a:endParaRPr lang="sv-SE"/>
        </a:p>
      </dgm:t>
    </dgm:pt>
    <dgm:pt modelId="{4225EF37-4266-4A0F-8239-C0BAFED475C6}" type="sibTrans" cxnId="{2B31FBE3-29F3-4639-9E52-9D7575C04FA4}">
      <dgm:prSet/>
      <dgm:spPr/>
      <dgm:t>
        <a:bodyPr/>
        <a:lstStyle/>
        <a:p>
          <a:endParaRPr lang="sv-SE"/>
        </a:p>
      </dgm:t>
    </dgm:pt>
    <dgm:pt modelId="{51CE3C84-25DF-40DE-AE4D-A5FE1BAC0260}">
      <dgm:prSet phldrT="[Text]" custT="1"/>
      <dgm:spPr/>
      <dgm:t>
        <a:bodyPr/>
        <a:lstStyle/>
        <a:p>
          <a:r>
            <a:rPr lang="sv-SE" sz="1400" dirty="0">
              <a:latin typeface="Century Gothic" panose="020B0502020202020204" pitchFamily="34" charset="0"/>
            </a:rPr>
            <a:t>Rapportera behov</a:t>
          </a:r>
        </a:p>
      </dgm:t>
    </dgm:pt>
    <dgm:pt modelId="{45389296-00D3-42DB-9545-A7E912EEB638}" type="parTrans" cxnId="{E706BED4-2326-4B3A-8912-DE38C12DB5D7}">
      <dgm:prSet/>
      <dgm:spPr/>
      <dgm:t>
        <a:bodyPr/>
        <a:lstStyle/>
        <a:p>
          <a:endParaRPr lang="sv-SE"/>
        </a:p>
      </dgm:t>
    </dgm:pt>
    <dgm:pt modelId="{076F095A-EF4E-4212-A1F3-6E4F5B47C18A}" type="sibTrans" cxnId="{E706BED4-2326-4B3A-8912-DE38C12DB5D7}">
      <dgm:prSet/>
      <dgm:spPr/>
      <dgm:t>
        <a:bodyPr/>
        <a:lstStyle/>
        <a:p>
          <a:endParaRPr lang="sv-SE"/>
        </a:p>
      </dgm:t>
    </dgm:pt>
    <dgm:pt modelId="{AFA46AC6-AF22-41E3-9E70-FB43E473E5D1}">
      <dgm:prSet phldrT="[Text]" custT="1"/>
      <dgm:spPr/>
      <dgm:t>
        <a:bodyPr/>
        <a:lstStyle/>
        <a:p>
          <a:r>
            <a:rPr lang="sv-SE" sz="1400" dirty="0">
              <a:latin typeface="Century Gothic" panose="020B0502020202020204" pitchFamily="34" charset="0"/>
            </a:rPr>
            <a:t>Åtgärder</a:t>
          </a:r>
        </a:p>
      </dgm:t>
    </dgm:pt>
    <dgm:pt modelId="{0BC1FF44-467C-4141-A52A-B4154A0D8769}" type="parTrans" cxnId="{F610429A-26EE-4210-8AC7-F0271B33186F}">
      <dgm:prSet/>
      <dgm:spPr/>
      <dgm:t>
        <a:bodyPr/>
        <a:lstStyle/>
        <a:p>
          <a:endParaRPr lang="sv-SE"/>
        </a:p>
      </dgm:t>
    </dgm:pt>
    <dgm:pt modelId="{399B7386-B9DA-4921-9282-61240769A13D}" type="sibTrans" cxnId="{F610429A-26EE-4210-8AC7-F0271B33186F}">
      <dgm:prSet/>
      <dgm:spPr/>
      <dgm:t>
        <a:bodyPr/>
        <a:lstStyle/>
        <a:p>
          <a:endParaRPr lang="sv-SE"/>
        </a:p>
      </dgm:t>
    </dgm:pt>
    <dgm:pt modelId="{B614BB10-85CF-439E-B02C-C6B830731A75}" type="pres">
      <dgm:prSet presAssocID="{9D958E3D-B98D-4A86-93E6-B75CC7CCE727}" presName="Name0" presStyleCnt="0">
        <dgm:presLayoutVars>
          <dgm:dir/>
          <dgm:resizeHandles val="exact"/>
        </dgm:presLayoutVars>
      </dgm:prSet>
      <dgm:spPr/>
    </dgm:pt>
    <dgm:pt modelId="{D586B064-FE49-49FD-82D7-A9A5110C634D}" type="pres">
      <dgm:prSet presAssocID="{DC6A5A17-EB1A-4240-B328-5C600E6455AB}" presName="parTxOnly" presStyleLbl="node1" presStyleIdx="0" presStyleCnt="6">
        <dgm:presLayoutVars>
          <dgm:bulletEnabled val="1"/>
        </dgm:presLayoutVars>
      </dgm:prSet>
      <dgm:spPr/>
    </dgm:pt>
    <dgm:pt modelId="{630EA13D-9CA9-4A14-8B53-123B89E76179}" type="pres">
      <dgm:prSet presAssocID="{1D92A907-3FF5-46A0-998A-98508991A965}" presName="parSpace" presStyleCnt="0"/>
      <dgm:spPr/>
    </dgm:pt>
    <dgm:pt modelId="{1619FC16-1784-43DD-999E-806526994073}" type="pres">
      <dgm:prSet presAssocID="{4BAF573A-DEEE-410A-9007-4A78FB9DEEE2}" presName="parTxOnly" presStyleLbl="node1" presStyleIdx="1" presStyleCnt="6">
        <dgm:presLayoutVars>
          <dgm:bulletEnabled val="1"/>
        </dgm:presLayoutVars>
      </dgm:prSet>
      <dgm:spPr/>
    </dgm:pt>
    <dgm:pt modelId="{A5F2DA11-D469-445B-9F07-BBD5609AAFAF}" type="pres">
      <dgm:prSet presAssocID="{0F2369AA-599F-41C1-B412-AE911C73A63A}" presName="parSpace" presStyleCnt="0"/>
      <dgm:spPr/>
    </dgm:pt>
    <dgm:pt modelId="{0CB07901-8CB9-4880-B6C2-05D9D34F9FDD}" type="pres">
      <dgm:prSet presAssocID="{014BDE18-3B56-49DD-9379-D706915A61B0}" presName="parTxOnly" presStyleLbl="node1" presStyleIdx="2" presStyleCnt="6">
        <dgm:presLayoutVars>
          <dgm:bulletEnabled val="1"/>
        </dgm:presLayoutVars>
      </dgm:prSet>
      <dgm:spPr/>
    </dgm:pt>
    <dgm:pt modelId="{A43650F3-31F0-4154-BAFA-6D621D4450DB}" type="pres">
      <dgm:prSet presAssocID="{F35D5E38-EE07-447D-8E75-70768A9B9084}" presName="parSpace" presStyleCnt="0"/>
      <dgm:spPr/>
    </dgm:pt>
    <dgm:pt modelId="{D8198242-C7C6-4E27-8EDC-5F2292DBF995}" type="pres">
      <dgm:prSet presAssocID="{51CE3C84-25DF-40DE-AE4D-A5FE1BAC0260}" presName="parTxOnly" presStyleLbl="node1" presStyleIdx="3" presStyleCnt="6">
        <dgm:presLayoutVars>
          <dgm:bulletEnabled val="1"/>
        </dgm:presLayoutVars>
      </dgm:prSet>
      <dgm:spPr/>
    </dgm:pt>
    <dgm:pt modelId="{2C95ED59-F95A-4AB1-9FC1-25EB6F70BCFC}" type="pres">
      <dgm:prSet presAssocID="{076F095A-EF4E-4212-A1F3-6E4F5B47C18A}" presName="parSpace" presStyleCnt="0"/>
      <dgm:spPr/>
    </dgm:pt>
    <dgm:pt modelId="{4652B0AF-1FBC-4115-AB83-904C723EE5F2}" type="pres">
      <dgm:prSet presAssocID="{AFA46AC6-AF22-41E3-9E70-FB43E473E5D1}" presName="parTxOnly" presStyleLbl="node1" presStyleIdx="4" presStyleCnt="6">
        <dgm:presLayoutVars>
          <dgm:bulletEnabled val="1"/>
        </dgm:presLayoutVars>
      </dgm:prSet>
      <dgm:spPr/>
    </dgm:pt>
    <dgm:pt modelId="{FB75796B-D8B1-4624-A7C9-C2F0E2FA757F}" type="pres">
      <dgm:prSet presAssocID="{399B7386-B9DA-4921-9282-61240769A13D}" presName="parSpace" presStyleCnt="0"/>
      <dgm:spPr/>
    </dgm:pt>
    <dgm:pt modelId="{BDEA4120-4142-4760-8ECE-8A6B979AF6B6}" type="pres">
      <dgm:prSet presAssocID="{4E621713-6493-42F4-B0BA-3028C60347F4}" presName="parTxOnly" presStyleLbl="node1" presStyleIdx="5" presStyleCnt="6">
        <dgm:presLayoutVars>
          <dgm:bulletEnabled val="1"/>
        </dgm:presLayoutVars>
      </dgm:prSet>
      <dgm:spPr/>
    </dgm:pt>
  </dgm:ptLst>
  <dgm:cxnLst>
    <dgm:cxn modelId="{59118C17-8898-4F34-9728-6D560456D854}" srcId="{9D958E3D-B98D-4A86-93E6-B75CC7CCE727}" destId="{4BAF573A-DEEE-410A-9007-4A78FB9DEEE2}" srcOrd="1" destOrd="0" parTransId="{8FCFDBAA-2542-4AED-821D-CA423E83A79F}" sibTransId="{0F2369AA-599F-41C1-B412-AE911C73A63A}"/>
    <dgm:cxn modelId="{393C3A3F-BA84-4577-BD65-3A941179DE18}" type="presOf" srcId="{4BAF573A-DEEE-410A-9007-4A78FB9DEEE2}" destId="{1619FC16-1784-43DD-999E-806526994073}" srcOrd="0" destOrd="0" presId="urn:microsoft.com/office/officeart/2005/8/layout/hChevron3"/>
    <dgm:cxn modelId="{42CA4263-8885-4633-B07D-F1FAE0E31637}" srcId="{9D958E3D-B98D-4A86-93E6-B75CC7CCE727}" destId="{DC6A5A17-EB1A-4240-B328-5C600E6455AB}" srcOrd="0" destOrd="0" parTransId="{67D00984-DA74-4E4D-A6E8-2B06893C8931}" sibTransId="{1D92A907-3FF5-46A0-998A-98508991A965}"/>
    <dgm:cxn modelId="{8545A44D-D397-43F4-8ECF-CD8656310B5D}" srcId="{9D958E3D-B98D-4A86-93E6-B75CC7CCE727}" destId="{014BDE18-3B56-49DD-9379-D706915A61B0}" srcOrd="2" destOrd="0" parTransId="{F7491678-ABF5-4DB1-B7F4-3DF796F5CF68}" sibTransId="{F35D5E38-EE07-447D-8E75-70768A9B9084}"/>
    <dgm:cxn modelId="{FA81DA4F-7230-438D-809A-07BBC0971FD8}" type="presOf" srcId="{51CE3C84-25DF-40DE-AE4D-A5FE1BAC0260}" destId="{D8198242-C7C6-4E27-8EDC-5F2292DBF995}" srcOrd="0" destOrd="0" presId="urn:microsoft.com/office/officeart/2005/8/layout/hChevron3"/>
    <dgm:cxn modelId="{027E007A-737B-4E1F-B208-9F47CB54C296}" type="presOf" srcId="{014BDE18-3B56-49DD-9379-D706915A61B0}" destId="{0CB07901-8CB9-4880-B6C2-05D9D34F9FDD}" srcOrd="0" destOrd="0" presId="urn:microsoft.com/office/officeart/2005/8/layout/hChevron3"/>
    <dgm:cxn modelId="{F610429A-26EE-4210-8AC7-F0271B33186F}" srcId="{9D958E3D-B98D-4A86-93E6-B75CC7CCE727}" destId="{AFA46AC6-AF22-41E3-9E70-FB43E473E5D1}" srcOrd="4" destOrd="0" parTransId="{0BC1FF44-467C-4141-A52A-B4154A0D8769}" sibTransId="{399B7386-B9DA-4921-9282-61240769A13D}"/>
    <dgm:cxn modelId="{156A489D-505A-4D74-B70A-8A1413C80D6A}" type="presOf" srcId="{DC6A5A17-EB1A-4240-B328-5C600E6455AB}" destId="{D586B064-FE49-49FD-82D7-A9A5110C634D}" srcOrd="0" destOrd="0" presId="urn:microsoft.com/office/officeart/2005/8/layout/hChevron3"/>
    <dgm:cxn modelId="{9D42B2AE-FB56-46AC-A944-96D0FA4C0029}" type="presOf" srcId="{9D958E3D-B98D-4A86-93E6-B75CC7CCE727}" destId="{B614BB10-85CF-439E-B02C-C6B830731A75}" srcOrd="0" destOrd="0" presId="urn:microsoft.com/office/officeart/2005/8/layout/hChevron3"/>
    <dgm:cxn modelId="{7D270EB7-FB8C-4F26-B0F3-59E19CF851E7}" type="presOf" srcId="{AFA46AC6-AF22-41E3-9E70-FB43E473E5D1}" destId="{4652B0AF-1FBC-4115-AB83-904C723EE5F2}" srcOrd="0" destOrd="0" presId="urn:microsoft.com/office/officeart/2005/8/layout/hChevron3"/>
    <dgm:cxn modelId="{E706BED4-2326-4B3A-8912-DE38C12DB5D7}" srcId="{9D958E3D-B98D-4A86-93E6-B75CC7CCE727}" destId="{51CE3C84-25DF-40DE-AE4D-A5FE1BAC0260}" srcOrd="3" destOrd="0" parTransId="{45389296-00D3-42DB-9545-A7E912EEB638}" sibTransId="{076F095A-EF4E-4212-A1F3-6E4F5B47C18A}"/>
    <dgm:cxn modelId="{49AA0ED9-8AEE-4907-A2EA-9DF5228D312C}" type="presOf" srcId="{4E621713-6493-42F4-B0BA-3028C60347F4}" destId="{BDEA4120-4142-4760-8ECE-8A6B979AF6B6}" srcOrd="0" destOrd="0" presId="urn:microsoft.com/office/officeart/2005/8/layout/hChevron3"/>
    <dgm:cxn modelId="{2B31FBE3-29F3-4639-9E52-9D7575C04FA4}" srcId="{9D958E3D-B98D-4A86-93E6-B75CC7CCE727}" destId="{4E621713-6493-42F4-B0BA-3028C60347F4}" srcOrd="5" destOrd="0" parTransId="{DDD2C2D6-348F-4CFD-93E1-01AE81354E0D}" sibTransId="{4225EF37-4266-4A0F-8239-C0BAFED475C6}"/>
    <dgm:cxn modelId="{73FB629E-0BC8-490D-BB0C-2F95D514880B}" type="presParOf" srcId="{B614BB10-85CF-439E-B02C-C6B830731A75}" destId="{D586B064-FE49-49FD-82D7-A9A5110C634D}" srcOrd="0" destOrd="0" presId="urn:microsoft.com/office/officeart/2005/8/layout/hChevron3"/>
    <dgm:cxn modelId="{644B0047-AD92-4C3A-AED6-8465FF2899C8}" type="presParOf" srcId="{B614BB10-85CF-439E-B02C-C6B830731A75}" destId="{630EA13D-9CA9-4A14-8B53-123B89E76179}" srcOrd="1" destOrd="0" presId="urn:microsoft.com/office/officeart/2005/8/layout/hChevron3"/>
    <dgm:cxn modelId="{6131447D-CDD5-4A05-8F10-0F569F324263}" type="presParOf" srcId="{B614BB10-85CF-439E-B02C-C6B830731A75}" destId="{1619FC16-1784-43DD-999E-806526994073}" srcOrd="2" destOrd="0" presId="urn:microsoft.com/office/officeart/2005/8/layout/hChevron3"/>
    <dgm:cxn modelId="{2D59B6DB-B00F-4DD4-9CA2-BF8AFE1685E9}" type="presParOf" srcId="{B614BB10-85CF-439E-B02C-C6B830731A75}" destId="{A5F2DA11-D469-445B-9F07-BBD5609AAFAF}" srcOrd="3" destOrd="0" presId="urn:microsoft.com/office/officeart/2005/8/layout/hChevron3"/>
    <dgm:cxn modelId="{E8E77E01-08EB-4739-8170-F4154FB7FC35}" type="presParOf" srcId="{B614BB10-85CF-439E-B02C-C6B830731A75}" destId="{0CB07901-8CB9-4880-B6C2-05D9D34F9FDD}" srcOrd="4" destOrd="0" presId="urn:microsoft.com/office/officeart/2005/8/layout/hChevron3"/>
    <dgm:cxn modelId="{8FF50DA0-4B32-403A-81F7-56104476AF90}" type="presParOf" srcId="{B614BB10-85CF-439E-B02C-C6B830731A75}" destId="{A43650F3-31F0-4154-BAFA-6D621D4450DB}" srcOrd="5" destOrd="0" presId="urn:microsoft.com/office/officeart/2005/8/layout/hChevron3"/>
    <dgm:cxn modelId="{BBD72CBB-A0E2-4E89-B44E-11F399EF12DB}" type="presParOf" srcId="{B614BB10-85CF-439E-B02C-C6B830731A75}" destId="{D8198242-C7C6-4E27-8EDC-5F2292DBF995}" srcOrd="6" destOrd="0" presId="urn:microsoft.com/office/officeart/2005/8/layout/hChevron3"/>
    <dgm:cxn modelId="{24230D53-43D5-4540-9D4D-4F13F751240E}" type="presParOf" srcId="{B614BB10-85CF-439E-B02C-C6B830731A75}" destId="{2C95ED59-F95A-4AB1-9FC1-25EB6F70BCFC}" srcOrd="7" destOrd="0" presId="urn:microsoft.com/office/officeart/2005/8/layout/hChevron3"/>
    <dgm:cxn modelId="{604BE9E2-5428-4C8D-9E95-C22B4FEDC075}" type="presParOf" srcId="{B614BB10-85CF-439E-B02C-C6B830731A75}" destId="{4652B0AF-1FBC-4115-AB83-904C723EE5F2}" srcOrd="8" destOrd="0" presId="urn:microsoft.com/office/officeart/2005/8/layout/hChevron3"/>
    <dgm:cxn modelId="{3FCACF13-D183-4DD2-9950-C3545597F95B}" type="presParOf" srcId="{B614BB10-85CF-439E-B02C-C6B830731A75}" destId="{FB75796B-D8B1-4624-A7C9-C2F0E2FA757F}" srcOrd="9" destOrd="0" presId="urn:microsoft.com/office/officeart/2005/8/layout/hChevron3"/>
    <dgm:cxn modelId="{2E7A2481-235E-4B0E-8B73-BEE0308367F2}" type="presParOf" srcId="{B614BB10-85CF-439E-B02C-C6B830731A75}" destId="{BDEA4120-4142-4760-8ECE-8A6B979AF6B6}"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064232C-86D3-40D0-ADBD-4D6D58E670C4}"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sv-SE"/>
        </a:p>
      </dgm:t>
    </dgm:pt>
    <dgm:pt modelId="{622E63C8-28F9-4F9E-82A2-887719359621}">
      <dgm:prSet phldrT="[Text]" custT="1"/>
      <dgm:spPr>
        <a:solidFill>
          <a:srgbClr val="0070C0"/>
        </a:solidFill>
        <a:ln>
          <a:solidFill>
            <a:srgbClr val="0070C0"/>
          </a:solidFill>
        </a:ln>
      </dgm:spPr>
      <dgm:t>
        <a:bodyPr/>
        <a:lstStyle/>
        <a:p>
          <a:r>
            <a:rPr lang="sv-SE" sz="2000" dirty="0"/>
            <a:t>Identifiering - kartläggning</a:t>
          </a:r>
        </a:p>
      </dgm:t>
    </dgm:pt>
    <dgm:pt modelId="{A2D17FC3-DFA3-445E-9916-324FF0E76661}" type="parTrans" cxnId="{472293EB-F271-4D00-9B7E-9D56790AF60C}">
      <dgm:prSet/>
      <dgm:spPr/>
      <dgm:t>
        <a:bodyPr/>
        <a:lstStyle/>
        <a:p>
          <a:endParaRPr lang="sv-SE"/>
        </a:p>
      </dgm:t>
    </dgm:pt>
    <dgm:pt modelId="{97B427D3-46D1-4907-B607-C978AAE68665}" type="sibTrans" cxnId="{472293EB-F271-4D00-9B7E-9D56790AF60C}">
      <dgm:prSet/>
      <dgm:spPr/>
      <dgm:t>
        <a:bodyPr/>
        <a:lstStyle/>
        <a:p>
          <a:endParaRPr lang="sv-SE"/>
        </a:p>
      </dgm:t>
    </dgm:pt>
    <dgm:pt modelId="{3D349278-F2D8-44BC-8616-B1D3E7FAE415}">
      <dgm:prSet phldrT="[Text]" custT="1"/>
      <dgm:spPr/>
      <dgm:t>
        <a:bodyPr/>
        <a:lstStyle/>
        <a:p>
          <a:r>
            <a:rPr lang="sv-SE" sz="1400" dirty="0">
              <a:latin typeface="Century Gothic" panose="020B0502020202020204" pitchFamily="34" charset="0"/>
            </a:rPr>
            <a:t>Biståndsbedömning</a:t>
          </a:r>
        </a:p>
      </dgm:t>
    </dgm:pt>
    <dgm:pt modelId="{02A826B0-3D8A-47E9-9474-8308C567E67F}" type="parTrans" cxnId="{6E82A99B-936F-4E4F-B86F-17E483BCB43D}">
      <dgm:prSet/>
      <dgm:spPr/>
      <dgm:t>
        <a:bodyPr/>
        <a:lstStyle/>
        <a:p>
          <a:endParaRPr lang="sv-SE"/>
        </a:p>
      </dgm:t>
    </dgm:pt>
    <dgm:pt modelId="{3C4C45F3-0F59-407E-BC13-8465FC3896CF}" type="sibTrans" cxnId="{6E82A99B-936F-4E4F-B86F-17E483BCB43D}">
      <dgm:prSet/>
      <dgm:spPr/>
      <dgm:t>
        <a:bodyPr/>
        <a:lstStyle/>
        <a:p>
          <a:endParaRPr lang="sv-SE"/>
        </a:p>
      </dgm:t>
    </dgm:pt>
    <dgm:pt modelId="{41CABA1B-CACB-4B28-B86F-00B3C28EDD10}">
      <dgm:prSet phldrT="[Text]" custT="1"/>
      <dgm:spPr/>
      <dgm:t>
        <a:bodyPr/>
        <a:lstStyle/>
        <a:p>
          <a:r>
            <a:rPr lang="sv-SE" sz="1400" dirty="0">
              <a:latin typeface="Century Gothic" panose="020B0502020202020204" pitchFamily="34" charset="0"/>
            </a:rPr>
            <a:t>Hemtjänst</a:t>
          </a:r>
        </a:p>
      </dgm:t>
    </dgm:pt>
    <dgm:pt modelId="{44BE9139-CA1F-4BAC-B6D3-2F37C36F3A99}" type="parTrans" cxnId="{14B0BF7A-6EFB-47CD-A496-E2A0C0553DCE}">
      <dgm:prSet/>
      <dgm:spPr/>
      <dgm:t>
        <a:bodyPr/>
        <a:lstStyle/>
        <a:p>
          <a:endParaRPr lang="sv-SE"/>
        </a:p>
      </dgm:t>
    </dgm:pt>
    <dgm:pt modelId="{6D7FD1C5-1BCD-4B69-92FA-BE5E82BD4577}" type="sibTrans" cxnId="{14B0BF7A-6EFB-47CD-A496-E2A0C0553DCE}">
      <dgm:prSet/>
      <dgm:spPr/>
      <dgm:t>
        <a:bodyPr/>
        <a:lstStyle/>
        <a:p>
          <a:endParaRPr lang="sv-SE"/>
        </a:p>
      </dgm:t>
    </dgm:pt>
    <dgm:pt modelId="{CD695114-4634-4B69-AA5B-F1059034757C}">
      <dgm:prSet phldrT="[Text]" custT="1"/>
      <dgm:spPr>
        <a:solidFill>
          <a:srgbClr val="0070C0"/>
        </a:solidFill>
        <a:ln>
          <a:solidFill>
            <a:srgbClr val="0070C0"/>
          </a:solidFill>
        </a:ln>
      </dgm:spPr>
      <dgm:t>
        <a:bodyPr/>
        <a:lstStyle/>
        <a:p>
          <a:r>
            <a:rPr lang="sv-SE" sz="2000" dirty="0"/>
            <a:t>Bedömning av behov</a:t>
          </a:r>
        </a:p>
      </dgm:t>
    </dgm:pt>
    <dgm:pt modelId="{C54C6AF6-9BC5-43BF-93E9-D2F5547E0BF3}" type="parTrans" cxnId="{873F8CB4-ADF1-46D7-9D33-FB7DA9080E09}">
      <dgm:prSet/>
      <dgm:spPr/>
      <dgm:t>
        <a:bodyPr/>
        <a:lstStyle/>
        <a:p>
          <a:endParaRPr lang="sv-SE"/>
        </a:p>
      </dgm:t>
    </dgm:pt>
    <dgm:pt modelId="{DB704AF9-D937-4926-8B60-B9808F7F9F16}" type="sibTrans" cxnId="{873F8CB4-ADF1-46D7-9D33-FB7DA9080E09}">
      <dgm:prSet/>
      <dgm:spPr/>
      <dgm:t>
        <a:bodyPr/>
        <a:lstStyle/>
        <a:p>
          <a:endParaRPr lang="sv-SE"/>
        </a:p>
      </dgm:t>
    </dgm:pt>
    <dgm:pt modelId="{738ECC65-4B89-4AF3-91F1-E642B0FE00E5}">
      <dgm:prSet phldrT="[Text]" custT="1"/>
      <dgm:spPr/>
      <dgm:t>
        <a:bodyPr/>
        <a:lstStyle/>
        <a:p>
          <a:r>
            <a:rPr lang="sv-SE" sz="1400" dirty="0">
              <a:latin typeface="Century Gothic" panose="020B0502020202020204" pitchFamily="34" charset="0"/>
            </a:rPr>
            <a:t>Genomgång av checklista och bedömning av:</a:t>
          </a:r>
        </a:p>
      </dgm:t>
    </dgm:pt>
    <dgm:pt modelId="{A8309FA5-CBE6-4785-BCAA-0EE1FF36A88E}" type="parTrans" cxnId="{2CB1DDE9-6B83-4DD4-81A2-85F016F09EA5}">
      <dgm:prSet/>
      <dgm:spPr/>
      <dgm:t>
        <a:bodyPr/>
        <a:lstStyle/>
        <a:p>
          <a:endParaRPr lang="sv-SE"/>
        </a:p>
      </dgm:t>
    </dgm:pt>
    <dgm:pt modelId="{7853ACFB-05A2-49A7-97DC-6B5EED9B698E}" type="sibTrans" cxnId="{2CB1DDE9-6B83-4DD4-81A2-85F016F09EA5}">
      <dgm:prSet/>
      <dgm:spPr/>
      <dgm:t>
        <a:bodyPr/>
        <a:lstStyle/>
        <a:p>
          <a:endParaRPr lang="sv-SE"/>
        </a:p>
      </dgm:t>
    </dgm:pt>
    <dgm:pt modelId="{A5EC253C-A1F1-4477-9FCA-BEFC65B960E9}">
      <dgm:prSet phldrT="[Text]" custT="1"/>
      <dgm:spPr/>
      <dgm:t>
        <a:bodyPr/>
        <a:lstStyle/>
        <a:p>
          <a:r>
            <a:rPr lang="sv-SE" sz="1400" dirty="0">
              <a:latin typeface="Century Gothic" panose="020B0502020202020204" pitchFamily="34" charset="0"/>
            </a:rPr>
            <a:t>Anhöriga /Närstående</a:t>
          </a:r>
        </a:p>
      </dgm:t>
    </dgm:pt>
    <dgm:pt modelId="{FECC1303-C850-415B-ADE3-809E840F6528}" type="parTrans" cxnId="{83CA1458-F19C-440F-9D58-C64172E064ED}">
      <dgm:prSet/>
      <dgm:spPr/>
      <dgm:t>
        <a:bodyPr/>
        <a:lstStyle/>
        <a:p>
          <a:endParaRPr lang="sv-SE"/>
        </a:p>
      </dgm:t>
    </dgm:pt>
    <dgm:pt modelId="{02D7CE1D-6C2E-4A75-95BC-87B2E33C1694}" type="sibTrans" cxnId="{83CA1458-F19C-440F-9D58-C64172E064ED}">
      <dgm:prSet/>
      <dgm:spPr/>
      <dgm:t>
        <a:bodyPr/>
        <a:lstStyle/>
        <a:p>
          <a:endParaRPr lang="sv-SE"/>
        </a:p>
      </dgm:t>
    </dgm:pt>
    <dgm:pt modelId="{E462108D-B616-4DF0-B2F1-50EAFB294BFA}">
      <dgm:prSet phldrT="[Text]" custT="1"/>
      <dgm:spPr/>
      <dgm:t>
        <a:bodyPr/>
        <a:lstStyle/>
        <a:p>
          <a:r>
            <a:rPr lang="sv-SE" sz="1400" dirty="0">
              <a:latin typeface="Century Gothic" panose="020B0502020202020204" pitchFamily="34" charset="0"/>
            </a:rPr>
            <a:t>Personlig assistans</a:t>
          </a:r>
        </a:p>
      </dgm:t>
    </dgm:pt>
    <dgm:pt modelId="{92FA8EE1-3CD4-466C-88E1-02CFA831DEE2}" type="parTrans" cxnId="{74E88C88-86B3-4170-B893-1E49F02EC70D}">
      <dgm:prSet/>
      <dgm:spPr/>
      <dgm:t>
        <a:bodyPr/>
        <a:lstStyle/>
        <a:p>
          <a:endParaRPr lang="sv-SE"/>
        </a:p>
      </dgm:t>
    </dgm:pt>
    <dgm:pt modelId="{F68159FE-9421-4860-857C-2836BA0AB128}" type="sibTrans" cxnId="{74E88C88-86B3-4170-B893-1E49F02EC70D}">
      <dgm:prSet/>
      <dgm:spPr/>
      <dgm:t>
        <a:bodyPr/>
        <a:lstStyle/>
        <a:p>
          <a:endParaRPr lang="sv-SE"/>
        </a:p>
      </dgm:t>
    </dgm:pt>
    <dgm:pt modelId="{C69AF6B8-D409-4BBB-B411-D349EE7557CF}">
      <dgm:prSet phldrT="[Text]" custT="1"/>
      <dgm:spPr/>
      <dgm:t>
        <a:bodyPr/>
        <a:lstStyle/>
        <a:p>
          <a:r>
            <a:rPr lang="sv-SE" sz="1400" dirty="0">
              <a:latin typeface="Century Gothic" panose="020B0502020202020204" pitchFamily="34" charset="0"/>
            </a:rPr>
            <a:t>Fastighetsägare</a:t>
          </a:r>
        </a:p>
      </dgm:t>
    </dgm:pt>
    <dgm:pt modelId="{E34189AE-F4BD-4786-8225-E496A2F39A5C}" type="parTrans" cxnId="{5F3D960D-08BB-45C9-91A1-4188F98FF469}">
      <dgm:prSet/>
      <dgm:spPr/>
      <dgm:t>
        <a:bodyPr/>
        <a:lstStyle/>
        <a:p>
          <a:endParaRPr lang="sv-SE"/>
        </a:p>
      </dgm:t>
    </dgm:pt>
    <dgm:pt modelId="{BF010A4C-FCB2-4AA1-BAEA-B76201120A18}" type="sibTrans" cxnId="{5F3D960D-08BB-45C9-91A1-4188F98FF469}">
      <dgm:prSet/>
      <dgm:spPr/>
      <dgm:t>
        <a:bodyPr/>
        <a:lstStyle/>
        <a:p>
          <a:endParaRPr lang="sv-SE"/>
        </a:p>
      </dgm:t>
    </dgm:pt>
    <dgm:pt modelId="{4716E18D-370B-4D7B-AD22-C460EA21F76A}">
      <dgm:prSet phldrT="[Text]" custT="1"/>
      <dgm:spPr/>
      <dgm:t>
        <a:bodyPr/>
        <a:lstStyle/>
        <a:p>
          <a:r>
            <a:rPr lang="sv-SE" sz="1400" dirty="0">
              <a:latin typeface="Century Gothic" panose="020B0502020202020204" pitchFamily="34" charset="0"/>
            </a:rPr>
            <a:t>Räddningsinsats</a:t>
          </a:r>
        </a:p>
      </dgm:t>
    </dgm:pt>
    <dgm:pt modelId="{1D2A0DAE-8803-4382-8185-64E8F48F129C}" type="parTrans" cxnId="{425F8D9B-FA8F-40AB-A0AB-52E7DE5582D8}">
      <dgm:prSet/>
      <dgm:spPr/>
      <dgm:t>
        <a:bodyPr/>
        <a:lstStyle/>
        <a:p>
          <a:endParaRPr lang="sv-SE"/>
        </a:p>
      </dgm:t>
    </dgm:pt>
    <dgm:pt modelId="{BB33BC13-1327-4FCA-96D0-B1B428811DF4}" type="sibTrans" cxnId="{425F8D9B-FA8F-40AB-A0AB-52E7DE5582D8}">
      <dgm:prSet/>
      <dgm:spPr/>
      <dgm:t>
        <a:bodyPr/>
        <a:lstStyle/>
        <a:p>
          <a:endParaRPr lang="sv-SE"/>
        </a:p>
      </dgm:t>
    </dgm:pt>
    <dgm:pt modelId="{DD3601BC-76E7-443C-BEDA-52BEB1BDD25B}">
      <dgm:prSet phldrT="[Text]" custT="1"/>
      <dgm:spPr/>
      <dgm:t>
        <a:bodyPr/>
        <a:lstStyle/>
        <a:p>
          <a:r>
            <a:rPr lang="sv-SE" sz="1400" dirty="0">
              <a:latin typeface="Century Gothic" panose="020B0502020202020204" pitchFamily="34" charset="0"/>
            </a:rPr>
            <a:t>Behov av omedelbara åtgärder</a:t>
          </a:r>
        </a:p>
      </dgm:t>
    </dgm:pt>
    <dgm:pt modelId="{3EB9D3A0-992A-4D6F-9DB5-EDD73EFBAC79}" type="parTrans" cxnId="{F8C43F0C-CD24-41C2-AB3A-CE92FE7A1453}">
      <dgm:prSet/>
      <dgm:spPr/>
      <dgm:t>
        <a:bodyPr/>
        <a:lstStyle/>
        <a:p>
          <a:endParaRPr lang="sv-SE"/>
        </a:p>
      </dgm:t>
    </dgm:pt>
    <dgm:pt modelId="{E81BF0B8-B523-4C0E-9541-0C98F8969B5B}" type="sibTrans" cxnId="{F8C43F0C-CD24-41C2-AB3A-CE92FE7A1453}">
      <dgm:prSet/>
      <dgm:spPr/>
      <dgm:t>
        <a:bodyPr/>
        <a:lstStyle/>
        <a:p>
          <a:endParaRPr lang="sv-SE"/>
        </a:p>
      </dgm:t>
    </dgm:pt>
    <dgm:pt modelId="{A899A366-AECA-4BB1-BE36-EE421C7CE22C}">
      <dgm:prSet phldrT="[Text]" custT="1"/>
      <dgm:spPr/>
      <dgm:t>
        <a:bodyPr/>
        <a:lstStyle/>
        <a:p>
          <a:r>
            <a:rPr lang="sv-SE" sz="1400" dirty="0">
              <a:latin typeface="Century Gothic" panose="020B0502020202020204" pitchFamily="34" charset="0"/>
            </a:rPr>
            <a:t>Behov av ytterligare åtgärder</a:t>
          </a:r>
        </a:p>
      </dgm:t>
    </dgm:pt>
    <dgm:pt modelId="{E71306D8-0FA2-4BED-9194-D7B8F2DEB20C}" type="parTrans" cxnId="{769F8F1F-4760-41BC-A511-596BE707C7BE}">
      <dgm:prSet/>
      <dgm:spPr/>
      <dgm:t>
        <a:bodyPr/>
        <a:lstStyle/>
        <a:p>
          <a:endParaRPr lang="sv-SE"/>
        </a:p>
      </dgm:t>
    </dgm:pt>
    <dgm:pt modelId="{66AA6D70-8FC2-4F4A-A895-BF5D1C6E25DD}" type="sibTrans" cxnId="{769F8F1F-4760-41BC-A511-596BE707C7BE}">
      <dgm:prSet/>
      <dgm:spPr/>
      <dgm:t>
        <a:bodyPr/>
        <a:lstStyle/>
        <a:p>
          <a:endParaRPr lang="sv-SE"/>
        </a:p>
      </dgm:t>
    </dgm:pt>
    <dgm:pt modelId="{ACDF5C21-2A06-4EE6-9816-0A9E08A1B6CE}" type="pres">
      <dgm:prSet presAssocID="{A064232C-86D3-40D0-ADBD-4D6D58E670C4}" presName="linearFlow" presStyleCnt="0">
        <dgm:presLayoutVars>
          <dgm:dir/>
          <dgm:animLvl val="lvl"/>
          <dgm:resizeHandles val="exact"/>
        </dgm:presLayoutVars>
      </dgm:prSet>
      <dgm:spPr/>
    </dgm:pt>
    <dgm:pt modelId="{54C10B90-03C0-4D57-A9FF-C0FC3B9F74FA}" type="pres">
      <dgm:prSet presAssocID="{622E63C8-28F9-4F9E-82A2-887719359621}" presName="composite" presStyleCnt="0"/>
      <dgm:spPr/>
    </dgm:pt>
    <dgm:pt modelId="{8C2B2E51-3841-42B9-A649-5C277F36024B}" type="pres">
      <dgm:prSet presAssocID="{622E63C8-28F9-4F9E-82A2-887719359621}" presName="parentText" presStyleLbl="alignNode1" presStyleIdx="0" presStyleCnt="2">
        <dgm:presLayoutVars>
          <dgm:chMax val="1"/>
          <dgm:bulletEnabled val="1"/>
        </dgm:presLayoutVars>
      </dgm:prSet>
      <dgm:spPr/>
    </dgm:pt>
    <dgm:pt modelId="{52A24947-EEDF-485B-9811-142F17A2239D}" type="pres">
      <dgm:prSet presAssocID="{622E63C8-28F9-4F9E-82A2-887719359621}" presName="descendantText" presStyleLbl="alignAcc1" presStyleIdx="0" presStyleCnt="2">
        <dgm:presLayoutVars>
          <dgm:bulletEnabled val="1"/>
        </dgm:presLayoutVars>
      </dgm:prSet>
      <dgm:spPr/>
    </dgm:pt>
    <dgm:pt modelId="{3DC3CF52-1C08-4D1F-9270-C9ACC64709EB}" type="pres">
      <dgm:prSet presAssocID="{97B427D3-46D1-4907-B607-C978AAE68665}" presName="sp" presStyleCnt="0"/>
      <dgm:spPr/>
    </dgm:pt>
    <dgm:pt modelId="{1470E88E-C73E-464E-A107-759463FDEE1D}" type="pres">
      <dgm:prSet presAssocID="{CD695114-4634-4B69-AA5B-F1059034757C}" presName="composite" presStyleCnt="0"/>
      <dgm:spPr/>
    </dgm:pt>
    <dgm:pt modelId="{F067DF16-2BF9-48F4-9A86-5200E9D08064}" type="pres">
      <dgm:prSet presAssocID="{CD695114-4634-4B69-AA5B-F1059034757C}" presName="parentText" presStyleLbl="alignNode1" presStyleIdx="1" presStyleCnt="2">
        <dgm:presLayoutVars>
          <dgm:chMax val="1"/>
          <dgm:bulletEnabled val="1"/>
        </dgm:presLayoutVars>
      </dgm:prSet>
      <dgm:spPr/>
    </dgm:pt>
    <dgm:pt modelId="{380EA45A-669F-401F-8DC6-DECBF1895F0C}" type="pres">
      <dgm:prSet presAssocID="{CD695114-4634-4B69-AA5B-F1059034757C}" presName="descendantText" presStyleLbl="alignAcc1" presStyleIdx="1" presStyleCnt="2">
        <dgm:presLayoutVars>
          <dgm:bulletEnabled val="1"/>
        </dgm:presLayoutVars>
      </dgm:prSet>
      <dgm:spPr/>
    </dgm:pt>
  </dgm:ptLst>
  <dgm:cxnLst>
    <dgm:cxn modelId="{DD1FDA04-4CD4-410D-9122-7224735630D0}" type="presOf" srcId="{C69AF6B8-D409-4BBB-B411-D349EE7557CF}" destId="{52A24947-EEDF-485B-9811-142F17A2239D}" srcOrd="0" destOrd="3" presId="urn:microsoft.com/office/officeart/2005/8/layout/chevron2"/>
    <dgm:cxn modelId="{F8C43F0C-CD24-41C2-AB3A-CE92FE7A1453}" srcId="{CD695114-4634-4B69-AA5B-F1059034757C}" destId="{DD3601BC-76E7-443C-BEDA-52BEB1BDD25B}" srcOrd="1" destOrd="0" parTransId="{3EB9D3A0-992A-4D6F-9DB5-EDD73EFBAC79}" sibTransId="{E81BF0B8-B523-4C0E-9541-0C98F8969B5B}"/>
    <dgm:cxn modelId="{5F3D960D-08BB-45C9-91A1-4188F98FF469}" srcId="{622E63C8-28F9-4F9E-82A2-887719359621}" destId="{C69AF6B8-D409-4BBB-B411-D349EE7557CF}" srcOrd="3" destOrd="0" parTransId="{E34189AE-F4BD-4786-8225-E496A2F39A5C}" sibTransId="{BF010A4C-FCB2-4AA1-BAEA-B76201120A18}"/>
    <dgm:cxn modelId="{7F367F18-7210-419E-9FB8-BC3510705E02}" type="presOf" srcId="{DD3601BC-76E7-443C-BEDA-52BEB1BDD25B}" destId="{380EA45A-669F-401F-8DC6-DECBF1895F0C}" srcOrd="0" destOrd="1" presId="urn:microsoft.com/office/officeart/2005/8/layout/chevron2"/>
    <dgm:cxn modelId="{B078A519-B4FB-4B6F-AD3B-256FC46AB9FA}" type="presOf" srcId="{738ECC65-4B89-4AF3-91F1-E642B0FE00E5}" destId="{380EA45A-669F-401F-8DC6-DECBF1895F0C}" srcOrd="0" destOrd="0" presId="urn:microsoft.com/office/officeart/2005/8/layout/chevron2"/>
    <dgm:cxn modelId="{769F8F1F-4760-41BC-A511-596BE707C7BE}" srcId="{CD695114-4634-4B69-AA5B-F1059034757C}" destId="{A899A366-AECA-4BB1-BE36-EE421C7CE22C}" srcOrd="2" destOrd="0" parTransId="{E71306D8-0FA2-4BED-9194-D7B8F2DEB20C}" sibTransId="{66AA6D70-8FC2-4F4A-A895-BF5D1C6E25DD}"/>
    <dgm:cxn modelId="{39435B43-7E47-452F-9077-03B05D345751}" type="presOf" srcId="{3D349278-F2D8-44BC-8616-B1D3E7FAE415}" destId="{52A24947-EEDF-485B-9811-142F17A2239D}" srcOrd="0" destOrd="0" presId="urn:microsoft.com/office/officeart/2005/8/layout/chevron2"/>
    <dgm:cxn modelId="{9B028E64-B614-4A70-8F24-BC560C6AEC2D}" type="presOf" srcId="{A5EC253C-A1F1-4477-9FCA-BEFC65B960E9}" destId="{52A24947-EEDF-485B-9811-142F17A2239D}" srcOrd="0" destOrd="2" presId="urn:microsoft.com/office/officeart/2005/8/layout/chevron2"/>
    <dgm:cxn modelId="{8A99096E-D28A-491B-9AAC-A4B1351CB7D9}" type="presOf" srcId="{A899A366-AECA-4BB1-BE36-EE421C7CE22C}" destId="{380EA45A-669F-401F-8DC6-DECBF1895F0C}" srcOrd="0" destOrd="2" presId="urn:microsoft.com/office/officeart/2005/8/layout/chevron2"/>
    <dgm:cxn modelId="{83CA1458-F19C-440F-9D58-C64172E064ED}" srcId="{622E63C8-28F9-4F9E-82A2-887719359621}" destId="{A5EC253C-A1F1-4477-9FCA-BEFC65B960E9}" srcOrd="2" destOrd="0" parTransId="{FECC1303-C850-415B-ADE3-809E840F6528}" sibTransId="{02D7CE1D-6C2E-4A75-95BC-87B2E33C1694}"/>
    <dgm:cxn modelId="{14B0BF7A-6EFB-47CD-A496-E2A0C0553DCE}" srcId="{622E63C8-28F9-4F9E-82A2-887719359621}" destId="{41CABA1B-CACB-4B28-B86F-00B3C28EDD10}" srcOrd="1" destOrd="0" parTransId="{44BE9139-CA1F-4BAC-B6D3-2F37C36F3A99}" sibTransId="{6D7FD1C5-1BCD-4B69-92FA-BE5E82BD4577}"/>
    <dgm:cxn modelId="{94E89A86-4F2F-46AC-9EE7-D0B232E7C5FD}" type="presOf" srcId="{A064232C-86D3-40D0-ADBD-4D6D58E670C4}" destId="{ACDF5C21-2A06-4EE6-9816-0A9E08A1B6CE}" srcOrd="0" destOrd="0" presId="urn:microsoft.com/office/officeart/2005/8/layout/chevron2"/>
    <dgm:cxn modelId="{74E88C88-86B3-4170-B893-1E49F02EC70D}" srcId="{622E63C8-28F9-4F9E-82A2-887719359621}" destId="{E462108D-B616-4DF0-B2F1-50EAFB294BFA}" srcOrd="5" destOrd="0" parTransId="{92FA8EE1-3CD4-466C-88E1-02CFA831DEE2}" sibTransId="{F68159FE-9421-4860-857C-2836BA0AB128}"/>
    <dgm:cxn modelId="{02BE7892-3A20-4F55-8921-E5FF74D0CB4E}" type="presOf" srcId="{41CABA1B-CACB-4B28-B86F-00B3C28EDD10}" destId="{52A24947-EEDF-485B-9811-142F17A2239D}" srcOrd="0" destOrd="1" presId="urn:microsoft.com/office/officeart/2005/8/layout/chevron2"/>
    <dgm:cxn modelId="{425F8D9B-FA8F-40AB-A0AB-52E7DE5582D8}" srcId="{622E63C8-28F9-4F9E-82A2-887719359621}" destId="{4716E18D-370B-4D7B-AD22-C460EA21F76A}" srcOrd="4" destOrd="0" parTransId="{1D2A0DAE-8803-4382-8185-64E8F48F129C}" sibTransId="{BB33BC13-1327-4FCA-96D0-B1B428811DF4}"/>
    <dgm:cxn modelId="{6E82A99B-936F-4E4F-B86F-17E483BCB43D}" srcId="{622E63C8-28F9-4F9E-82A2-887719359621}" destId="{3D349278-F2D8-44BC-8616-B1D3E7FAE415}" srcOrd="0" destOrd="0" parTransId="{02A826B0-3D8A-47E9-9474-8308C567E67F}" sibTransId="{3C4C45F3-0F59-407E-BC13-8465FC3896CF}"/>
    <dgm:cxn modelId="{C68BB9A9-C9CD-4AC5-B638-BC02DC494FA4}" type="presOf" srcId="{622E63C8-28F9-4F9E-82A2-887719359621}" destId="{8C2B2E51-3841-42B9-A649-5C277F36024B}" srcOrd="0" destOrd="0" presId="urn:microsoft.com/office/officeart/2005/8/layout/chevron2"/>
    <dgm:cxn modelId="{873F8CB4-ADF1-46D7-9D33-FB7DA9080E09}" srcId="{A064232C-86D3-40D0-ADBD-4D6D58E670C4}" destId="{CD695114-4634-4B69-AA5B-F1059034757C}" srcOrd="1" destOrd="0" parTransId="{C54C6AF6-9BC5-43BF-93E9-D2F5547E0BF3}" sibTransId="{DB704AF9-D937-4926-8B60-B9808F7F9F16}"/>
    <dgm:cxn modelId="{B07A59BB-4DC3-417C-9F45-0FB379A76817}" type="presOf" srcId="{CD695114-4634-4B69-AA5B-F1059034757C}" destId="{F067DF16-2BF9-48F4-9A86-5200E9D08064}" srcOrd="0" destOrd="0" presId="urn:microsoft.com/office/officeart/2005/8/layout/chevron2"/>
    <dgm:cxn modelId="{019EECD2-9CF0-4668-A07C-973F4624E110}" type="presOf" srcId="{E462108D-B616-4DF0-B2F1-50EAFB294BFA}" destId="{52A24947-EEDF-485B-9811-142F17A2239D}" srcOrd="0" destOrd="5" presId="urn:microsoft.com/office/officeart/2005/8/layout/chevron2"/>
    <dgm:cxn modelId="{2CB1DDE9-6B83-4DD4-81A2-85F016F09EA5}" srcId="{CD695114-4634-4B69-AA5B-F1059034757C}" destId="{738ECC65-4B89-4AF3-91F1-E642B0FE00E5}" srcOrd="0" destOrd="0" parTransId="{A8309FA5-CBE6-4785-BCAA-0EE1FF36A88E}" sibTransId="{7853ACFB-05A2-49A7-97DC-6B5EED9B698E}"/>
    <dgm:cxn modelId="{472293EB-F271-4D00-9B7E-9D56790AF60C}" srcId="{A064232C-86D3-40D0-ADBD-4D6D58E670C4}" destId="{622E63C8-28F9-4F9E-82A2-887719359621}" srcOrd="0" destOrd="0" parTransId="{A2D17FC3-DFA3-445E-9916-324FF0E76661}" sibTransId="{97B427D3-46D1-4907-B607-C978AAE68665}"/>
    <dgm:cxn modelId="{AA6A54FA-96B4-4D18-96A3-8085303C0B88}" type="presOf" srcId="{4716E18D-370B-4D7B-AD22-C460EA21F76A}" destId="{52A24947-EEDF-485B-9811-142F17A2239D}" srcOrd="0" destOrd="4" presId="urn:microsoft.com/office/officeart/2005/8/layout/chevron2"/>
    <dgm:cxn modelId="{355CDCCD-49B5-4F7C-A280-814F9EED9909}" type="presParOf" srcId="{ACDF5C21-2A06-4EE6-9816-0A9E08A1B6CE}" destId="{54C10B90-03C0-4D57-A9FF-C0FC3B9F74FA}" srcOrd="0" destOrd="0" presId="urn:microsoft.com/office/officeart/2005/8/layout/chevron2"/>
    <dgm:cxn modelId="{786630A9-2E70-476F-B67E-60F9DCA98EBE}" type="presParOf" srcId="{54C10B90-03C0-4D57-A9FF-C0FC3B9F74FA}" destId="{8C2B2E51-3841-42B9-A649-5C277F36024B}" srcOrd="0" destOrd="0" presId="urn:microsoft.com/office/officeart/2005/8/layout/chevron2"/>
    <dgm:cxn modelId="{499B0880-0641-4A49-854C-03AECD2BAB5D}" type="presParOf" srcId="{54C10B90-03C0-4D57-A9FF-C0FC3B9F74FA}" destId="{52A24947-EEDF-485B-9811-142F17A2239D}" srcOrd="1" destOrd="0" presId="urn:microsoft.com/office/officeart/2005/8/layout/chevron2"/>
    <dgm:cxn modelId="{6E120B77-D0D1-4996-8774-9294878B11D2}" type="presParOf" srcId="{ACDF5C21-2A06-4EE6-9816-0A9E08A1B6CE}" destId="{3DC3CF52-1C08-4D1F-9270-C9ACC64709EB}" srcOrd="1" destOrd="0" presId="urn:microsoft.com/office/officeart/2005/8/layout/chevron2"/>
    <dgm:cxn modelId="{B0EE2DB8-40FE-4DAF-9E95-ADF901C35B43}" type="presParOf" srcId="{ACDF5C21-2A06-4EE6-9816-0A9E08A1B6CE}" destId="{1470E88E-C73E-464E-A107-759463FDEE1D}" srcOrd="2" destOrd="0" presId="urn:microsoft.com/office/officeart/2005/8/layout/chevron2"/>
    <dgm:cxn modelId="{101AD396-C84E-4603-8712-8FC160AB8AEE}" type="presParOf" srcId="{1470E88E-C73E-464E-A107-759463FDEE1D}" destId="{F067DF16-2BF9-48F4-9A86-5200E9D08064}" srcOrd="0" destOrd="0" presId="urn:microsoft.com/office/officeart/2005/8/layout/chevron2"/>
    <dgm:cxn modelId="{56BFB2A5-793A-4822-A9EB-B55BA1420F85}" type="presParOf" srcId="{1470E88E-C73E-464E-A107-759463FDEE1D}" destId="{380EA45A-669F-401F-8DC6-DECBF1895F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64232C-86D3-40D0-ADBD-4D6D58E670C4}"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sv-SE"/>
        </a:p>
      </dgm:t>
    </dgm:pt>
    <dgm:pt modelId="{622E63C8-28F9-4F9E-82A2-887719359621}">
      <dgm:prSet phldrT="[Text]" custT="1"/>
      <dgm:spPr>
        <a:solidFill>
          <a:srgbClr val="0070C0"/>
        </a:solidFill>
        <a:ln>
          <a:solidFill>
            <a:srgbClr val="0070C0"/>
          </a:solidFill>
        </a:ln>
      </dgm:spPr>
      <dgm:t>
        <a:bodyPr/>
        <a:lstStyle/>
        <a:p>
          <a:r>
            <a:rPr lang="sv-SE" sz="2200" dirty="0"/>
            <a:t>Omedelbara </a:t>
          </a:r>
          <a:r>
            <a:rPr lang="sv-SE" sz="2000" dirty="0"/>
            <a:t>åtgärder</a:t>
          </a:r>
        </a:p>
      </dgm:t>
    </dgm:pt>
    <dgm:pt modelId="{A2D17FC3-DFA3-445E-9916-324FF0E76661}" type="parTrans" cxnId="{472293EB-F271-4D00-9B7E-9D56790AF60C}">
      <dgm:prSet/>
      <dgm:spPr/>
      <dgm:t>
        <a:bodyPr/>
        <a:lstStyle/>
        <a:p>
          <a:endParaRPr lang="sv-SE"/>
        </a:p>
      </dgm:t>
    </dgm:pt>
    <dgm:pt modelId="{97B427D3-46D1-4907-B607-C978AAE68665}" type="sibTrans" cxnId="{472293EB-F271-4D00-9B7E-9D56790AF60C}">
      <dgm:prSet/>
      <dgm:spPr/>
      <dgm:t>
        <a:bodyPr/>
        <a:lstStyle/>
        <a:p>
          <a:endParaRPr lang="sv-SE"/>
        </a:p>
      </dgm:t>
    </dgm:pt>
    <dgm:pt modelId="{3D349278-F2D8-44BC-8616-B1D3E7FAE415}">
      <dgm:prSet phldrT="[Text]" custT="1"/>
      <dgm:spPr/>
      <dgm:t>
        <a:bodyPr/>
        <a:lstStyle/>
        <a:p>
          <a:r>
            <a:rPr lang="sv-SE" sz="1400" dirty="0">
              <a:latin typeface="Century Gothic" panose="020B0502020202020204" pitchFamily="34" charset="0"/>
            </a:rPr>
            <a:t>Undanröj brandrisker</a:t>
          </a:r>
        </a:p>
      </dgm:t>
    </dgm:pt>
    <dgm:pt modelId="{02A826B0-3D8A-47E9-9474-8308C567E67F}" type="parTrans" cxnId="{6E82A99B-936F-4E4F-B86F-17E483BCB43D}">
      <dgm:prSet/>
      <dgm:spPr/>
      <dgm:t>
        <a:bodyPr/>
        <a:lstStyle/>
        <a:p>
          <a:endParaRPr lang="sv-SE"/>
        </a:p>
      </dgm:t>
    </dgm:pt>
    <dgm:pt modelId="{3C4C45F3-0F59-407E-BC13-8465FC3896CF}" type="sibTrans" cxnId="{6E82A99B-936F-4E4F-B86F-17E483BCB43D}">
      <dgm:prSet/>
      <dgm:spPr/>
      <dgm:t>
        <a:bodyPr/>
        <a:lstStyle/>
        <a:p>
          <a:endParaRPr lang="sv-SE"/>
        </a:p>
      </dgm:t>
    </dgm:pt>
    <dgm:pt modelId="{CD695114-4634-4B69-AA5B-F1059034757C}">
      <dgm:prSet phldrT="[Text]" custT="1"/>
      <dgm:spPr>
        <a:solidFill>
          <a:srgbClr val="0070C0"/>
        </a:solidFill>
        <a:ln>
          <a:solidFill>
            <a:srgbClr val="0070C0"/>
          </a:solidFill>
        </a:ln>
      </dgm:spPr>
      <dgm:t>
        <a:bodyPr/>
        <a:lstStyle/>
        <a:p>
          <a:r>
            <a:rPr lang="sv-SE" sz="2200" dirty="0"/>
            <a:t>Rapportera </a:t>
          </a:r>
          <a:r>
            <a:rPr lang="sv-SE" sz="2000" dirty="0"/>
            <a:t>behov</a:t>
          </a:r>
        </a:p>
      </dgm:t>
    </dgm:pt>
    <dgm:pt modelId="{C54C6AF6-9BC5-43BF-93E9-D2F5547E0BF3}" type="parTrans" cxnId="{873F8CB4-ADF1-46D7-9D33-FB7DA9080E09}">
      <dgm:prSet/>
      <dgm:spPr/>
      <dgm:t>
        <a:bodyPr/>
        <a:lstStyle/>
        <a:p>
          <a:endParaRPr lang="sv-SE"/>
        </a:p>
      </dgm:t>
    </dgm:pt>
    <dgm:pt modelId="{DB704AF9-D937-4926-8B60-B9808F7F9F16}" type="sibTrans" cxnId="{873F8CB4-ADF1-46D7-9D33-FB7DA9080E09}">
      <dgm:prSet/>
      <dgm:spPr/>
      <dgm:t>
        <a:bodyPr/>
        <a:lstStyle/>
        <a:p>
          <a:endParaRPr lang="sv-SE"/>
        </a:p>
      </dgm:t>
    </dgm:pt>
    <dgm:pt modelId="{738ECC65-4B89-4AF3-91F1-E642B0FE00E5}">
      <dgm:prSet phldrT="[Text]" custT="1"/>
      <dgm:spPr/>
      <dgm:t>
        <a:bodyPr/>
        <a:lstStyle/>
        <a:p>
          <a:r>
            <a:rPr lang="sv-SE" sz="1400" dirty="0">
              <a:latin typeface="Century Gothic" panose="020B0502020202020204" pitchFamily="34" charset="0"/>
            </a:rPr>
            <a:t>Verksamhetsansvariga tar emot anmälan, och samverkan sker med berörda aktörer</a:t>
          </a:r>
        </a:p>
      </dgm:t>
    </dgm:pt>
    <dgm:pt modelId="{A8309FA5-CBE6-4785-BCAA-0EE1FF36A88E}" type="parTrans" cxnId="{2CB1DDE9-6B83-4DD4-81A2-85F016F09EA5}">
      <dgm:prSet/>
      <dgm:spPr/>
      <dgm:t>
        <a:bodyPr/>
        <a:lstStyle/>
        <a:p>
          <a:endParaRPr lang="sv-SE"/>
        </a:p>
      </dgm:t>
    </dgm:pt>
    <dgm:pt modelId="{7853ACFB-05A2-49A7-97DC-6B5EED9B698E}" type="sibTrans" cxnId="{2CB1DDE9-6B83-4DD4-81A2-85F016F09EA5}">
      <dgm:prSet/>
      <dgm:spPr/>
      <dgm:t>
        <a:bodyPr/>
        <a:lstStyle/>
        <a:p>
          <a:endParaRPr lang="sv-SE"/>
        </a:p>
      </dgm:t>
    </dgm:pt>
    <dgm:pt modelId="{CFD1AB30-2F35-4F58-AE2C-0465F847FAC0}">
      <dgm:prSet phldrT="[Text]" custT="1"/>
      <dgm:spPr/>
      <dgm:t>
        <a:bodyPr/>
        <a:lstStyle/>
        <a:p>
          <a:r>
            <a:rPr lang="sv-SE" sz="1400" dirty="0">
              <a:latin typeface="Century Gothic" panose="020B0502020202020204" pitchFamily="34" charset="0"/>
            </a:rPr>
            <a:t>Se till att brandvarnare fungerar. Byt batteri. Sätt upp brandvarnare om det saknas eller behöver kompletteras</a:t>
          </a:r>
        </a:p>
      </dgm:t>
    </dgm:pt>
    <dgm:pt modelId="{1745E3C1-CEF1-4284-9BFA-F9807A298095}" type="parTrans" cxnId="{EEC34B76-9DCC-4458-9ECC-40FA90D226C6}">
      <dgm:prSet/>
      <dgm:spPr/>
      <dgm:t>
        <a:bodyPr/>
        <a:lstStyle/>
        <a:p>
          <a:endParaRPr lang="sv-SE"/>
        </a:p>
      </dgm:t>
    </dgm:pt>
    <dgm:pt modelId="{2DE6FBB0-FE93-47D7-B852-7541F90028B3}" type="sibTrans" cxnId="{EEC34B76-9DCC-4458-9ECC-40FA90D226C6}">
      <dgm:prSet/>
      <dgm:spPr/>
      <dgm:t>
        <a:bodyPr/>
        <a:lstStyle/>
        <a:p>
          <a:endParaRPr lang="sv-SE"/>
        </a:p>
      </dgm:t>
    </dgm:pt>
    <dgm:pt modelId="{13EAF5D2-5A94-4E0A-8E9A-4FD1B0BA86E8}">
      <dgm:prSet phldrT="[Text]" custT="1"/>
      <dgm:spPr/>
      <dgm:t>
        <a:bodyPr/>
        <a:lstStyle/>
        <a:p>
          <a:r>
            <a:rPr lang="sv-SE" sz="1400" dirty="0">
              <a:latin typeface="Century Gothic" panose="020B0502020202020204" pitchFamily="34" charset="0"/>
            </a:rPr>
            <a:t>Lämna brandskyddsinformation, kontrollera kunskapen om brand och utrymning </a:t>
          </a:r>
        </a:p>
      </dgm:t>
    </dgm:pt>
    <dgm:pt modelId="{15BE05E2-532A-4124-8188-46B8D0AF992D}" type="parTrans" cxnId="{F8088445-EF5D-4EFD-A68E-9A37DFD6E02D}">
      <dgm:prSet/>
      <dgm:spPr/>
      <dgm:t>
        <a:bodyPr/>
        <a:lstStyle/>
        <a:p>
          <a:endParaRPr lang="sv-SE"/>
        </a:p>
      </dgm:t>
    </dgm:pt>
    <dgm:pt modelId="{EDF0881A-65F4-49A7-95D8-61C86DBAB9D4}" type="sibTrans" cxnId="{F8088445-EF5D-4EFD-A68E-9A37DFD6E02D}">
      <dgm:prSet/>
      <dgm:spPr/>
      <dgm:t>
        <a:bodyPr/>
        <a:lstStyle/>
        <a:p>
          <a:endParaRPr lang="sv-SE"/>
        </a:p>
      </dgm:t>
    </dgm:pt>
    <dgm:pt modelId="{ACDF5C21-2A06-4EE6-9816-0A9E08A1B6CE}" type="pres">
      <dgm:prSet presAssocID="{A064232C-86D3-40D0-ADBD-4D6D58E670C4}" presName="linearFlow" presStyleCnt="0">
        <dgm:presLayoutVars>
          <dgm:dir/>
          <dgm:animLvl val="lvl"/>
          <dgm:resizeHandles val="exact"/>
        </dgm:presLayoutVars>
      </dgm:prSet>
      <dgm:spPr/>
    </dgm:pt>
    <dgm:pt modelId="{54C10B90-03C0-4D57-A9FF-C0FC3B9F74FA}" type="pres">
      <dgm:prSet presAssocID="{622E63C8-28F9-4F9E-82A2-887719359621}" presName="composite" presStyleCnt="0"/>
      <dgm:spPr/>
    </dgm:pt>
    <dgm:pt modelId="{8C2B2E51-3841-42B9-A649-5C277F36024B}" type="pres">
      <dgm:prSet presAssocID="{622E63C8-28F9-4F9E-82A2-887719359621}" presName="parentText" presStyleLbl="alignNode1" presStyleIdx="0" presStyleCnt="2">
        <dgm:presLayoutVars>
          <dgm:chMax val="1"/>
          <dgm:bulletEnabled val="1"/>
        </dgm:presLayoutVars>
      </dgm:prSet>
      <dgm:spPr/>
    </dgm:pt>
    <dgm:pt modelId="{52A24947-EEDF-485B-9811-142F17A2239D}" type="pres">
      <dgm:prSet presAssocID="{622E63C8-28F9-4F9E-82A2-887719359621}" presName="descendantText" presStyleLbl="alignAcc1" presStyleIdx="0" presStyleCnt="2" custScaleY="100000">
        <dgm:presLayoutVars>
          <dgm:bulletEnabled val="1"/>
        </dgm:presLayoutVars>
      </dgm:prSet>
      <dgm:spPr/>
    </dgm:pt>
    <dgm:pt modelId="{3DC3CF52-1C08-4D1F-9270-C9ACC64709EB}" type="pres">
      <dgm:prSet presAssocID="{97B427D3-46D1-4907-B607-C978AAE68665}" presName="sp" presStyleCnt="0"/>
      <dgm:spPr/>
    </dgm:pt>
    <dgm:pt modelId="{1470E88E-C73E-464E-A107-759463FDEE1D}" type="pres">
      <dgm:prSet presAssocID="{CD695114-4634-4B69-AA5B-F1059034757C}" presName="composite" presStyleCnt="0"/>
      <dgm:spPr/>
    </dgm:pt>
    <dgm:pt modelId="{F067DF16-2BF9-48F4-9A86-5200E9D08064}" type="pres">
      <dgm:prSet presAssocID="{CD695114-4634-4B69-AA5B-F1059034757C}" presName="parentText" presStyleLbl="alignNode1" presStyleIdx="1" presStyleCnt="2">
        <dgm:presLayoutVars>
          <dgm:chMax val="1"/>
          <dgm:bulletEnabled val="1"/>
        </dgm:presLayoutVars>
      </dgm:prSet>
      <dgm:spPr/>
    </dgm:pt>
    <dgm:pt modelId="{380EA45A-669F-401F-8DC6-DECBF1895F0C}" type="pres">
      <dgm:prSet presAssocID="{CD695114-4634-4B69-AA5B-F1059034757C}" presName="descendantText" presStyleLbl="alignAcc1" presStyleIdx="1" presStyleCnt="2">
        <dgm:presLayoutVars>
          <dgm:bulletEnabled val="1"/>
        </dgm:presLayoutVars>
      </dgm:prSet>
      <dgm:spPr/>
    </dgm:pt>
  </dgm:ptLst>
  <dgm:cxnLst>
    <dgm:cxn modelId="{47FA9532-9BC8-4CAC-BDB2-D3D0CD3D7B7A}" type="presOf" srcId="{738ECC65-4B89-4AF3-91F1-E642B0FE00E5}" destId="{380EA45A-669F-401F-8DC6-DECBF1895F0C}" srcOrd="0" destOrd="0" presId="urn:microsoft.com/office/officeart/2005/8/layout/chevron2"/>
    <dgm:cxn modelId="{A48D4134-6D49-48FF-874D-FAE8EA8E8222}" type="presOf" srcId="{A064232C-86D3-40D0-ADBD-4D6D58E670C4}" destId="{ACDF5C21-2A06-4EE6-9816-0A9E08A1B6CE}" srcOrd="0" destOrd="0" presId="urn:microsoft.com/office/officeart/2005/8/layout/chevron2"/>
    <dgm:cxn modelId="{AE141E39-2871-4381-AF1D-07061B314D55}" type="presOf" srcId="{CFD1AB30-2F35-4F58-AE2C-0465F847FAC0}" destId="{52A24947-EEDF-485B-9811-142F17A2239D}" srcOrd="0" destOrd="1" presId="urn:microsoft.com/office/officeart/2005/8/layout/chevron2"/>
    <dgm:cxn modelId="{F8088445-EF5D-4EFD-A68E-9A37DFD6E02D}" srcId="{622E63C8-28F9-4F9E-82A2-887719359621}" destId="{13EAF5D2-5A94-4E0A-8E9A-4FD1B0BA86E8}" srcOrd="2" destOrd="0" parTransId="{15BE05E2-532A-4124-8188-46B8D0AF992D}" sibTransId="{EDF0881A-65F4-49A7-95D8-61C86DBAB9D4}"/>
    <dgm:cxn modelId="{EEC34B76-9DCC-4458-9ECC-40FA90D226C6}" srcId="{622E63C8-28F9-4F9E-82A2-887719359621}" destId="{CFD1AB30-2F35-4F58-AE2C-0465F847FAC0}" srcOrd="1" destOrd="0" parTransId="{1745E3C1-CEF1-4284-9BFA-F9807A298095}" sibTransId="{2DE6FBB0-FE93-47D7-B852-7541F90028B3}"/>
    <dgm:cxn modelId="{76283C82-728F-4353-A5FE-3BBEF198F4F1}" type="presOf" srcId="{3D349278-F2D8-44BC-8616-B1D3E7FAE415}" destId="{52A24947-EEDF-485B-9811-142F17A2239D}" srcOrd="0" destOrd="0" presId="urn:microsoft.com/office/officeart/2005/8/layout/chevron2"/>
    <dgm:cxn modelId="{19187E90-5D0E-4789-ADCB-90D829AF5A79}" type="presOf" srcId="{CD695114-4634-4B69-AA5B-F1059034757C}" destId="{F067DF16-2BF9-48F4-9A86-5200E9D08064}" srcOrd="0" destOrd="0" presId="urn:microsoft.com/office/officeart/2005/8/layout/chevron2"/>
    <dgm:cxn modelId="{3C8EE596-67E2-4763-837B-5419EC7A4111}" type="presOf" srcId="{622E63C8-28F9-4F9E-82A2-887719359621}" destId="{8C2B2E51-3841-42B9-A649-5C277F36024B}" srcOrd="0" destOrd="0" presId="urn:microsoft.com/office/officeart/2005/8/layout/chevron2"/>
    <dgm:cxn modelId="{6E82A99B-936F-4E4F-B86F-17E483BCB43D}" srcId="{622E63C8-28F9-4F9E-82A2-887719359621}" destId="{3D349278-F2D8-44BC-8616-B1D3E7FAE415}" srcOrd="0" destOrd="0" parTransId="{02A826B0-3D8A-47E9-9474-8308C567E67F}" sibTransId="{3C4C45F3-0F59-407E-BC13-8465FC3896CF}"/>
    <dgm:cxn modelId="{873F8CB4-ADF1-46D7-9D33-FB7DA9080E09}" srcId="{A064232C-86D3-40D0-ADBD-4D6D58E670C4}" destId="{CD695114-4634-4B69-AA5B-F1059034757C}" srcOrd="1" destOrd="0" parTransId="{C54C6AF6-9BC5-43BF-93E9-D2F5547E0BF3}" sibTransId="{DB704AF9-D937-4926-8B60-B9808F7F9F16}"/>
    <dgm:cxn modelId="{E94625D1-9B2D-4CFB-8505-0594588488B0}" type="presOf" srcId="{13EAF5D2-5A94-4E0A-8E9A-4FD1B0BA86E8}" destId="{52A24947-EEDF-485B-9811-142F17A2239D}" srcOrd="0" destOrd="2" presId="urn:microsoft.com/office/officeart/2005/8/layout/chevron2"/>
    <dgm:cxn modelId="{2CB1DDE9-6B83-4DD4-81A2-85F016F09EA5}" srcId="{CD695114-4634-4B69-AA5B-F1059034757C}" destId="{738ECC65-4B89-4AF3-91F1-E642B0FE00E5}" srcOrd="0" destOrd="0" parTransId="{A8309FA5-CBE6-4785-BCAA-0EE1FF36A88E}" sibTransId="{7853ACFB-05A2-49A7-97DC-6B5EED9B698E}"/>
    <dgm:cxn modelId="{472293EB-F271-4D00-9B7E-9D56790AF60C}" srcId="{A064232C-86D3-40D0-ADBD-4D6D58E670C4}" destId="{622E63C8-28F9-4F9E-82A2-887719359621}" srcOrd="0" destOrd="0" parTransId="{A2D17FC3-DFA3-445E-9916-324FF0E76661}" sibTransId="{97B427D3-46D1-4907-B607-C978AAE68665}"/>
    <dgm:cxn modelId="{8B4F60C4-E3AA-441A-ABAA-2E64ABED0C6F}" type="presParOf" srcId="{ACDF5C21-2A06-4EE6-9816-0A9E08A1B6CE}" destId="{54C10B90-03C0-4D57-A9FF-C0FC3B9F74FA}" srcOrd="0" destOrd="0" presId="urn:microsoft.com/office/officeart/2005/8/layout/chevron2"/>
    <dgm:cxn modelId="{9A78EF46-7BE5-4B85-9F28-0823524B966E}" type="presParOf" srcId="{54C10B90-03C0-4D57-A9FF-C0FC3B9F74FA}" destId="{8C2B2E51-3841-42B9-A649-5C277F36024B}" srcOrd="0" destOrd="0" presId="urn:microsoft.com/office/officeart/2005/8/layout/chevron2"/>
    <dgm:cxn modelId="{D7778C84-3181-4CED-8109-5B244F027370}" type="presParOf" srcId="{54C10B90-03C0-4D57-A9FF-C0FC3B9F74FA}" destId="{52A24947-EEDF-485B-9811-142F17A2239D}" srcOrd="1" destOrd="0" presId="urn:microsoft.com/office/officeart/2005/8/layout/chevron2"/>
    <dgm:cxn modelId="{8BD728D1-8318-42F0-A15F-F54D23E0456C}" type="presParOf" srcId="{ACDF5C21-2A06-4EE6-9816-0A9E08A1B6CE}" destId="{3DC3CF52-1C08-4D1F-9270-C9ACC64709EB}" srcOrd="1" destOrd="0" presId="urn:microsoft.com/office/officeart/2005/8/layout/chevron2"/>
    <dgm:cxn modelId="{088E3771-8311-44D1-92F0-9B99FBF1775A}" type="presParOf" srcId="{ACDF5C21-2A06-4EE6-9816-0A9E08A1B6CE}" destId="{1470E88E-C73E-464E-A107-759463FDEE1D}" srcOrd="2" destOrd="0" presId="urn:microsoft.com/office/officeart/2005/8/layout/chevron2"/>
    <dgm:cxn modelId="{B3242B76-25A5-4F65-A3ED-AA1E0927AC42}" type="presParOf" srcId="{1470E88E-C73E-464E-A107-759463FDEE1D}" destId="{F067DF16-2BF9-48F4-9A86-5200E9D08064}" srcOrd="0" destOrd="0" presId="urn:microsoft.com/office/officeart/2005/8/layout/chevron2"/>
    <dgm:cxn modelId="{E7ABD97B-8A86-4D74-8ECA-4EB4FC3435DF}" type="presParOf" srcId="{1470E88E-C73E-464E-A107-759463FDEE1D}" destId="{380EA45A-669F-401F-8DC6-DECBF1895F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64232C-86D3-40D0-ADBD-4D6D58E670C4}"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sv-SE"/>
        </a:p>
      </dgm:t>
    </dgm:pt>
    <dgm:pt modelId="{622E63C8-28F9-4F9E-82A2-887719359621}">
      <dgm:prSet phldrT="[Text]" custT="1"/>
      <dgm:spPr>
        <a:solidFill>
          <a:srgbClr val="0070C0"/>
        </a:solidFill>
        <a:ln>
          <a:solidFill>
            <a:srgbClr val="0070C0"/>
          </a:solidFill>
        </a:ln>
      </dgm:spPr>
      <dgm:t>
        <a:bodyPr/>
        <a:lstStyle/>
        <a:p>
          <a:r>
            <a:rPr lang="sv-SE" sz="2000" dirty="0"/>
            <a:t>Åtgärder</a:t>
          </a:r>
        </a:p>
      </dgm:t>
    </dgm:pt>
    <dgm:pt modelId="{A2D17FC3-DFA3-445E-9916-324FF0E76661}" type="parTrans" cxnId="{472293EB-F271-4D00-9B7E-9D56790AF60C}">
      <dgm:prSet/>
      <dgm:spPr/>
      <dgm:t>
        <a:bodyPr/>
        <a:lstStyle/>
        <a:p>
          <a:endParaRPr lang="sv-SE"/>
        </a:p>
      </dgm:t>
    </dgm:pt>
    <dgm:pt modelId="{97B427D3-46D1-4907-B607-C978AAE68665}" type="sibTrans" cxnId="{472293EB-F271-4D00-9B7E-9D56790AF60C}">
      <dgm:prSet/>
      <dgm:spPr/>
      <dgm:t>
        <a:bodyPr/>
        <a:lstStyle/>
        <a:p>
          <a:endParaRPr lang="sv-SE"/>
        </a:p>
      </dgm:t>
    </dgm:pt>
    <dgm:pt modelId="{3D349278-F2D8-44BC-8616-B1D3E7FAE415}">
      <dgm:prSet phldrT="[Text]" custT="1"/>
      <dgm:spPr/>
      <dgm:t>
        <a:bodyPr/>
        <a:lstStyle/>
        <a:p>
          <a:r>
            <a:rPr lang="sv-SE" sz="1400" dirty="0">
              <a:latin typeface="Century Gothic" panose="020B0502020202020204" pitchFamily="34" charset="0"/>
            </a:rPr>
            <a:t>Berörd aktör bedömer behov och skriver förslag på åtgärd (checklista &amp; åtgärdskatalog)</a:t>
          </a:r>
        </a:p>
      </dgm:t>
    </dgm:pt>
    <dgm:pt modelId="{02A826B0-3D8A-47E9-9474-8308C567E67F}" type="parTrans" cxnId="{6E82A99B-936F-4E4F-B86F-17E483BCB43D}">
      <dgm:prSet/>
      <dgm:spPr/>
      <dgm:t>
        <a:bodyPr/>
        <a:lstStyle/>
        <a:p>
          <a:endParaRPr lang="sv-SE"/>
        </a:p>
      </dgm:t>
    </dgm:pt>
    <dgm:pt modelId="{3C4C45F3-0F59-407E-BC13-8465FC3896CF}" type="sibTrans" cxnId="{6E82A99B-936F-4E4F-B86F-17E483BCB43D}">
      <dgm:prSet/>
      <dgm:spPr/>
      <dgm:t>
        <a:bodyPr/>
        <a:lstStyle/>
        <a:p>
          <a:endParaRPr lang="sv-SE"/>
        </a:p>
      </dgm:t>
    </dgm:pt>
    <dgm:pt modelId="{CD695114-4634-4B69-AA5B-F1059034757C}">
      <dgm:prSet phldrT="[Text]" custT="1"/>
      <dgm:spPr>
        <a:solidFill>
          <a:srgbClr val="0070C0"/>
        </a:solidFill>
        <a:ln>
          <a:solidFill>
            <a:srgbClr val="0070C0"/>
          </a:solidFill>
        </a:ln>
      </dgm:spPr>
      <dgm:t>
        <a:bodyPr/>
        <a:lstStyle/>
        <a:p>
          <a:r>
            <a:rPr lang="sv-SE" sz="2000" dirty="0"/>
            <a:t>Uppföljning</a:t>
          </a:r>
        </a:p>
      </dgm:t>
    </dgm:pt>
    <dgm:pt modelId="{C54C6AF6-9BC5-43BF-93E9-D2F5547E0BF3}" type="parTrans" cxnId="{873F8CB4-ADF1-46D7-9D33-FB7DA9080E09}">
      <dgm:prSet/>
      <dgm:spPr/>
      <dgm:t>
        <a:bodyPr/>
        <a:lstStyle/>
        <a:p>
          <a:endParaRPr lang="sv-SE"/>
        </a:p>
      </dgm:t>
    </dgm:pt>
    <dgm:pt modelId="{DB704AF9-D937-4926-8B60-B9808F7F9F16}" type="sibTrans" cxnId="{873F8CB4-ADF1-46D7-9D33-FB7DA9080E09}">
      <dgm:prSet/>
      <dgm:spPr/>
      <dgm:t>
        <a:bodyPr/>
        <a:lstStyle/>
        <a:p>
          <a:endParaRPr lang="sv-SE"/>
        </a:p>
      </dgm:t>
    </dgm:pt>
    <dgm:pt modelId="{738ECC65-4B89-4AF3-91F1-E642B0FE00E5}">
      <dgm:prSet phldrT="[Text]" custT="1"/>
      <dgm:spPr/>
      <dgm:t>
        <a:bodyPr/>
        <a:lstStyle/>
        <a:p>
          <a:r>
            <a:rPr lang="sv-SE" sz="1400" dirty="0">
              <a:latin typeface="Century Gothic" panose="020B0502020202020204" pitchFamily="34" charset="0"/>
            </a:rPr>
            <a:t>Dokumentation </a:t>
          </a:r>
        </a:p>
      </dgm:t>
    </dgm:pt>
    <dgm:pt modelId="{A8309FA5-CBE6-4785-BCAA-0EE1FF36A88E}" type="parTrans" cxnId="{2CB1DDE9-6B83-4DD4-81A2-85F016F09EA5}">
      <dgm:prSet/>
      <dgm:spPr/>
      <dgm:t>
        <a:bodyPr/>
        <a:lstStyle/>
        <a:p>
          <a:endParaRPr lang="sv-SE"/>
        </a:p>
      </dgm:t>
    </dgm:pt>
    <dgm:pt modelId="{7853ACFB-05A2-49A7-97DC-6B5EED9B698E}" type="sibTrans" cxnId="{2CB1DDE9-6B83-4DD4-81A2-85F016F09EA5}">
      <dgm:prSet/>
      <dgm:spPr/>
      <dgm:t>
        <a:bodyPr/>
        <a:lstStyle/>
        <a:p>
          <a:endParaRPr lang="sv-SE"/>
        </a:p>
      </dgm:t>
    </dgm:pt>
    <dgm:pt modelId="{E462108D-B616-4DF0-B2F1-50EAFB294BFA}">
      <dgm:prSet phldrT="[Text]" custT="1"/>
      <dgm:spPr/>
      <dgm:t>
        <a:bodyPr/>
        <a:lstStyle/>
        <a:p>
          <a:endParaRPr lang="sv-SE" sz="1400" dirty="0">
            <a:latin typeface="Century Gothic" panose="020B0502020202020204" pitchFamily="34" charset="0"/>
          </a:endParaRPr>
        </a:p>
      </dgm:t>
    </dgm:pt>
    <dgm:pt modelId="{92FA8EE1-3CD4-466C-88E1-02CFA831DEE2}" type="parTrans" cxnId="{74E88C88-86B3-4170-B893-1E49F02EC70D}">
      <dgm:prSet/>
      <dgm:spPr/>
      <dgm:t>
        <a:bodyPr/>
        <a:lstStyle/>
        <a:p>
          <a:endParaRPr lang="sv-SE"/>
        </a:p>
      </dgm:t>
    </dgm:pt>
    <dgm:pt modelId="{F68159FE-9421-4860-857C-2836BA0AB128}" type="sibTrans" cxnId="{74E88C88-86B3-4170-B893-1E49F02EC70D}">
      <dgm:prSet/>
      <dgm:spPr/>
      <dgm:t>
        <a:bodyPr/>
        <a:lstStyle/>
        <a:p>
          <a:endParaRPr lang="sv-SE"/>
        </a:p>
      </dgm:t>
    </dgm:pt>
    <dgm:pt modelId="{E8C89055-3677-42BD-9B4E-B93B694A1954}">
      <dgm:prSet phldrT="[Text]" custT="1"/>
      <dgm:spPr/>
      <dgm:t>
        <a:bodyPr/>
        <a:lstStyle/>
        <a:p>
          <a:r>
            <a:rPr lang="sv-SE" sz="1400" dirty="0">
              <a:latin typeface="Century Gothic" panose="020B0502020202020204" pitchFamily="34" charset="0"/>
            </a:rPr>
            <a:t>XX tar beslut om åtgärd</a:t>
          </a:r>
        </a:p>
      </dgm:t>
    </dgm:pt>
    <dgm:pt modelId="{B0FB127A-896A-4566-8778-7575FD5C3A5A}" type="parTrans" cxnId="{6692BA48-15DC-4814-BE36-F964170B4431}">
      <dgm:prSet/>
      <dgm:spPr/>
      <dgm:t>
        <a:bodyPr/>
        <a:lstStyle/>
        <a:p>
          <a:endParaRPr lang="sv-SE"/>
        </a:p>
      </dgm:t>
    </dgm:pt>
    <dgm:pt modelId="{CE1D37CD-0D73-4C6F-96DB-9F299AF62CF5}" type="sibTrans" cxnId="{6692BA48-15DC-4814-BE36-F964170B4431}">
      <dgm:prSet/>
      <dgm:spPr/>
      <dgm:t>
        <a:bodyPr/>
        <a:lstStyle/>
        <a:p>
          <a:endParaRPr lang="sv-SE"/>
        </a:p>
      </dgm:t>
    </dgm:pt>
    <dgm:pt modelId="{804D3336-6779-4550-9081-B9E532CB33BE}">
      <dgm:prSet phldrT="[Text]" custT="1"/>
      <dgm:spPr/>
      <dgm:t>
        <a:bodyPr/>
        <a:lstStyle/>
        <a:p>
          <a:r>
            <a:rPr lang="sv-SE" sz="1400" dirty="0">
              <a:latin typeface="Century Gothic" panose="020B0502020202020204" pitchFamily="34" charset="0"/>
            </a:rPr>
            <a:t>Individuella brandskyddsåtgärder genomförs</a:t>
          </a:r>
        </a:p>
      </dgm:t>
    </dgm:pt>
    <dgm:pt modelId="{77D48093-1F18-4C79-8BAA-F4EF1BF4710E}" type="parTrans" cxnId="{5C0D6370-D3AB-484A-8E21-6F365C203F86}">
      <dgm:prSet/>
      <dgm:spPr/>
      <dgm:t>
        <a:bodyPr/>
        <a:lstStyle/>
        <a:p>
          <a:endParaRPr lang="sv-SE"/>
        </a:p>
      </dgm:t>
    </dgm:pt>
    <dgm:pt modelId="{725A2FD6-2FCC-45C9-8719-065E52806513}" type="sibTrans" cxnId="{5C0D6370-D3AB-484A-8E21-6F365C203F86}">
      <dgm:prSet/>
      <dgm:spPr/>
      <dgm:t>
        <a:bodyPr/>
        <a:lstStyle/>
        <a:p>
          <a:endParaRPr lang="sv-SE"/>
        </a:p>
      </dgm:t>
    </dgm:pt>
    <dgm:pt modelId="{3695714D-1999-4908-9641-85A71BD64514}">
      <dgm:prSet phldrT="[Text]" custT="1"/>
      <dgm:spPr/>
      <dgm:t>
        <a:bodyPr/>
        <a:lstStyle/>
        <a:p>
          <a:r>
            <a:rPr lang="sv-SE" sz="1400" dirty="0">
              <a:latin typeface="Century Gothic" panose="020B0502020202020204" pitchFamily="34" charset="0"/>
            </a:rPr>
            <a:t>Erfarenhetsåterföring</a:t>
          </a:r>
        </a:p>
      </dgm:t>
    </dgm:pt>
    <dgm:pt modelId="{DF12FD42-9C9B-423F-80C0-78EC756073A4}" type="parTrans" cxnId="{70E44AAC-E21B-4E34-9F4C-935CAF43EB93}">
      <dgm:prSet/>
      <dgm:spPr/>
      <dgm:t>
        <a:bodyPr/>
        <a:lstStyle/>
        <a:p>
          <a:endParaRPr lang="sv-SE"/>
        </a:p>
      </dgm:t>
    </dgm:pt>
    <dgm:pt modelId="{1AE66B3E-B1BF-4D88-8E97-EB80575213C8}" type="sibTrans" cxnId="{70E44AAC-E21B-4E34-9F4C-935CAF43EB93}">
      <dgm:prSet/>
      <dgm:spPr/>
      <dgm:t>
        <a:bodyPr/>
        <a:lstStyle/>
        <a:p>
          <a:endParaRPr lang="sv-SE"/>
        </a:p>
      </dgm:t>
    </dgm:pt>
    <dgm:pt modelId="{ACDF5C21-2A06-4EE6-9816-0A9E08A1B6CE}" type="pres">
      <dgm:prSet presAssocID="{A064232C-86D3-40D0-ADBD-4D6D58E670C4}" presName="linearFlow" presStyleCnt="0">
        <dgm:presLayoutVars>
          <dgm:dir/>
          <dgm:animLvl val="lvl"/>
          <dgm:resizeHandles val="exact"/>
        </dgm:presLayoutVars>
      </dgm:prSet>
      <dgm:spPr/>
    </dgm:pt>
    <dgm:pt modelId="{54C10B90-03C0-4D57-A9FF-C0FC3B9F74FA}" type="pres">
      <dgm:prSet presAssocID="{622E63C8-28F9-4F9E-82A2-887719359621}" presName="composite" presStyleCnt="0"/>
      <dgm:spPr/>
    </dgm:pt>
    <dgm:pt modelId="{8C2B2E51-3841-42B9-A649-5C277F36024B}" type="pres">
      <dgm:prSet presAssocID="{622E63C8-28F9-4F9E-82A2-887719359621}" presName="parentText" presStyleLbl="alignNode1" presStyleIdx="0" presStyleCnt="2">
        <dgm:presLayoutVars>
          <dgm:chMax val="1"/>
          <dgm:bulletEnabled val="1"/>
        </dgm:presLayoutVars>
      </dgm:prSet>
      <dgm:spPr/>
    </dgm:pt>
    <dgm:pt modelId="{52A24947-EEDF-485B-9811-142F17A2239D}" type="pres">
      <dgm:prSet presAssocID="{622E63C8-28F9-4F9E-82A2-887719359621}" presName="descendantText" presStyleLbl="alignAcc1" presStyleIdx="0" presStyleCnt="2">
        <dgm:presLayoutVars>
          <dgm:bulletEnabled val="1"/>
        </dgm:presLayoutVars>
      </dgm:prSet>
      <dgm:spPr/>
    </dgm:pt>
    <dgm:pt modelId="{3DC3CF52-1C08-4D1F-9270-C9ACC64709EB}" type="pres">
      <dgm:prSet presAssocID="{97B427D3-46D1-4907-B607-C978AAE68665}" presName="sp" presStyleCnt="0"/>
      <dgm:spPr/>
    </dgm:pt>
    <dgm:pt modelId="{1470E88E-C73E-464E-A107-759463FDEE1D}" type="pres">
      <dgm:prSet presAssocID="{CD695114-4634-4B69-AA5B-F1059034757C}" presName="composite" presStyleCnt="0"/>
      <dgm:spPr/>
    </dgm:pt>
    <dgm:pt modelId="{F067DF16-2BF9-48F4-9A86-5200E9D08064}" type="pres">
      <dgm:prSet presAssocID="{CD695114-4634-4B69-AA5B-F1059034757C}" presName="parentText" presStyleLbl="alignNode1" presStyleIdx="1" presStyleCnt="2">
        <dgm:presLayoutVars>
          <dgm:chMax val="1"/>
          <dgm:bulletEnabled val="1"/>
        </dgm:presLayoutVars>
      </dgm:prSet>
      <dgm:spPr/>
    </dgm:pt>
    <dgm:pt modelId="{380EA45A-669F-401F-8DC6-DECBF1895F0C}" type="pres">
      <dgm:prSet presAssocID="{CD695114-4634-4B69-AA5B-F1059034757C}" presName="descendantText" presStyleLbl="alignAcc1" presStyleIdx="1" presStyleCnt="2">
        <dgm:presLayoutVars>
          <dgm:bulletEnabled val="1"/>
        </dgm:presLayoutVars>
      </dgm:prSet>
      <dgm:spPr/>
    </dgm:pt>
  </dgm:ptLst>
  <dgm:cxnLst>
    <dgm:cxn modelId="{AFFB8414-56D0-4BB6-BD62-C9DB9BA4E667}" type="presOf" srcId="{3D349278-F2D8-44BC-8616-B1D3E7FAE415}" destId="{52A24947-EEDF-485B-9811-142F17A2239D}" srcOrd="0" destOrd="0" presId="urn:microsoft.com/office/officeart/2005/8/layout/chevron2"/>
    <dgm:cxn modelId="{6692BA48-15DC-4814-BE36-F964170B4431}" srcId="{622E63C8-28F9-4F9E-82A2-887719359621}" destId="{E8C89055-3677-42BD-9B4E-B93B694A1954}" srcOrd="1" destOrd="0" parTransId="{B0FB127A-896A-4566-8778-7575FD5C3A5A}" sibTransId="{CE1D37CD-0D73-4C6F-96DB-9F299AF62CF5}"/>
    <dgm:cxn modelId="{09A0D24A-832C-4267-91E9-C10049FF91F0}" type="presOf" srcId="{804D3336-6779-4550-9081-B9E532CB33BE}" destId="{52A24947-EEDF-485B-9811-142F17A2239D}" srcOrd="0" destOrd="2" presId="urn:microsoft.com/office/officeart/2005/8/layout/chevron2"/>
    <dgm:cxn modelId="{9EF8734D-1FC2-4F1D-8354-E513BE4D2121}" type="presOf" srcId="{3695714D-1999-4908-9641-85A71BD64514}" destId="{380EA45A-669F-401F-8DC6-DECBF1895F0C}" srcOrd="0" destOrd="1" presId="urn:microsoft.com/office/officeart/2005/8/layout/chevron2"/>
    <dgm:cxn modelId="{5C0D6370-D3AB-484A-8E21-6F365C203F86}" srcId="{622E63C8-28F9-4F9E-82A2-887719359621}" destId="{804D3336-6779-4550-9081-B9E532CB33BE}" srcOrd="2" destOrd="0" parTransId="{77D48093-1F18-4C79-8BAA-F4EF1BF4710E}" sibTransId="{725A2FD6-2FCC-45C9-8719-065E52806513}"/>
    <dgm:cxn modelId="{02B68F77-DA95-4B01-99B8-9E5A879DA30A}" type="presOf" srcId="{738ECC65-4B89-4AF3-91F1-E642B0FE00E5}" destId="{380EA45A-669F-401F-8DC6-DECBF1895F0C}" srcOrd="0" destOrd="0" presId="urn:microsoft.com/office/officeart/2005/8/layout/chevron2"/>
    <dgm:cxn modelId="{03F70778-F7FF-431C-AD8E-A1C469976DB6}" type="presOf" srcId="{CD695114-4634-4B69-AA5B-F1059034757C}" destId="{F067DF16-2BF9-48F4-9A86-5200E9D08064}" srcOrd="0" destOrd="0" presId="urn:microsoft.com/office/officeart/2005/8/layout/chevron2"/>
    <dgm:cxn modelId="{74E88C88-86B3-4170-B893-1E49F02EC70D}" srcId="{622E63C8-28F9-4F9E-82A2-887719359621}" destId="{E462108D-B616-4DF0-B2F1-50EAFB294BFA}" srcOrd="3" destOrd="0" parTransId="{92FA8EE1-3CD4-466C-88E1-02CFA831DEE2}" sibTransId="{F68159FE-9421-4860-857C-2836BA0AB128}"/>
    <dgm:cxn modelId="{6E82A99B-936F-4E4F-B86F-17E483BCB43D}" srcId="{622E63C8-28F9-4F9E-82A2-887719359621}" destId="{3D349278-F2D8-44BC-8616-B1D3E7FAE415}" srcOrd="0" destOrd="0" parTransId="{02A826B0-3D8A-47E9-9474-8308C567E67F}" sibTransId="{3C4C45F3-0F59-407E-BC13-8465FC3896CF}"/>
    <dgm:cxn modelId="{70E44AAC-E21B-4E34-9F4C-935CAF43EB93}" srcId="{CD695114-4634-4B69-AA5B-F1059034757C}" destId="{3695714D-1999-4908-9641-85A71BD64514}" srcOrd="1" destOrd="0" parTransId="{DF12FD42-9C9B-423F-80C0-78EC756073A4}" sibTransId="{1AE66B3E-B1BF-4D88-8E97-EB80575213C8}"/>
    <dgm:cxn modelId="{873F8CB4-ADF1-46D7-9D33-FB7DA9080E09}" srcId="{A064232C-86D3-40D0-ADBD-4D6D58E670C4}" destId="{CD695114-4634-4B69-AA5B-F1059034757C}" srcOrd="1" destOrd="0" parTransId="{C54C6AF6-9BC5-43BF-93E9-D2F5547E0BF3}" sibTransId="{DB704AF9-D937-4926-8B60-B9808F7F9F16}"/>
    <dgm:cxn modelId="{FF9DF4C8-08EA-42A4-9A17-3E0B60F5B960}" type="presOf" srcId="{E8C89055-3677-42BD-9B4E-B93B694A1954}" destId="{52A24947-EEDF-485B-9811-142F17A2239D}" srcOrd="0" destOrd="1" presId="urn:microsoft.com/office/officeart/2005/8/layout/chevron2"/>
    <dgm:cxn modelId="{196595D0-1E5D-4FC9-9077-CADC0571B564}" type="presOf" srcId="{A064232C-86D3-40D0-ADBD-4D6D58E670C4}" destId="{ACDF5C21-2A06-4EE6-9816-0A9E08A1B6CE}" srcOrd="0" destOrd="0" presId="urn:microsoft.com/office/officeart/2005/8/layout/chevron2"/>
    <dgm:cxn modelId="{95BEDED8-E1CC-4EE3-A627-C09144D616EE}" type="presOf" srcId="{E462108D-B616-4DF0-B2F1-50EAFB294BFA}" destId="{52A24947-EEDF-485B-9811-142F17A2239D}" srcOrd="0" destOrd="3" presId="urn:microsoft.com/office/officeart/2005/8/layout/chevron2"/>
    <dgm:cxn modelId="{2CB1DDE9-6B83-4DD4-81A2-85F016F09EA5}" srcId="{CD695114-4634-4B69-AA5B-F1059034757C}" destId="{738ECC65-4B89-4AF3-91F1-E642B0FE00E5}" srcOrd="0" destOrd="0" parTransId="{A8309FA5-CBE6-4785-BCAA-0EE1FF36A88E}" sibTransId="{7853ACFB-05A2-49A7-97DC-6B5EED9B698E}"/>
    <dgm:cxn modelId="{472293EB-F271-4D00-9B7E-9D56790AF60C}" srcId="{A064232C-86D3-40D0-ADBD-4D6D58E670C4}" destId="{622E63C8-28F9-4F9E-82A2-887719359621}" srcOrd="0" destOrd="0" parTransId="{A2D17FC3-DFA3-445E-9916-324FF0E76661}" sibTransId="{97B427D3-46D1-4907-B607-C978AAE68665}"/>
    <dgm:cxn modelId="{670DCAFE-BF5B-4A6D-A35A-B0BA78A9540F}" type="presOf" srcId="{622E63C8-28F9-4F9E-82A2-887719359621}" destId="{8C2B2E51-3841-42B9-A649-5C277F36024B}" srcOrd="0" destOrd="0" presId="urn:microsoft.com/office/officeart/2005/8/layout/chevron2"/>
    <dgm:cxn modelId="{05735B24-AECD-4F8F-8B9D-075E7F2867D5}" type="presParOf" srcId="{ACDF5C21-2A06-4EE6-9816-0A9E08A1B6CE}" destId="{54C10B90-03C0-4D57-A9FF-C0FC3B9F74FA}" srcOrd="0" destOrd="0" presId="urn:microsoft.com/office/officeart/2005/8/layout/chevron2"/>
    <dgm:cxn modelId="{F3366F9A-38F3-4BA3-9632-70EE431ADEBF}" type="presParOf" srcId="{54C10B90-03C0-4D57-A9FF-C0FC3B9F74FA}" destId="{8C2B2E51-3841-42B9-A649-5C277F36024B}" srcOrd="0" destOrd="0" presId="urn:microsoft.com/office/officeart/2005/8/layout/chevron2"/>
    <dgm:cxn modelId="{39FDF49D-8AFB-4447-94F0-FE5400EF0C28}" type="presParOf" srcId="{54C10B90-03C0-4D57-A9FF-C0FC3B9F74FA}" destId="{52A24947-EEDF-485B-9811-142F17A2239D}" srcOrd="1" destOrd="0" presId="urn:microsoft.com/office/officeart/2005/8/layout/chevron2"/>
    <dgm:cxn modelId="{B95E3CE3-919F-4A68-9413-43FEB869CEB0}" type="presParOf" srcId="{ACDF5C21-2A06-4EE6-9816-0A9E08A1B6CE}" destId="{3DC3CF52-1C08-4D1F-9270-C9ACC64709EB}" srcOrd="1" destOrd="0" presId="urn:microsoft.com/office/officeart/2005/8/layout/chevron2"/>
    <dgm:cxn modelId="{D71647A7-4B4A-4858-8E3C-C1AAE4DCB6E5}" type="presParOf" srcId="{ACDF5C21-2A06-4EE6-9816-0A9E08A1B6CE}" destId="{1470E88E-C73E-464E-A107-759463FDEE1D}" srcOrd="2" destOrd="0" presId="urn:microsoft.com/office/officeart/2005/8/layout/chevron2"/>
    <dgm:cxn modelId="{E1A66E8C-534E-44DA-9E7C-B9F5F7B97581}" type="presParOf" srcId="{1470E88E-C73E-464E-A107-759463FDEE1D}" destId="{F067DF16-2BF9-48F4-9A86-5200E9D08064}" srcOrd="0" destOrd="0" presId="urn:microsoft.com/office/officeart/2005/8/layout/chevron2"/>
    <dgm:cxn modelId="{8C69CF55-6BEB-4F85-A8C0-08B4C0323DBB}" type="presParOf" srcId="{1470E88E-C73E-464E-A107-759463FDEE1D}" destId="{380EA45A-669F-401F-8DC6-DECBF1895F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6B064-FE49-49FD-82D7-A9A5110C634D}">
      <dsp:nvSpPr>
        <dsp:cNvPr id="0" name=""/>
        <dsp:cNvSpPr/>
      </dsp:nvSpPr>
      <dsp:spPr>
        <a:xfrm>
          <a:off x="1089" y="1674927"/>
          <a:ext cx="1785362" cy="714144"/>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Identifiering - kartläggning</a:t>
          </a:r>
        </a:p>
      </dsp:txBody>
      <dsp:txXfrm>
        <a:off x="1089" y="1674927"/>
        <a:ext cx="1606826" cy="714144"/>
      </dsp:txXfrm>
    </dsp:sp>
    <dsp:sp modelId="{1619FC16-1784-43DD-999E-806526994073}">
      <dsp:nvSpPr>
        <dsp:cNvPr id="0" name=""/>
        <dsp:cNvSpPr/>
      </dsp:nvSpPr>
      <dsp:spPr>
        <a:xfrm>
          <a:off x="1429379" y="1674927"/>
          <a:ext cx="1785362" cy="714144"/>
        </a:xfrm>
        <a:prstGeom prst="chevron">
          <a:avLst/>
        </a:prstGeom>
        <a:gradFill rotWithShape="0">
          <a:gsLst>
            <a:gs pos="0">
              <a:schemeClr val="accent3">
                <a:hueOff val="-126372"/>
                <a:satOff val="-6715"/>
                <a:lumOff val="7412"/>
                <a:alphaOff val="0"/>
                <a:shade val="51000"/>
                <a:satMod val="130000"/>
              </a:schemeClr>
            </a:gs>
            <a:gs pos="80000">
              <a:schemeClr val="accent3">
                <a:hueOff val="-126372"/>
                <a:satOff val="-6715"/>
                <a:lumOff val="7412"/>
                <a:alphaOff val="0"/>
                <a:shade val="93000"/>
                <a:satMod val="130000"/>
              </a:schemeClr>
            </a:gs>
            <a:gs pos="100000">
              <a:schemeClr val="accent3">
                <a:hueOff val="-126372"/>
                <a:satOff val="-6715"/>
                <a:lumOff val="7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Bedömning av behov</a:t>
          </a:r>
        </a:p>
      </dsp:txBody>
      <dsp:txXfrm>
        <a:off x="1786451" y="1674927"/>
        <a:ext cx="1071218" cy="714144"/>
      </dsp:txXfrm>
    </dsp:sp>
    <dsp:sp modelId="{0CB07901-8CB9-4880-B6C2-05D9D34F9FDD}">
      <dsp:nvSpPr>
        <dsp:cNvPr id="0" name=""/>
        <dsp:cNvSpPr/>
      </dsp:nvSpPr>
      <dsp:spPr>
        <a:xfrm>
          <a:off x="2857669" y="1674927"/>
          <a:ext cx="1785362" cy="714144"/>
        </a:xfrm>
        <a:prstGeom prst="chevron">
          <a:avLst/>
        </a:prstGeom>
        <a:gradFill rotWithShape="0">
          <a:gsLst>
            <a:gs pos="0">
              <a:schemeClr val="accent3">
                <a:hueOff val="-252743"/>
                <a:satOff val="-13431"/>
                <a:lumOff val="14824"/>
                <a:alphaOff val="0"/>
                <a:shade val="51000"/>
                <a:satMod val="130000"/>
              </a:schemeClr>
            </a:gs>
            <a:gs pos="80000">
              <a:schemeClr val="accent3">
                <a:hueOff val="-252743"/>
                <a:satOff val="-13431"/>
                <a:lumOff val="14824"/>
                <a:alphaOff val="0"/>
                <a:shade val="93000"/>
                <a:satMod val="130000"/>
              </a:schemeClr>
            </a:gs>
            <a:gs pos="100000">
              <a:schemeClr val="accent3">
                <a:hueOff val="-252743"/>
                <a:satOff val="-13431"/>
                <a:lumOff val="14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Omedelbara åtgärder</a:t>
          </a:r>
        </a:p>
      </dsp:txBody>
      <dsp:txXfrm>
        <a:off x="3214741" y="1674927"/>
        <a:ext cx="1071218" cy="714144"/>
      </dsp:txXfrm>
    </dsp:sp>
    <dsp:sp modelId="{D8198242-C7C6-4E27-8EDC-5F2292DBF995}">
      <dsp:nvSpPr>
        <dsp:cNvPr id="0" name=""/>
        <dsp:cNvSpPr/>
      </dsp:nvSpPr>
      <dsp:spPr>
        <a:xfrm>
          <a:off x="4285959" y="1674927"/>
          <a:ext cx="1785362" cy="714144"/>
        </a:xfrm>
        <a:prstGeom prst="chevron">
          <a:avLst/>
        </a:prstGeom>
        <a:gradFill rotWithShape="0">
          <a:gsLst>
            <a:gs pos="0">
              <a:schemeClr val="accent3">
                <a:hueOff val="-379115"/>
                <a:satOff val="-20146"/>
                <a:lumOff val="22235"/>
                <a:alphaOff val="0"/>
                <a:shade val="51000"/>
                <a:satMod val="130000"/>
              </a:schemeClr>
            </a:gs>
            <a:gs pos="80000">
              <a:schemeClr val="accent3">
                <a:hueOff val="-379115"/>
                <a:satOff val="-20146"/>
                <a:lumOff val="22235"/>
                <a:alphaOff val="0"/>
                <a:shade val="93000"/>
                <a:satMod val="130000"/>
              </a:schemeClr>
            </a:gs>
            <a:gs pos="100000">
              <a:schemeClr val="accent3">
                <a:hueOff val="-379115"/>
                <a:satOff val="-20146"/>
                <a:lumOff val="22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Rapportera behov</a:t>
          </a:r>
        </a:p>
      </dsp:txBody>
      <dsp:txXfrm>
        <a:off x="4643031" y="1674927"/>
        <a:ext cx="1071218" cy="714144"/>
      </dsp:txXfrm>
    </dsp:sp>
    <dsp:sp modelId="{4652B0AF-1FBC-4115-AB83-904C723EE5F2}">
      <dsp:nvSpPr>
        <dsp:cNvPr id="0" name=""/>
        <dsp:cNvSpPr/>
      </dsp:nvSpPr>
      <dsp:spPr>
        <a:xfrm>
          <a:off x="5714249" y="1674927"/>
          <a:ext cx="1785362" cy="714144"/>
        </a:xfrm>
        <a:prstGeom prst="chevron">
          <a:avLst/>
        </a:prstGeom>
        <a:gradFill rotWithShape="0">
          <a:gsLst>
            <a:gs pos="0">
              <a:schemeClr val="accent3">
                <a:hueOff val="-505487"/>
                <a:satOff val="-26862"/>
                <a:lumOff val="29647"/>
                <a:alphaOff val="0"/>
                <a:shade val="51000"/>
                <a:satMod val="130000"/>
              </a:schemeClr>
            </a:gs>
            <a:gs pos="80000">
              <a:schemeClr val="accent3">
                <a:hueOff val="-505487"/>
                <a:satOff val="-26862"/>
                <a:lumOff val="29647"/>
                <a:alphaOff val="0"/>
                <a:shade val="93000"/>
                <a:satMod val="130000"/>
              </a:schemeClr>
            </a:gs>
            <a:gs pos="100000">
              <a:schemeClr val="accent3">
                <a:hueOff val="-505487"/>
                <a:satOff val="-26862"/>
                <a:lumOff val="29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Åtgärder</a:t>
          </a:r>
        </a:p>
      </dsp:txBody>
      <dsp:txXfrm>
        <a:off x="6071321" y="1674927"/>
        <a:ext cx="1071218" cy="714144"/>
      </dsp:txXfrm>
    </dsp:sp>
    <dsp:sp modelId="{BDEA4120-4142-4760-8ECE-8A6B979AF6B6}">
      <dsp:nvSpPr>
        <dsp:cNvPr id="0" name=""/>
        <dsp:cNvSpPr/>
      </dsp:nvSpPr>
      <dsp:spPr>
        <a:xfrm>
          <a:off x="7142539" y="1674927"/>
          <a:ext cx="1785362" cy="714144"/>
        </a:xfrm>
        <a:prstGeom prst="chevron">
          <a:avLst/>
        </a:prstGeom>
        <a:gradFill rotWithShape="0">
          <a:gsLst>
            <a:gs pos="0">
              <a:schemeClr val="accent3">
                <a:hueOff val="-631859"/>
                <a:satOff val="-33577"/>
                <a:lumOff val="37059"/>
                <a:alphaOff val="0"/>
                <a:shade val="51000"/>
                <a:satMod val="130000"/>
              </a:schemeClr>
            </a:gs>
            <a:gs pos="80000">
              <a:schemeClr val="accent3">
                <a:hueOff val="-631859"/>
                <a:satOff val="-33577"/>
                <a:lumOff val="37059"/>
                <a:alphaOff val="0"/>
                <a:shade val="93000"/>
                <a:satMod val="130000"/>
              </a:schemeClr>
            </a:gs>
            <a:gs pos="100000">
              <a:schemeClr val="accent3">
                <a:hueOff val="-631859"/>
                <a:satOff val="-33577"/>
                <a:lumOff val="3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Uppföljning</a:t>
          </a:r>
        </a:p>
      </dsp:txBody>
      <dsp:txXfrm>
        <a:off x="7499611" y="1674927"/>
        <a:ext cx="1071218" cy="714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2E51-3841-42B9-A649-5C277F36024B}">
      <dsp:nvSpPr>
        <dsp:cNvPr id="0" name=""/>
        <dsp:cNvSpPr/>
      </dsp:nvSpPr>
      <dsp:spPr>
        <a:xfrm rot="5400000">
          <a:off x="-325912" y="328357"/>
          <a:ext cx="2172751" cy="1520925"/>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Identifiering - kartläggning</a:t>
          </a:r>
        </a:p>
      </dsp:txBody>
      <dsp:txXfrm rot="-5400000">
        <a:off x="2" y="762907"/>
        <a:ext cx="1520925" cy="651826"/>
      </dsp:txXfrm>
    </dsp:sp>
    <dsp:sp modelId="{52A24947-EEDF-485B-9811-142F17A2239D}">
      <dsp:nvSpPr>
        <dsp:cNvPr id="0" name=""/>
        <dsp:cNvSpPr/>
      </dsp:nvSpPr>
      <dsp:spPr>
        <a:xfrm rot="5400000">
          <a:off x="3102318" y="-1578947"/>
          <a:ext cx="1412288" cy="45750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Biståndsbedömning</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Hemtjänst</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Anhöriga /Närstående</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Fastighetsägare</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Räddningsinsats</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Personlig assistans</a:t>
          </a:r>
        </a:p>
      </dsp:txBody>
      <dsp:txXfrm rot="-5400000">
        <a:off x="1520925" y="71388"/>
        <a:ext cx="4506132" cy="1274404"/>
      </dsp:txXfrm>
    </dsp:sp>
    <dsp:sp modelId="{F067DF16-2BF9-48F4-9A86-5200E9D08064}">
      <dsp:nvSpPr>
        <dsp:cNvPr id="0" name=""/>
        <dsp:cNvSpPr/>
      </dsp:nvSpPr>
      <dsp:spPr>
        <a:xfrm rot="5400000">
          <a:off x="-325912" y="2214716"/>
          <a:ext cx="2172751" cy="1520925"/>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Bedömning av behov</a:t>
          </a:r>
        </a:p>
      </dsp:txBody>
      <dsp:txXfrm rot="-5400000">
        <a:off x="2" y="2649266"/>
        <a:ext cx="1520925" cy="651826"/>
      </dsp:txXfrm>
    </dsp:sp>
    <dsp:sp modelId="{380EA45A-669F-401F-8DC6-DECBF1895F0C}">
      <dsp:nvSpPr>
        <dsp:cNvPr id="0" name=""/>
        <dsp:cNvSpPr/>
      </dsp:nvSpPr>
      <dsp:spPr>
        <a:xfrm rot="5400000">
          <a:off x="3102318" y="307410"/>
          <a:ext cx="1412288" cy="45750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Genomgång av checklista och bedömning av:</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Behov av omedelbara åtgärder</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Behov av ytterligare åtgärder</a:t>
          </a:r>
        </a:p>
      </dsp:txBody>
      <dsp:txXfrm rot="-5400000">
        <a:off x="1520925" y="1957745"/>
        <a:ext cx="4506132" cy="1274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2E51-3841-42B9-A649-5C277F36024B}">
      <dsp:nvSpPr>
        <dsp:cNvPr id="0" name=""/>
        <dsp:cNvSpPr/>
      </dsp:nvSpPr>
      <dsp:spPr>
        <a:xfrm rot="5400000">
          <a:off x="-326231" y="326692"/>
          <a:ext cx="2174875"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dirty="0"/>
            <a:t>Omedelbara </a:t>
          </a:r>
          <a:r>
            <a:rPr lang="sv-SE" sz="2000" kern="1200" dirty="0"/>
            <a:t>åtgärder</a:t>
          </a:r>
        </a:p>
      </dsp:txBody>
      <dsp:txXfrm rot="-5400000">
        <a:off x="1" y="761666"/>
        <a:ext cx="1522412" cy="652463"/>
      </dsp:txXfrm>
    </dsp:sp>
    <dsp:sp modelId="{52A24947-EEDF-485B-9811-142F17A2239D}">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Undanröj brandrisker</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Se till att brandvarnare fungerar. Byt batteri. Sätt upp brandvarnare om det saknas eller behöver kompletteras</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Lämna brandskyddsinformation, kontrollera kunskapen om brand och utrymning </a:t>
          </a:r>
        </a:p>
      </dsp:txBody>
      <dsp:txXfrm rot="-5400000">
        <a:off x="1522412" y="69471"/>
        <a:ext cx="4504577" cy="1275648"/>
      </dsp:txXfrm>
    </dsp:sp>
    <dsp:sp modelId="{F067DF16-2BF9-48F4-9A86-5200E9D08064}">
      <dsp:nvSpPr>
        <dsp:cNvPr id="0" name=""/>
        <dsp:cNvSpPr/>
      </dsp:nvSpPr>
      <dsp:spPr>
        <a:xfrm rot="5400000">
          <a:off x="-326231" y="2214895"/>
          <a:ext cx="2174875"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dirty="0"/>
            <a:t>Rapportera </a:t>
          </a:r>
          <a:r>
            <a:rPr lang="sv-SE" sz="2000" kern="1200" dirty="0"/>
            <a:t>behov</a:t>
          </a:r>
        </a:p>
      </dsp:txBody>
      <dsp:txXfrm rot="-5400000">
        <a:off x="1" y="2649869"/>
        <a:ext cx="1522412" cy="652463"/>
      </dsp:txXfrm>
    </dsp:sp>
    <dsp:sp modelId="{380EA45A-669F-401F-8DC6-DECBF1895F0C}">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Verksamhetsansvariga tar emot anmälan, och samverkan sker med berörda aktörer</a:t>
          </a:r>
        </a:p>
      </dsp:txBody>
      <dsp:txXfrm rot="-5400000">
        <a:off x="1522412" y="1957673"/>
        <a:ext cx="4504577" cy="127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2E51-3841-42B9-A649-5C277F36024B}">
      <dsp:nvSpPr>
        <dsp:cNvPr id="0" name=""/>
        <dsp:cNvSpPr/>
      </dsp:nvSpPr>
      <dsp:spPr>
        <a:xfrm rot="5400000">
          <a:off x="-326231" y="326692"/>
          <a:ext cx="2174874"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Åtgärder</a:t>
          </a:r>
        </a:p>
      </dsp:txBody>
      <dsp:txXfrm rot="-5400000">
        <a:off x="0" y="761667"/>
        <a:ext cx="1522412" cy="652462"/>
      </dsp:txXfrm>
    </dsp:sp>
    <dsp:sp modelId="{52A24947-EEDF-485B-9811-142F17A2239D}">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Berörd aktör bedömer behov och skriver förslag på åtgärd (checklista &amp; åtgärdskatalog)</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XX tar beslut om åtgärd</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Individuella brandskyddsåtgärder genomförs</a:t>
          </a:r>
        </a:p>
        <a:p>
          <a:pPr marL="114300" lvl="1" indent="-114300" algn="l" defTabSz="622300">
            <a:lnSpc>
              <a:spcPct val="90000"/>
            </a:lnSpc>
            <a:spcBef>
              <a:spcPct val="0"/>
            </a:spcBef>
            <a:spcAft>
              <a:spcPct val="15000"/>
            </a:spcAft>
            <a:buChar char="•"/>
          </a:pPr>
          <a:endParaRPr lang="sv-SE" sz="1400" kern="1200" dirty="0">
            <a:latin typeface="Century Gothic" panose="020B0502020202020204" pitchFamily="34" charset="0"/>
          </a:endParaRPr>
        </a:p>
      </dsp:txBody>
      <dsp:txXfrm rot="-5400000">
        <a:off x="1522412" y="69471"/>
        <a:ext cx="4504577" cy="1275648"/>
      </dsp:txXfrm>
    </dsp:sp>
    <dsp:sp modelId="{F067DF16-2BF9-48F4-9A86-5200E9D08064}">
      <dsp:nvSpPr>
        <dsp:cNvPr id="0" name=""/>
        <dsp:cNvSpPr/>
      </dsp:nvSpPr>
      <dsp:spPr>
        <a:xfrm rot="5400000">
          <a:off x="-326231" y="2214895"/>
          <a:ext cx="2174874"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Uppföljning</a:t>
          </a:r>
        </a:p>
      </dsp:txBody>
      <dsp:txXfrm rot="-5400000">
        <a:off x="0" y="2649870"/>
        <a:ext cx="1522412" cy="652462"/>
      </dsp:txXfrm>
    </dsp:sp>
    <dsp:sp modelId="{380EA45A-669F-401F-8DC6-DECBF1895F0C}">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Dokumentation </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Erfarenhetsåterföring</a:t>
          </a:r>
        </a:p>
      </dsp:txBody>
      <dsp:txXfrm rot="-5400000">
        <a:off x="1522412" y="1957673"/>
        <a:ext cx="4504577" cy="127564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6276F86-7474-4E90-96AD-47E444A2E957}" type="datetimeFigureOut">
              <a:rPr lang="sv-SE"/>
              <a:pPr>
                <a:defRPr/>
              </a:pPr>
              <a:t>2022-01-21</a:t>
            </a:fld>
            <a:endParaRPr lang="sv-SE"/>
          </a:p>
        </p:txBody>
      </p:sp>
      <p:sp>
        <p:nvSpPr>
          <p:cNvPr id="4" name="Platshållare för sidfo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5" name="Platshållare för bild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6DA1EA9-E096-4A03-B92C-DC6A4A8EBAB1}" type="slidenum">
              <a:rPr lang="sv-SE"/>
              <a:pPr>
                <a:defRPr/>
              </a:pPr>
              <a:t>‹#›</a:t>
            </a:fld>
            <a:endParaRPr lang="sv-SE"/>
          </a:p>
        </p:txBody>
      </p:sp>
    </p:spTree>
    <p:extLst>
      <p:ext uri="{BB962C8B-B14F-4D97-AF65-F5344CB8AC3E}">
        <p14:creationId xmlns:p14="http://schemas.microsoft.com/office/powerpoint/2010/main" val="2953484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3632BBA-0374-4C56-88C6-95AE2A40C246}" type="datetimeFigureOut">
              <a:rPr lang="sv-SE"/>
              <a:pPr>
                <a:defRPr/>
              </a:pPr>
              <a:t>2022-01-21</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137C77-B361-4846-9534-D1DA4D401068}" type="slidenum">
              <a:rPr lang="sv-SE"/>
              <a:pPr>
                <a:defRPr/>
              </a:pPr>
              <a:t>‹#›</a:t>
            </a:fld>
            <a:endParaRPr lang="sv-SE"/>
          </a:p>
        </p:txBody>
      </p:sp>
    </p:spTree>
    <p:extLst>
      <p:ext uri="{BB962C8B-B14F-4D97-AF65-F5344CB8AC3E}">
        <p14:creationId xmlns:p14="http://schemas.microsoft.com/office/powerpoint/2010/main" val="33369139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Materialet</a:t>
            </a:r>
            <a:r>
              <a:rPr lang="en-US" dirty="0">
                <a:cs typeface="Calibri"/>
              </a:rPr>
              <a:t> </a:t>
            </a:r>
            <a:r>
              <a:rPr lang="en-US" dirty="0" err="1">
                <a:cs typeface="Calibri"/>
              </a:rPr>
              <a:t>är</a:t>
            </a:r>
            <a:r>
              <a:rPr lang="en-US" dirty="0">
                <a:cs typeface="Calibri"/>
              </a:rPr>
              <a:t> </a:t>
            </a:r>
            <a:r>
              <a:rPr lang="en-US" dirty="0" err="1">
                <a:cs typeface="Calibri"/>
              </a:rPr>
              <a:t>framtaget</a:t>
            </a:r>
            <a:r>
              <a:rPr lang="en-US" dirty="0">
                <a:cs typeface="Calibri"/>
              </a:rPr>
              <a:t> av </a:t>
            </a:r>
            <a:r>
              <a:rPr lang="en-US" dirty="0" err="1">
                <a:cs typeface="Calibri"/>
              </a:rPr>
              <a:t>en</a:t>
            </a:r>
            <a:r>
              <a:rPr lang="en-US" dirty="0">
                <a:cs typeface="Calibri"/>
              </a:rPr>
              <a:t> </a:t>
            </a:r>
            <a:r>
              <a:rPr lang="en-US" dirty="0" err="1">
                <a:cs typeface="Calibri"/>
              </a:rPr>
              <a:t>arbetsgrupp</a:t>
            </a:r>
            <a:r>
              <a:rPr lang="en-US" dirty="0">
                <a:cs typeface="Calibri"/>
              </a:rPr>
              <a:t> </a:t>
            </a:r>
            <a:r>
              <a:rPr lang="en-US" dirty="0" err="1">
                <a:cs typeface="Calibri"/>
              </a:rPr>
              <a:t>utsedd</a:t>
            </a:r>
            <a:r>
              <a:rPr lang="en-US" dirty="0">
                <a:cs typeface="Calibri"/>
              </a:rPr>
              <a:t> av Räddsam VG (</a:t>
            </a:r>
            <a:r>
              <a:rPr lang="en-US" dirty="0" err="1">
                <a:cs typeface="Calibri"/>
              </a:rPr>
              <a:t>räddningstjänsterna</a:t>
            </a:r>
            <a:r>
              <a:rPr lang="en-US" dirty="0">
                <a:cs typeface="Calibri"/>
              </a:rPr>
              <a:t> </a:t>
            </a:r>
            <a:r>
              <a:rPr lang="en-US" dirty="0" err="1">
                <a:cs typeface="Calibri"/>
              </a:rPr>
              <a:t>i</a:t>
            </a:r>
            <a:r>
              <a:rPr lang="en-US" dirty="0">
                <a:cs typeface="Calibri"/>
              </a:rPr>
              <a:t> </a:t>
            </a:r>
            <a:r>
              <a:rPr lang="en-US" dirty="0" err="1">
                <a:cs typeface="Calibri"/>
              </a:rPr>
              <a:t>Västra</a:t>
            </a:r>
            <a:r>
              <a:rPr lang="en-US" dirty="0">
                <a:cs typeface="Calibri"/>
              </a:rPr>
              <a:t> </a:t>
            </a:r>
            <a:r>
              <a:rPr lang="en-US" dirty="0" err="1">
                <a:cs typeface="Calibri"/>
              </a:rPr>
              <a:t>Götalandsregionen</a:t>
            </a:r>
            <a:r>
              <a:rPr lang="en-US" dirty="0">
                <a:cs typeface="Calibri"/>
              </a:rPr>
              <a:t>) med </a:t>
            </a:r>
            <a:r>
              <a:rPr lang="en-US" dirty="0" err="1">
                <a:cs typeface="Calibri"/>
              </a:rPr>
              <a:t>uppdrag</a:t>
            </a:r>
            <a:r>
              <a:rPr lang="en-US" dirty="0">
                <a:cs typeface="Calibri"/>
              </a:rPr>
              <a:t> </a:t>
            </a:r>
            <a:r>
              <a:rPr lang="en-US" dirty="0" err="1">
                <a:cs typeface="Calibri"/>
              </a:rPr>
              <a:t>att</a:t>
            </a:r>
            <a:r>
              <a:rPr lang="en-US" dirty="0">
                <a:cs typeface="Calibri"/>
              </a:rPr>
              <a:t> ta </a:t>
            </a:r>
            <a:r>
              <a:rPr lang="en-US" dirty="0" err="1">
                <a:cs typeface="Calibri"/>
              </a:rPr>
              <a:t>fram</a:t>
            </a:r>
            <a:r>
              <a:rPr lang="en-US" dirty="0">
                <a:cs typeface="Calibri"/>
              </a:rPr>
              <a:t> </a:t>
            </a:r>
            <a:r>
              <a:rPr lang="en-US" dirty="0" err="1">
                <a:cs typeface="Calibri"/>
              </a:rPr>
              <a:t>förslag</a:t>
            </a:r>
            <a:r>
              <a:rPr lang="en-US" dirty="0">
                <a:cs typeface="Calibri"/>
              </a:rPr>
              <a:t> </a:t>
            </a:r>
            <a:r>
              <a:rPr lang="en-US" dirty="0" err="1">
                <a:cs typeface="Calibri"/>
              </a:rPr>
              <a:t>på</a:t>
            </a:r>
            <a:r>
              <a:rPr lang="en-US" dirty="0">
                <a:cs typeface="Calibri"/>
              </a:rPr>
              <a:t> </a:t>
            </a:r>
            <a:r>
              <a:rPr lang="en-US" dirty="0" err="1">
                <a:cs typeface="Calibri"/>
              </a:rPr>
              <a:t>arbetssätt</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användas</a:t>
            </a:r>
            <a:r>
              <a:rPr lang="en-US" dirty="0">
                <a:cs typeface="Calibri"/>
              </a:rPr>
              <a:t> </a:t>
            </a:r>
            <a:r>
              <a:rPr lang="en-US" dirty="0" err="1">
                <a:cs typeface="Calibri"/>
              </a:rPr>
              <a:t>i</a:t>
            </a:r>
            <a:r>
              <a:rPr lang="en-US" dirty="0">
                <a:cs typeface="Calibri"/>
              </a:rPr>
              <a:t> </a:t>
            </a:r>
            <a:r>
              <a:rPr lang="en-US" dirty="0" err="1">
                <a:cs typeface="Calibri"/>
              </a:rPr>
              <a:t>alla</a:t>
            </a:r>
            <a:r>
              <a:rPr lang="en-US" dirty="0">
                <a:cs typeface="Calibri"/>
              </a:rPr>
              <a:t> </a:t>
            </a:r>
            <a:r>
              <a:rPr lang="en-US" dirty="0" err="1">
                <a:cs typeface="Calibri"/>
              </a:rPr>
              <a:t>kommuner</a:t>
            </a:r>
            <a:r>
              <a:rPr lang="en-US" dirty="0">
                <a:cs typeface="Calibri"/>
              </a:rPr>
              <a:t>.</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1</a:t>
            </a:fld>
            <a:endParaRPr lang="sv-SE"/>
          </a:p>
        </p:txBody>
      </p:sp>
    </p:spTree>
    <p:extLst>
      <p:ext uri="{BB962C8B-B14F-4D97-AF65-F5344CB8AC3E}">
        <p14:creationId xmlns:p14="http://schemas.microsoft.com/office/powerpoint/2010/main" val="112364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Arbetet utförs med hjälp av checklistor och åtgärdskatalog. Enkelhet är nyckelordet. Därav lilla checklistan i tryckt fickformat inplastad och målet är att den ska finnas i medvetandet hos omvårdnadspersonal och behöver inte dokumenteras. Den utförliga checklistan tar man till när man tycker att riskerna börjar bli för stora. Den dokumenteras och förvaras i brukarens akt.</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10</a:t>
            </a:fld>
            <a:endParaRPr lang="sv-SE"/>
          </a:p>
        </p:txBody>
      </p:sp>
    </p:spTree>
    <p:extLst>
      <p:ext uri="{BB962C8B-B14F-4D97-AF65-F5344CB8AC3E}">
        <p14:creationId xmlns:p14="http://schemas.microsoft.com/office/powerpoint/2010/main" val="32804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Bilden visar att det är INDIVIDEN som bär ansvaret för brandskyddet hos den enskilda. Personal inom omvårdnadsarbete ( hemtjänst, personlig assistent, boendestödjare) i hemmiljö har till uppgift att riskbedöma utifrån en checklista. Räddningstjänstens uppgift är att stötta med kunskap och utbildning. Kort sagt individen bär ansvaret men kommunen stöttar.</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11</a:t>
            </a:fld>
            <a:endParaRPr lang="sv-SE"/>
          </a:p>
        </p:txBody>
      </p:sp>
    </p:spTree>
    <p:extLst>
      <p:ext uri="{BB962C8B-B14F-4D97-AF65-F5344CB8AC3E}">
        <p14:creationId xmlns:p14="http://schemas.microsoft.com/office/powerpoint/2010/main" val="108901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Kommunen</a:t>
            </a:r>
            <a:r>
              <a:rPr lang="en-US" dirty="0">
                <a:cs typeface="Calibri"/>
              </a:rPr>
              <a:t> (</a:t>
            </a:r>
            <a:r>
              <a:rPr lang="en-US" dirty="0" err="1">
                <a:cs typeface="Calibri"/>
              </a:rPr>
              <a:t>hemtjänst</a:t>
            </a:r>
            <a:r>
              <a:rPr lang="en-US" dirty="0">
                <a:cs typeface="Calibri"/>
              </a:rPr>
              <a:t>, </a:t>
            </a:r>
            <a:r>
              <a:rPr lang="en-US" dirty="0" err="1">
                <a:cs typeface="Calibri"/>
              </a:rPr>
              <a:t>hemsjukvård</a:t>
            </a:r>
            <a:r>
              <a:rPr lang="en-US" dirty="0">
                <a:cs typeface="Calibri"/>
              </a:rPr>
              <a:t>, </a:t>
            </a:r>
            <a:r>
              <a:rPr lang="en-US" dirty="0" err="1">
                <a:cs typeface="Calibri"/>
              </a:rPr>
              <a:t>boendestöd</a:t>
            </a:r>
            <a:r>
              <a:rPr lang="en-US" dirty="0">
                <a:cs typeface="Calibri"/>
              </a:rPr>
              <a:t>, </a:t>
            </a:r>
            <a:r>
              <a:rPr lang="en-US" dirty="0" err="1">
                <a:cs typeface="Calibri"/>
              </a:rPr>
              <a:t>personliga</a:t>
            </a:r>
            <a:r>
              <a:rPr lang="en-US" dirty="0">
                <a:cs typeface="Calibri"/>
              </a:rPr>
              <a:t> </a:t>
            </a:r>
            <a:r>
              <a:rPr lang="en-US" dirty="0" err="1">
                <a:cs typeface="Calibri"/>
              </a:rPr>
              <a:t>assistenter</a:t>
            </a:r>
            <a:r>
              <a:rPr lang="en-US" dirty="0">
                <a:cs typeface="Calibri"/>
              </a:rPr>
              <a:t>, </a:t>
            </a:r>
            <a:r>
              <a:rPr lang="en-US" dirty="0" err="1">
                <a:cs typeface="Calibri"/>
              </a:rPr>
              <a:t>anhörigstöd</a:t>
            </a:r>
            <a:r>
              <a:rPr lang="en-US" dirty="0">
                <a:cs typeface="Calibri"/>
              </a:rPr>
              <a:t>) har </a:t>
            </a:r>
            <a:r>
              <a:rPr lang="en-US" dirty="0" err="1">
                <a:cs typeface="Calibri"/>
              </a:rPr>
              <a:t>många</a:t>
            </a:r>
            <a:r>
              <a:rPr lang="en-US" dirty="0">
                <a:cs typeface="Calibri"/>
              </a:rPr>
              <a:t> </a:t>
            </a:r>
            <a:r>
              <a:rPr lang="en-US" dirty="0" err="1">
                <a:cs typeface="Calibri"/>
              </a:rPr>
              <a:t>vägar</a:t>
            </a:r>
            <a:r>
              <a:rPr lang="en-US" dirty="0">
                <a:cs typeface="Calibri"/>
              </a:rPr>
              <a:t> in </a:t>
            </a:r>
            <a:r>
              <a:rPr lang="en-US" dirty="0" err="1">
                <a:cs typeface="Calibri"/>
              </a:rPr>
              <a:t>i</a:t>
            </a:r>
            <a:r>
              <a:rPr lang="en-US" dirty="0">
                <a:cs typeface="Calibri"/>
              </a:rPr>
              <a:t> </a:t>
            </a:r>
            <a:r>
              <a:rPr lang="en-US" dirty="0" err="1">
                <a:cs typeface="Calibri"/>
              </a:rPr>
              <a:t>hemmen</a:t>
            </a:r>
            <a:r>
              <a:rPr lang="en-US" dirty="0">
                <a:cs typeface="Calibri"/>
              </a:rPr>
              <a:t>. För </a:t>
            </a:r>
            <a:r>
              <a:rPr lang="en-US" dirty="0" err="1">
                <a:cs typeface="Calibri"/>
              </a:rPr>
              <a:t>att</a:t>
            </a:r>
            <a:r>
              <a:rPr lang="en-US" dirty="0">
                <a:cs typeface="Calibri"/>
              </a:rPr>
              <a:t> </a:t>
            </a:r>
            <a:r>
              <a:rPr lang="en-US" dirty="0" err="1">
                <a:cs typeface="Calibri"/>
              </a:rPr>
              <a:t>brukaren</a:t>
            </a:r>
            <a:r>
              <a:rPr lang="en-US" dirty="0">
                <a:cs typeface="Calibri"/>
              </a:rPr>
              <a:t>/</a:t>
            </a:r>
            <a:r>
              <a:rPr lang="en-US" dirty="0" err="1">
                <a:cs typeface="Calibri"/>
              </a:rPr>
              <a:t>kunden</a:t>
            </a:r>
            <a:r>
              <a:rPr lang="en-US" dirty="0">
                <a:cs typeface="Calibri"/>
              </a:rPr>
              <a:t> ska </a:t>
            </a:r>
            <a:r>
              <a:rPr lang="en-US" dirty="0" err="1">
                <a:cs typeface="Calibri"/>
              </a:rPr>
              <a:t>få</a:t>
            </a:r>
            <a:r>
              <a:rPr lang="en-US" dirty="0">
                <a:cs typeface="Calibri"/>
              </a:rPr>
              <a:t> </a:t>
            </a:r>
            <a:r>
              <a:rPr lang="en-US" dirty="0" err="1">
                <a:cs typeface="Calibri"/>
              </a:rPr>
              <a:t>så</a:t>
            </a:r>
            <a:r>
              <a:rPr lang="en-US" dirty="0">
                <a:cs typeface="Calibri"/>
              </a:rPr>
              <a:t> bra </a:t>
            </a:r>
            <a:r>
              <a:rPr lang="en-US" dirty="0" err="1">
                <a:cs typeface="Calibri"/>
              </a:rPr>
              <a:t>hjälp</a:t>
            </a:r>
            <a:r>
              <a:rPr lang="en-US" dirty="0">
                <a:cs typeface="Calibri"/>
              </a:rPr>
              <a:t> </a:t>
            </a:r>
            <a:r>
              <a:rPr lang="en-US" dirty="0" err="1">
                <a:cs typeface="Calibri"/>
              </a:rPr>
              <a:t>som</a:t>
            </a:r>
            <a:r>
              <a:rPr lang="en-US" dirty="0">
                <a:cs typeface="Calibri"/>
              </a:rPr>
              <a:t> </a:t>
            </a:r>
            <a:r>
              <a:rPr lang="en-US" dirty="0" err="1">
                <a:cs typeface="Calibri"/>
              </a:rPr>
              <a:t>möjligt</a:t>
            </a:r>
            <a:r>
              <a:rPr lang="en-US" dirty="0">
                <a:cs typeface="Calibri"/>
              </a:rPr>
              <a:t> </a:t>
            </a:r>
            <a:r>
              <a:rPr lang="en-US" dirty="0" err="1">
                <a:cs typeface="Calibri"/>
              </a:rPr>
              <a:t>krävs</a:t>
            </a:r>
            <a:r>
              <a:rPr lang="en-US" dirty="0">
                <a:cs typeface="Calibri"/>
              </a:rPr>
              <a:t> </a:t>
            </a:r>
            <a:r>
              <a:rPr lang="en-US" b="1" dirty="0" err="1">
                <a:cs typeface="Calibri"/>
              </a:rPr>
              <a:t>sammarbete</a:t>
            </a:r>
            <a:r>
              <a:rPr lang="en-US" dirty="0">
                <a:cs typeface="Calibri"/>
              </a:rPr>
              <a:t> </a:t>
            </a:r>
            <a:r>
              <a:rPr lang="en-US" dirty="0" err="1">
                <a:cs typeface="Calibri"/>
              </a:rPr>
              <a:t>mellan</a:t>
            </a:r>
            <a:r>
              <a:rPr lang="en-US" dirty="0">
                <a:cs typeface="Calibri"/>
              </a:rPr>
              <a:t> </a:t>
            </a:r>
            <a:r>
              <a:rPr lang="en-US" dirty="0" err="1">
                <a:cs typeface="Calibri"/>
              </a:rPr>
              <a:t>många</a:t>
            </a:r>
            <a:r>
              <a:rPr lang="en-US" dirty="0">
                <a:cs typeface="Calibri"/>
              </a:rPr>
              <a:t> </a:t>
            </a:r>
            <a:r>
              <a:rPr lang="en-US" dirty="0" err="1">
                <a:cs typeface="Calibri"/>
              </a:rPr>
              <a:t>aktörer</a:t>
            </a:r>
            <a:r>
              <a:rPr lang="en-US" dirty="0">
                <a:cs typeface="Calibri"/>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cs typeface="Calibri"/>
              </a:rPr>
              <a:t>Stötta</a:t>
            </a:r>
            <a:r>
              <a:rPr lang="en-US" dirty="0">
                <a:cs typeface="Calibri"/>
              </a:rPr>
              <a:t>, </a:t>
            </a:r>
            <a:r>
              <a:rPr lang="en-US" dirty="0" err="1">
                <a:cs typeface="Calibri"/>
              </a:rPr>
              <a:t>nå</a:t>
            </a:r>
            <a:r>
              <a:rPr lang="en-US" dirty="0">
                <a:cs typeface="Calibri"/>
              </a:rPr>
              <a:t> </a:t>
            </a:r>
            <a:r>
              <a:rPr lang="en-US" dirty="0" err="1">
                <a:cs typeface="Calibri"/>
              </a:rPr>
              <a:t>ut</a:t>
            </a:r>
            <a:r>
              <a:rPr lang="en-US" dirty="0">
                <a:cs typeface="Calibri"/>
              </a:rPr>
              <a:t> med </a:t>
            </a:r>
            <a:r>
              <a:rPr lang="en-US" dirty="0" err="1">
                <a:cs typeface="Calibri"/>
              </a:rPr>
              <a:t>kunskap</a:t>
            </a:r>
            <a:r>
              <a:rPr lang="en-US" dirty="0">
                <a:cs typeface="Calibri"/>
              </a:rPr>
              <a:t>, </a:t>
            </a:r>
            <a:r>
              <a:rPr lang="en-US" dirty="0" err="1">
                <a:cs typeface="Calibri"/>
              </a:rPr>
              <a:t>fånga</a:t>
            </a:r>
            <a:r>
              <a:rPr lang="en-US" dirty="0">
                <a:cs typeface="Calibri"/>
              </a:rPr>
              <a:t> </a:t>
            </a:r>
            <a:r>
              <a:rPr lang="en-US" dirty="0" err="1">
                <a:cs typeface="Calibri"/>
              </a:rPr>
              <a:t>upp</a:t>
            </a:r>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12</a:t>
            </a:fld>
            <a:endParaRPr lang="sv-SE"/>
          </a:p>
        </p:txBody>
      </p:sp>
    </p:spTree>
    <p:extLst>
      <p:ext uri="{BB962C8B-B14F-4D97-AF65-F5344CB8AC3E}">
        <p14:creationId xmlns:p14="http://schemas.microsoft.com/office/powerpoint/2010/main" val="344251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Viktigt att det framgår att stärkt brandskydd är något som räddningstjänsten/kommunen erbjuder. Det är ingen myndighetsutövning. Grunden är att alla ska ha rätt till likvärdigt brandskydd. </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13</a:t>
            </a:fld>
            <a:endParaRPr lang="sv-SE"/>
          </a:p>
        </p:txBody>
      </p:sp>
    </p:spTree>
    <p:extLst>
      <p:ext uri="{BB962C8B-B14F-4D97-AF65-F5344CB8AC3E}">
        <p14:creationId xmlns:p14="http://schemas.microsoft.com/office/powerpoint/2010/main" val="7333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0"/>
              </a:spcBef>
            </a:pPr>
            <a:r>
              <a:rPr lang="sv-SE" sz="1200" dirty="0">
                <a:solidFill>
                  <a:prstClr val="black"/>
                </a:solidFill>
              </a:rPr>
              <a:t>Äldre människor är överrepresenterade bland de som dör i bränder. Det beror på att många äldre har olika typer av nedsatta funktioner. Men tänk på att även en yngre person kan ha en förhöjd risk vid brand, exempelvis om hen har svårt att förstå eller förflytta sig. Dessutom visar statistik att ensamboende har en förhöjd risk vid jämförelse med sammanboende.</a:t>
            </a:r>
          </a:p>
          <a:p>
            <a:pPr marL="0" indent="0">
              <a:spcBef>
                <a:spcPts val="0"/>
              </a:spcBef>
            </a:pPr>
            <a:endParaRPr lang="sv-SE" sz="1200" dirty="0">
              <a:solidFill>
                <a:prstClr val="black"/>
              </a:solidFill>
            </a:endParaRPr>
          </a:p>
          <a:p>
            <a:pPr marL="0" indent="0">
              <a:spcBef>
                <a:spcPts val="0"/>
              </a:spcBef>
            </a:pPr>
            <a:r>
              <a:rPr lang="sv-SE" sz="1200" dirty="0">
                <a:solidFill>
                  <a:prstClr val="black"/>
                </a:solidFill>
              </a:rPr>
              <a:t>Även om äldre är överrepresenterade i dödsbränder är ålder i sig inte en riskfaktor.</a:t>
            </a:r>
          </a:p>
          <a:p>
            <a:pPr marL="0" indent="0">
              <a:spcBef>
                <a:spcPts val="0"/>
              </a:spcBef>
            </a:pPr>
            <a:endParaRPr lang="sv-SE" sz="1200" dirty="0">
              <a:solidFill>
                <a:prstClr val="black"/>
              </a:solidFill>
            </a:endParaRPr>
          </a:p>
          <a:p>
            <a:pPr marL="0" indent="0">
              <a:spcBef>
                <a:spcPts val="0"/>
              </a:spcBef>
            </a:pPr>
            <a:r>
              <a:rPr lang="sv-SE" sz="1200" dirty="0"/>
              <a:t>Alla som  har svårt att uppfatta eller agera har en högre risk att skadas eller dö vid en brand.</a:t>
            </a:r>
          </a:p>
          <a:p>
            <a:endParaRPr lang="sv-SE" dirty="0"/>
          </a:p>
        </p:txBody>
      </p:sp>
      <p:sp>
        <p:nvSpPr>
          <p:cNvPr id="4" name="Platshållare för bildnummer 3"/>
          <p:cNvSpPr>
            <a:spLocks noGrp="1"/>
          </p:cNvSpPr>
          <p:nvPr>
            <p:ph type="sldNum" sz="quarter" idx="5"/>
          </p:nvPr>
        </p:nvSpPr>
        <p:spPr/>
        <p:txBody>
          <a:bodyPr/>
          <a:lstStyle/>
          <a:p>
            <a:fld id="{D59721F4-7050-4756-8C25-AAF9A14D290C}" type="slidenum">
              <a:rPr lang="sv-SE" smtClean="0"/>
              <a:t>15</a:t>
            </a:fld>
            <a:endParaRPr lang="sv-SE"/>
          </a:p>
        </p:txBody>
      </p:sp>
    </p:spTree>
    <p:extLst>
      <p:ext uri="{BB962C8B-B14F-4D97-AF65-F5344CB8AC3E}">
        <p14:creationId xmlns:p14="http://schemas.microsoft.com/office/powerpoint/2010/main" val="415536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charset="0"/>
                <a:ea typeface="+mn-ea"/>
                <a:cs typeface="Arial" charset="0"/>
              </a:rPr>
              <a:t>Ett visst brandskydd ska finnas inbyggt i alla bostäder. Exempelvis ska bränder inte kunna sprida sig för fort mellan lägenheter. Självklart bör det också finnas fungerade brandvarnare i alla bostäder. Minst en på varje våning. Dessutom rekommenderar MSB att det i alla bostäder finns brandsläckare och brandfilt. Om personen som bor i bostaden inte själv har förmåga att använda en brandfilt eller en brandsläckare så kan det finnas andra som kan, till exempel grannar, närstående eller andra.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charset="0"/>
                <a:ea typeface="+mn-ea"/>
                <a:cs typeface="Arial" charset="0"/>
              </a:rPr>
              <a:t>Tänk på!</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charset="0"/>
                <a:ea typeface="+mn-ea"/>
                <a:cs typeface="Arial" charset="0"/>
              </a:rPr>
              <a:t>Som du kanske vet ställs det högre krav på brandskyddet i särskilda boenden än vanliga bostäder. Trots en högre grundnivå kan brandskyddet behöva förstärkas ytterligare, exempelvis om en person har svårt att hantera sin rökning på ett säkert sätt. </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16</a:t>
            </a:fld>
            <a:endParaRPr lang="sv-SE"/>
          </a:p>
        </p:txBody>
      </p:sp>
    </p:spTree>
    <p:extLst>
      <p:ext uri="{BB962C8B-B14F-4D97-AF65-F5344CB8AC3E}">
        <p14:creationId xmlns:p14="http://schemas.microsoft.com/office/powerpoint/2010/main" val="1389051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prstClr val="black"/>
                </a:solidFill>
              </a:rPr>
              <a:t>Hör personen dåligt?</a:t>
            </a:r>
          </a:p>
          <a:p>
            <a:r>
              <a:rPr lang="sv-SE" sz="1200" dirty="0">
                <a:solidFill>
                  <a:prstClr val="black"/>
                </a:solidFill>
              </a:rPr>
              <a:t>Är personen ofta påverkad av exempelvis läkemedel eller alkohol?</a:t>
            </a:r>
          </a:p>
          <a:p>
            <a:endParaRPr lang="sv-SE" dirty="0"/>
          </a:p>
          <a:p>
            <a:r>
              <a:rPr lang="sv-SE" sz="1200" dirty="0">
                <a:solidFill>
                  <a:prstClr val="black"/>
                </a:solidFill>
              </a:rPr>
              <a:t>Finns det tecken på torrkokning (</a:t>
            </a:r>
            <a:r>
              <a:rPr lang="sv-SE" sz="1200" dirty="0" err="1">
                <a:solidFill>
                  <a:prstClr val="black"/>
                </a:solidFill>
              </a:rPr>
              <a:t>t.ex</a:t>
            </a:r>
            <a:r>
              <a:rPr lang="sv-SE" sz="1200" dirty="0">
                <a:solidFill>
                  <a:prstClr val="black"/>
                </a:solidFill>
              </a:rPr>
              <a:t> brända kastruller) eller förvaras mycket brännbart material vid spisen?</a:t>
            </a:r>
          </a:p>
          <a:p>
            <a:r>
              <a:rPr lang="sv-SE" sz="1200" dirty="0">
                <a:solidFill>
                  <a:prstClr val="black"/>
                </a:solidFill>
              </a:rPr>
              <a:t>Har ljus ofta brunnit ned helt och hållet?</a:t>
            </a:r>
          </a:p>
          <a:p>
            <a:r>
              <a:rPr lang="sv-SE" sz="1200" dirty="0">
                <a:solidFill>
                  <a:prstClr val="black"/>
                </a:solidFill>
              </a:rPr>
              <a:t>Brukar personen röka i sängen eller nära andra stoppade möbler? Finns det brännmärken på golv, möbler, ljusstakar eller tyger?</a:t>
            </a:r>
          </a:p>
          <a:p>
            <a:endParaRPr lang="sv-SE" dirty="0"/>
          </a:p>
          <a:p>
            <a:r>
              <a:rPr lang="sv-SE" sz="1200" b="1" dirty="0">
                <a:solidFill>
                  <a:prstClr val="black"/>
                </a:solidFill>
              </a:rPr>
              <a:t>Tänk på!</a:t>
            </a:r>
          </a:p>
          <a:p>
            <a:r>
              <a:rPr lang="sv-SE" sz="1200" dirty="0">
                <a:solidFill>
                  <a:prstClr val="black"/>
                </a:solidFill>
              </a:rPr>
              <a:t>Stärkt brandskydd kan aldrig kompensera för att en person inte kan ta sig ut, personen kommer alltså inte ha ett skäligt brandskydd i lagens mening.</a:t>
            </a:r>
          </a:p>
          <a:p>
            <a:r>
              <a:rPr lang="sv-SE" sz="1200" dirty="0">
                <a:solidFill>
                  <a:prstClr val="black"/>
                </a:solidFill>
              </a:rPr>
              <a:t>Om en person har svårt att röra sig eller inte kan ta sig ut själv ur sin bostad bör man se över boendeformen. Ett vanligt bostadshus är byggt för att man själv ska kunna utrymma vid behov. Utrymning sker normalt via trapphuset men är det blockerat kan det även ske via fönster eller balkong. Du ska själv kunna klättra ner för räddningstjänstens stegutrustning.</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17</a:t>
            </a:fld>
            <a:endParaRPr lang="sv-SE"/>
          </a:p>
        </p:txBody>
      </p:sp>
    </p:spTree>
    <p:extLst>
      <p:ext uri="{BB962C8B-B14F-4D97-AF65-F5344CB8AC3E}">
        <p14:creationId xmlns:p14="http://schemas.microsoft.com/office/powerpoint/2010/main" val="152047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solidFill>
                  <a:prstClr val="black"/>
                </a:solidFill>
              </a:rPr>
              <a:t>Svårantändliga textilier - </a:t>
            </a:r>
            <a:r>
              <a:rPr lang="sv-SE" b="0" i="0" dirty="0">
                <a:solidFill>
                  <a:srgbClr val="666666"/>
                </a:solidFill>
                <a:effectLst/>
                <a:latin typeface="Open Sans" panose="020B0606030504020204" pitchFamily="34" charset="0"/>
              </a:rPr>
              <a:t>djurfiber som ull och siden, eller konstfiber som tex polyester. Har man ändå bomull ska det vara minst 5% </a:t>
            </a:r>
            <a:r>
              <a:rPr lang="sv-SE" b="0" i="0" dirty="0" err="1">
                <a:solidFill>
                  <a:srgbClr val="666666"/>
                </a:solidFill>
                <a:effectLst/>
                <a:latin typeface="Open Sans" panose="020B0606030504020204" pitchFamily="34" charset="0"/>
              </a:rPr>
              <a:t>elastan</a:t>
            </a:r>
            <a:r>
              <a:rPr lang="sv-SE" b="0" i="0" dirty="0">
                <a:solidFill>
                  <a:srgbClr val="666666"/>
                </a:solidFill>
                <a:effectLst/>
                <a:latin typeface="Open Sans" panose="020B0606030504020204" pitchFamily="34" charset="0"/>
              </a:rPr>
              <a:t> i</a:t>
            </a:r>
            <a:r>
              <a:rPr lang="sv-SE" sz="1200" b="0" i="0" dirty="0">
                <a:solidFill>
                  <a:prstClr val="black"/>
                </a:solidFill>
                <a:effectLst/>
                <a:latin typeface="Open Sans" panose="020B0606030504020204" pitchFamily="34" charset="0"/>
              </a:rPr>
              <a:t>. Tänk även på</a:t>
            </a:r>
            <a:r>
              <a:rPr lang="sv-SE" sz="1200" dirty="0">
                <a:solidFill>
                  <a:prstClr val="black"/>
                </a:solidFill>
              </a:rPr>
              <a:t> sängkläder och liknande där rökning sker. Det här är särskilt viktigt i bostäder där det finns en missbruksproblematik.</a:t>
            </a:r>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solidFill>
                  <a:prstClr val="black"/>
                </a:solidFill>
              </a:rPr>
              <a:t>Rökförkläde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solidFill>
                <a:prstClr val="black"/>
              </a:solidFill>
            </a:endParaRPr>
          </a:p>
          <a:p>
            <a:pPr marL="0" indent="0">
              <a:spcBef>
                <a:spcPts val="0"/>
              </a:spcBef>
            </a:pPr>
            <a:r>
              <a:rPr lang="sv-SE" sz="1200" b="1" dirty="0">
                <a:solidFill>
                  <a:prstClr val="black"/>
                </a:solidFill>
              </a:rPr>
              <a:t>Enkla saker du kan hjälpa till med</a:t>
            </a:r>
          </a:p>
          <a:p>
            <a:pPr marL="0" indent="0">
              <a:spcBef>
                <a:spcPts val="0"/>
              </a:spcBef>
            </a:pPr>
            <a:r>
              <a:rPr lang="sv-SE" sz="1200" dirty="0">
                <a:solidFill>
                  <a:prstClr val="black"/>
                </a:solidFill>
              </a:rPr>
              <a:t>Om du jobbar inom exempelvis hemtjänsten och arbetar i människors hem så finns det ofta ganska enkla saker som du kan hjälpa till med. Nedan är några förslag:</a:t>
            </a:r>
          </a:p>
          <a:p>
            <a:pPr marL="0" indent="0">
              <a:spcBef>
                <a:spcPts val="0"/>
              </a:spcBef>
            </a:pPr>
            <a:endParaRPr lang="sv-SE" sz="1200" dirty="0">
              <a:solidFill>
                <a:prstClr val="black"/>
              </a:solidFill>
            </a:endParaRPr>
          </a:p>
          <a:p>
            <a:pPr>
              <a:spcBef>
                <a:spcPts val="0"/>
              </a:spcBef>
            </a:pPr>
            <a:r>
              <a:rPr lang="sv-SE" sz="1200" dirty="0">
                <a:solidFill>
                  <a:prstClr val="black"/>
                </a:solidFill>
              </a:rPr>
              <a:t>Testa brandvarnaren. Se till att batterierna byts om det behövs.</a:t>
            </a:r>
          </a:p>
          <a:p>
            <a:pPr marL="0" indent="0">
              <a:spcBef>
                <a:spcPts val="0"/>
              </a:spcBef>
            </a:pPr>
            <a:endParaRPr lang="sv-SE" sz="1200" dirty="0">
              <a:solidFill>
                <a:prstClr val="black"/>
              </a:solidFill>
            </a:endParaRPr>
          </a:p>
          <a:p>
            <a:pPr>
              <a:spcBef>
                <a:spcPts val="0"/>
              </a:spcBef>
            </a:pPr>
            <a:r>
              <a:rPr lang="sv-SE" sz="1200" dirty="0">
                <a:solidFill>
                  <a:prstClr val="black"/>
                </a:solidFill>
              </a:rPr>
              <a:t>Ta bort brännbart material som står nära spisen, som till exempel hushållspapper.</a:t>
            </a:r>
          </a:p>
          <a:p>
            <a:pPr marL="0" indent="0">
              <a:spcBef>
                <a:spcPts val="0"/>
              </a:spcBef>
            </a:pPr>
            <a:endParaRPr lang="sv-SE" sz="1200" dirty="0">
              <a:solidFill>
                <a:prstClr val="black"/>
              </a:solidFill>
            </a:endParaRPr>
          </a:p>
          <a:p>
            <a:pPr>
              <a:spcBef>
                <a:spcPts val="0"/>
              </a:spcBef>
            </a:pPr>
            <a:r>
              <a:rPr lang="sv-SE" sz="1200" dirty="0">
                <a:solidFill>
                  <a:prstClr val="black"/>
                </a:solidFill>
              </a:rPr>
              <a:t>Flytta möbler som gör att personen kan ha svårt att ta sig ut, om det börjar brinna.</a:t>
            </a:r>
          </a:p>
          <a:p>
            <a:pPr marL="0" indent="0">
              <a:spcBef>
                <a:spcPts val="0"/>
              </a:spcBef>
            </a:pPr>
            <a:endParaRPr lang="sv-SE" sz="1200" dirty="0">
              <a:solidFill>
                <a:prstClr val="black"/>
              </a:solidFill>
            </a:endParaRPr>
          </a:p>
          <a:p>
            <a:pPr>
              <a:spcBef>
                <a:spcPts val="0"/>
              </a:spcBef>
            </a:pPr>
            <a:r>
              <a:rPr lang="sv-SE" sz="1200" dirty="0">
                <a:solidFill>
                  <a:prstClr val="black"/>
                </a:solidFill>
              </a:rPr>
              <a:t>Flytta på ljushållare som står nära gardiner.</a:t>
            </a:r>
          </a:p>
          <a:p>
            <a:pPr marL="0" indent="0">
              <a:spcBef>
                <a:spcPts val="0"/>
              </a:spcBef>
            </a:pPr>
            <a:endParaRPr lang="sv-SE" sz="1200" dirty="0">
              <a:solidFill>
                <a:prstClr val="black"/>
              </a:solidFill>
            </a:endParaRPr>
          </a:p>
          <a:p>
            <a:pPr>
              <a:spcBef>
                <a:spcPts val="0"/>
              </a:spcBef>
            </a:pPr>
            <a:r>
              <a:rPr lang="sv-SE" sz="1200" dirty="0">
                <a:solidFill>
                  <a:prstClr val="black"/>
                </a:solidFill>
              </a:rPr>
              <a:t>Byt ut vanliga ljus mot batteriljus. </a:t>
            </a:r>
          </a:p>
          <a:p>
            <a:pPr>
              <a:spcBef>
                <a:spcPts val="0"/>
              </a:spcBef>
            </a:pPr>
            <a:endParaRPr lang="sv-SE" sz="1200" dirty="0">
              <a:solidFill>
                <a:prstClr val="black"/>
              </a:solidFill>
            </a:endParaRPr>
          </a:p>
          <a:p>
            <a:pPr marL="0" indent="0">
              <a:spcBef>
                <a:spcPts val="0"/>
              </a:spcBef>
            </a:pPr>
            <a:r>
              <a:rPr lang="sv-SE" sz="1200" dirty="0">
                <a:solidFill>
                  <a:prstClr val="black"/>
                </a:solidFill>
              </a:rPr>
              <a:t>Tänk på!</a:t>
            </a:r>
          </a:p>
          <a:p>
            <a:pPr marL="0" indent="0">
              <a:spcBef>
                <a:spcPts val="0"/>
              </a:spcBef>
            </a:pPr>
            <a:r>
              <a:rPr lang="sv-SE" sz="1200" dirty="0">
                <a:solidFill>
                  <a:prstClr val="black"/>
                </a:solidFill>
              </a:rPr>
              <a:t>Prata alltid med personen eller personerna som bor i bostaden och kom överens innan du genomför några förändringar. Förklara varför du vill genomföra åtgärden och varför det är viktigt.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solidFill>
                <a:prstClr val="black"/>
              </a:solidFill>
            </a:endParaRPr>
          </a:p>
          <a:p>
            <a:endParaRPr lang="sv-SE" dirty="0"/>
          </a:p>
          <a:p>
            <a:r>
              <a:rPr lang="sv-SE" dirty="0"/>
              <a:t>Tipsa om dokumentet ”Smarta hjälpmedel” på hemsidan www.raddsamvg.com</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18</a:t>
            </a:fld>
            <a:endParaRPr lang="sv-SE"/>
          </a:p>
        </p:txBody>
      </p:sp>
    </p:spTree>
    <p:extLst>
      <p:ext uri="{BB962C8B-B14F-4D97-AF65-F5344CB8AC3E}">
        <p14:creationId xmlns:p14="http://schemas.microsoft.com/office/powerpoint/2010/main" val="2799847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solidFill>
                  <a:prstClr val="black"/>
                </a:solidFill>
              </a:rPr>
              <a:t>Om du bedömer att personen behöver ett brandskydd som du själv inte kan tillhandahålla kan du hjälpa personen med att ansöka om stöd. I vissa fall kan du även själv ta kontakt med exempelvis handläggare. Hur dessa kontakter tas styrs av de sekretessregler som gäller för socialtjänsten. Är du osäker på vart du ska vända dig, så prata med din närmaste chef.</a:t>
            </a:r>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19</a:t>
            </a:fld>
            <a:endParaRPr lang="sv-SE"/>
          </a:p>
        </p:txBody>
      </p:sp>
    </p:spTree>
    <p:extLst>
      <p:ext uri="{BB962C8B-B14F-4D97-AF65-F5344CB8AC3E}">
        <p14:creationId xmlns:p14="http://schemas.microsoft.com/office/powerpoint/2010/main" val="2258517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Uppföljning är viktigt för att se att åtgärderna ni gjort har gett effekt. Förutsättningarna hos brukarna förändras vilket gör att arbetet måste ske systematiskt.</a:t>
            </a:r>
          </a:p>
          <a:p>
            <a:endParaRPr lang="sv-SE" dirty="0">
              <a:cs typeface="Calibri"/>
            </a:endParaRPr>
          </a:p>
          <a:p>
            <a:r>
              <a:rPr lang="sv-SE" dirty="0">
                <a:cs typeface="Calibri"/>
              </a:rPr>
              <a:t>Nollmätning är en kartläggning av hur utgångsläget ser ut i starten av arbetet. Innan åtgärder sätts in. </a:t>
            </a:r>
          </a:p>
          <a:p>
            <a:r>
              <a:rPr lang="sv-SE" dirty="0">
                <a:cs typeface="Calibri"/>
              </a:rPr>
              <a:t>Målformuleringen utifrån de nationella målen att ingen ska skadas eller omkomma på grund av brand. Målen ska vara mätbara och bestå av prestationsmål och effektmål. Prestationsmål kan vara att hemtjänsten erbjuder en brandskyddsgenomgång årligen. Effektmålet kan vara att jobba mot en minskning av antalet skadade och omkomna i brand med XX procent till år 20XX. </a:t>
            </a:r>
          </a:p>
          <a:p>
            <a:r>
              <a:rPr lang="sv-SE" dirty="0">
                <a:cs typeface="Calibri"/>
              </a:rPr>
              <a:t>Åtgärder och arbetssätt är nära förknippade med målen. Det gäller att hitta åtgärder som ger önskad effekt och är kostnadseffektiva. De ska också vara anpassade efter den kunskap som utförarna har.</a:t>
            </a:r>
          </a:p>
          <a:p>
            <a:r>
              <a:rPr lang="sv-SE" dirty="0">
                <a:cs typeface="Calibri"/>
              </a:rPr>
              <a:t>Effektmätning är dags att göra efter några år. Då får man samla in ny statistik för att kunna jämföra med nollmätningen som genomfördes i starten. Därefter kan man dra slutsatser om de åtgärder man gjort har gett god effekt.</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20</a:t>
            </a:fld>
            <a:endParaRPr lang="sv-SE"/>
          </a:p>
        </p:txBody>
      </p:sp>
    </p:spTree>
    <p:extLst>
      <p:ext uri="{BB962C8B-B14F-4D97-AF65-F5344CB8AC3E}">
        <p14:creationId xmlns:p14="http://schemas.microsoft.com/office/powerpoint/2010/main" val="7381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4 min </a:t>
            </a:r>
            <a:r>
              <a:rPr lang="en-US" dirty="0" err="1">
                <a:cs typeface="Calibri"/>
              </a:rPr>
              <a:t>lång</a:t>
            </a:r>
            <a:r>
              <a:rPr lang="en-US" dirty="0">
                <a:cs typeface="Calibri"/>
              </a:rPr>
              <a:t> film.</a:t>
            </a:r>
          </a:p>
          <a:p>
            <a:r>
              <a:rPr lang="en-US" dirty="0">
                <a:cs typeface="Calibri"/>
              </a:rPr>
              <a:t>Den </a:t>
            </a:r>
            <a:r>
              <a:rPr lang="en-US" dirty="0" err="1">
                <a:cs typeface="Calibri"/>
              </a:rPr>
              <a:t>väcker</a:t>
            </a:r>
            <a:r>
              <a:rPr lang="en-US" dirty="0">
                <a:cs typeface="Calibri"/>
              </a:rPr>
              <a:t> lite </a:t>
            </a:r>
            <a:r>
              <a:rPr lang="en-US" dirty="0" err="1">
                <a:cs typeface="Calibri"/>
              </a:rPr>
              <a:t>tankar</a:t>
            </a:r>
            <a:r>
              <a:rPr lang="en-US" dirty="0">
                <a:cs typeface="Calibri"/>
              </a:rPr>
              <a:t> hos </a:t>
            </a:r>
            <a:r>
              <a:rPr lang="en-US" dirty="0" err="1">
                <a:cs typeface="Calibri"/>
              </a:rPr>
              <a:t>oss</a:t>
            </a:r>
            <a:r>
              <a:rPr lang="en-US" dirty="0">
                <a:cs typeface="Calibri"/>
              </a:rPr>
              <a:t> </a:t>
            </a:r>
            <a:r>
              <a:rPr lang="en-US" dirty="0" err="1">
                <a:cs typeface="Calibri"/>
              </a:rPr>
              <a:t>alla</a:t>
            </a:r>
            <a:r>
              <a:rPr lang="en-US" dirty="0">
                <a:cs typeface="Calibri"/>
              </a:rPr>
              <a:t>… </a:t>
            </a:r>
            <a:r>
              <a:rPr lang="en-US" dirty="0" err="1">
                <a:cs typeface="Calibri"/>
              </a:rPr>
              <a:t>eller</a:t>
            </a:r>
            <a:r>
              <a:rPr lang="en-US" dirty="0">
                <a:cs typeface="Calibri"/>
              </a:rPr>
              <a:t> </a:t>
            </a:r>
            <a:r>
              <a:rPr lang="en-US" dirty="0" err="1">
                <a:cs typeface="Calibri"/>
              </a:rPr>
              <a:t>vad</a:t>
            </a:r>
            <a:r>
              <a:rPr lang="en-US" dirty="0">
                <a:cs typeface="Calibri"/>
              </a:rPr>
              <a:t> tanker </a:t>
            </a:r>
            <a:r>
              <a:rPr lang="en-US" dirty="0" err="1">
                <a:cs typeface="Calibri"/>
              </a:rPr>
              <a:t>ni</a:t>
            </a:r>
            <a:r>
              <a:rPr lang="en-US" dirty="0">
                <a:cs typeface="Calibri"/>
              </a:rPr>
              <a:t>?</a:t>
            </a:r>
          </a:p>
          <a:p>
            <a:r>
              <a:rPr lang="en-US" dirty="0" err="1">
                <a:cs typeface="Calibri"/>
              </a:rPr>
              <a:t>Filmen</a:t>
            </a:r>
            <a:r>
              <a:rPr lang="en-US" dirty="0">
                <a:cs typeface="Calibri"/>
              </a:rPr>
              <a:t> </a:t>
            </a:r>
            <a:r>
              <a:rPr lang="en-US" dirty="0" err="1">
                <a:cs typeface="Calibri"/>
              </a:rPr>
              <a:t>kräver</a:t>
            </a:r>
            <a:r>
              <a:rPr lang="en-US" dirty="0">
                <a:cs typeface="Calibri"/>
              </a:rPr>
              <a:t> </a:t>
            </a:r>
            <a:r>
              <a:rPr lang="en-US" dirty="0" err="1">
                <a:cs typeface="Calibri"/>
              </a:rPr>
              <a:t>internetuppkoppling</a:t>
            </a:r>
            <a:endParaRPr lang="en-US" dirty="0">
              <a:cs typeface="Calibri"/>
            </a:endParaRP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2</a:t>
            </a:fld>
            <a:endParaRPr lang="sv-SE"/>
          </a:p>
        </p:txBody>
      </p:sp>
    </p:spTree>
    <p:extLst>
      <p:ext uri="{BB962C8B-B14F-4D97-AF65-F5344CB8AC3E}">
        <p14:creationId xmlns:p14="http://schemas.microsoft.com/office/powerpoint/2010/main" val="410185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exempel på enkla broschyrer som kan laddas ner från www.raddsamvg.com.</a:t>
            </a:r>
          </a:p>
          <a:p>
            <a:r>
              <a:rPr lang="sv-SE" dirty="0"/>
              <a:t>Broschyrerna riktar sig till både yrkesutövare, anhöriga och den riskutsatta personen. </a:t>
            </a:r>
          </a:p>
          <a:p>
            <a:r>
              <a:rPr lang="sv-SE" dirty="0"/>
              <a:t>Broschyrerna finns i utskriftsformat.</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21</a:t>
            </a:fld>
            <a:endParaRPr lang="sv-SE"/>
          </a:p>
        </p:txBody>
      </p:sp>
    </p:spTree>
    <p:extLst>
      <p:ext uri="{BB962C8B-B14F-4D97-AF65-F5344CB8AC3E}">
        <p14:creationId xmlns:p14="http://schemas.microsoft.com/office/powerpoint/2010/main" val="2664959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cs typeface="Calibri"/>
              </a:rPr>
              <a:t>Startsträckan blir kort då allt material finns färdigt att hämta hem.</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22</a:t>
            </a:fld>
            <a:endParaRPr lang="sv-SE"/>
          </a:p>
        </p:txBody>
      </p:sp>
    </p:spTree>
    <p:extLst>
      <p:ext uri="{BB962C8B-B14F-4D97-AF65-F5344CB8AC3E}">
        <p14:creationId xmlns:p14="http://schemas.microsoft.com/office/powerpoint/2010/main" val="336602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Statistik</a:t>
            </a:r>
            <a:r>
              <a:rPr lang="en-US" dirty="0"/>
              <a:t> </a:t>
            </a:r>
            <a:r>
              <a:rPr lang="en-US" dirty="0" err="1"/>
              <a:t>visar</a:t>
            </a:r>
            <a:r>
              <a:rPr lang="en-US" dirty="0"/>
              <a:t> </a:t>
            </a:r>
            <a:r>
              <a:rPr lang="en-US" dirty="0" err="1"/>
              <a:t>att</a:t>
            </a:r>
            <a:r>
              <a:rPr lang="en-US" dirty="0"/>
              <a:t> </a:t>
            </a:r>
            <a:r>
              <a:rPr lang="en-US" dirty="0" err="1"/>
              <a:t>omkring</a:t>
            </a:r>
            <a:r>
              <a:rPr lang="en-US" dirty="0"/>
              <a:t> 100 </a:t>
            </a:r>
            <a:r>
              <a:rPr lang="en-US" dirty="0" err="1"/>
              <a:t>personer</a:t>
            </a:r>
            <a:r>
              <a:rPr lang="en-US" dirty="0"/>
              <a:t> /</a:t>
            </a:r>
            <a:r>
              <a:rPr lang="en-US" dirty="0" err="1"/>
              <a:t>år</a:t>
            </a:r>
            <a:r>
              <a:rPr lang="en-US" dirty="0"/>
              <a:t> </a:t>
            </a:r>
            <a:r>
              <a:rPr lang="en-US" dirty="0" err="1"/>
              <a:t>dör</a:t>
            </a:r>
            <a:r>
              <a:rPr lang="en-US" dirty="0"/>
              <a:t> I Sverige. 80-90 % av dessa </a:t>
            </a:r>
            <a:r>
              <a:rPr lang="en-US" dirty="0" err="1"/>
              <a:t>dör</a:t>
            </a:r>
            <a:r>
              <a:rPr lang="en-US" dirty="0"/>
              <a:t> I </a:t>
            </a:r>
            <a:r>
              <a:rPr lang="en-US" dirty="0" err="1"/>
              <a:t>hemmet</a:t>
            </a:r>
            <a:r>
              <a:rPr lang="en-US" dirty="0"/>
              <a:t> </a:t>
            </a:r>
            <a:r>
              <a:rPr lang="en-US" dirty="0" err="1"/>
              <a:t>och</a:t>
            </a:r>
            <a:r>
              <a:rPr lang="en-US" dirty="0"/>
              <a:t> </a:t>
            </a:r>
            <a:r>
              <a:rPr lang="en-US" dirty="0" err="1"/>
              <a:t>äldre</a:t>
            </a:r>
            <a:r>
              <a:rPr lang="en-US" dirty="0"/>
              <a:t> </a:t>
            </a:r>
            <a:r>
              <a:rPr lang="en-US" dirty="0" err="1"/>
              <a:t>och</a:t>
            </a:r>
            <a:r>
              <a:rPr lang="en-US" dirty="0"/>
              <a:t> </a:t>
            </a:r>
            <a:r>
              <a:rPr lang="en-US" dirty="0" err="1"/>
              <a:t>personer</a:t>
            </a:r>
            <a:r>
              <a:rPr lang="en-US" dirty="0"/>
              <a:t> med </a:t>
            </a:r>
            <a:r>
              <a:rPr lang="en-US" dirty="0" err="1"/>
              <a:t>funktionsvariationer</a:t>
            </a:r>
            <a:r>
              <a:rPr lang="en-US" dirty="0"/>
              <a:t> </a:t>
            </a:r>
            <a:r>
              <a:rPr lang="en-US" dirty="0" err="1"/>
              <a:t>i</a:t>
            </a:r>
            <a:r>
              <a:rPr lang="en-US" dirty="0"/>
              <a:t> </a:t>
            </a:r>
            <a:r>
              <a:rPr lang="en-US" dirty="0" err="1"/>
              <a:t>kombination</a:t>
            </a:r>
            <a:r>
              <a:rPr lang="en-US" dirty="0"/>
              <a:t> med </a:t>
            </a:r>
            <a:r>
              <a:rPr lang="en-US" dirty="0" err="1"/>
              <a:t>rökning</a:t>
            </a:r>
            <a:r>
              <a:rPr lang="en-US" dirty="0"/>
              <a:t> </a:t>
            </a:r>
            <a:r>
              <a:rPr lang="en-US" dirty="0" err="1"/>
              <a:t>eller</a:t>
            </a:r>
            <a:r>
              <a:rPr lang="en-US" dirty="0"/>
              <a:t> </a:t>
            </a:r>
            <a:r>
              <a:rPr lang="en-US" dirty="0" err="1"/>
              <a:t>alkohol</a:t>
            </a:r>
            <a:r>
              <a:rPr lang="en-US" dirty="0"/>
              <a:t> </a:t>
            </a:r>
            <a:r>
              <a:rPr lang="en-US" dirty="0" err="1"/>
              <a:t>är</a:t>
            </a:r>
            <a:r>
              <a:rPr lang="en-US" dirty="0"/>
              <a:t> </a:t>
            </a:r>
            <a:r>
              <a:rPr lang="en-US" dirty="0" err="1"/>
              <a:t>överrepresenterade</a:t>
            </a:r>
            <a:r>
              <a:rPr lang="en-US" dirty="0"/>
              <a:t>. </a:t>
            </a:r>
            <a:endParaRPr lang="sv-SE" dirty="0"/>
          </a:p>
          <a:p>
            <a:r>
              <a:rPr lang="en-US" dirty="0"/>
              <a:t>Det brinner </a:t>
            </a:r>
            <a:r>
              <a:rPr lang="en-US" dirty="0" err="1"/>
              <a:t>färre</a:t>
            </a:r>
            <a:r>
              <a:rPr lang="en-US" dirty="0"/>
              <a:t> </a:t>
            </a:r>
            <a:r>
              <a:rPr lang="en-US" dirty="0" err="1"/>
              <a:t>gånger</a:t>
            </a:r>
            <a:r>
              <a:rPr lang="en-US" dirty="0"/>
              <a:t> hos </a:t>
            </a:r>
            <a:r>
              <a:rPr lang="en-US" dirty="0" err="1"/>
              <a:t>äldre</a:t>
            </a:r>
            <a:r>
              <a:rPr lang="en-US" dirty="0"/>
              <a:t> men </a:t>
            </a:r>
            <a:r>
              <a:rPr lang="en-US" dirty="0" err="1"/>
              <a:t>när</a:t>
            </a:r>
            <a:r>
              <a:rPr lang="en-US" dirty="0"/>
              <a:t> det brinner </a:t>
            </a:r>
            <a:r>
              <a:rPr lang="en-US" dirty="0" err="1"/>
              <a:t>blir</a:t>
            </a:r>
            <a:r>
              <a:rPr lang="en-US" dirty="0"/>
              <a:t> </a:t>
            </a:r>
            <a:r>
              <a:rPr lang="en-US" dirty="0" err="1"/>
              <a:t>utgången</a:t>
            </a:r>
            <a:r>
              <a:rPr lang="en-US" dirty="0"/>
              <a:t> </a:t>
            </a:r>
            <a:r>
              <a:rPr lang="en-US" dirty="0" err="1"/>
              <a:t>ofta</a:t>
            </a:r>
            <a:r>
              <a:rPr lang="en-US" dirty="0"/>
              <a:t> </a:t>
            </a:r>
            <a:r>
              <a:rPr lang="en-US" dirty="0" err="1"/>
              <a:t>allvarligare</a:t>
            </a:r>
            <a:r>
              <a:rPr lang="en-US" dirty="0"/>
              <a:t>. </a:t>
            </a:r>
            <a:r>
              <a:rPr lang="en-US" dirty="0" err="1"/>
              <a:t>Fler</a:t>
            </a:r>
            <a:r>
              <a:rPr lang="en-US" dirty="0"/>
              <a:t> </a:t>
            </a:r>
            <a:r>
              <a:rPr lang="en-US" dirty="0" err="1"/>
              <a:t>och</a:t>
            </a:r>
            <a:r>
              <a:rPr lang="en-US" dirty="0"/>
              <a:t> </a:t>
            </a:r>
            <a:r>
              <a:rPr lang="en-US" dirty="0" err="1"/>
              <a:t>fler</a:t>
            </a:r>
            <a:r>
              <a:rPr lang="en-US" dirty="0"/>
              <a:t> </a:t>
            </a:r>
            <a:r>
              <a:rPr lang="en-US" dirty="0" err="1"/>
              <a:t>kommuner</a:t>
            </a:r>
            <a:r>
              <a:rPr lang="en-US" dirty="0"/>
              <a:t> </a:t>
            </a:r>
            <a:r>
              <a:rPr lang="en-US" dirty="0" err="1"/>
              <a:t>tillämpar</a:t>
            </a:r>
            <a:r>
              <a:rPr lang="en-US" dirty="0"/>
              <a:t> </a:t>
            </a:r>
            <a:r>
              <a:rPr lang="en-US" dirty="0" err="1"/>
              <a:t>kvarboendeprincipen</a:t>
            </a:r>
            <a:r>
              <a:rPr lang="en-US" dirty="0"/>
              <a:t> </a:t>
            </a:r>
            <a:r>
              <a:rPr lang="en-US" dirty="0" err="1"/>
              <a:t>och</a:t>
            </a:r>
            <a:r>
              <a:rPr lang="en-US" dirty="0"/>
              <a:t> </a:t>
            </a:r>
            <a:r>
              <a:rPr lang="en-US" dirty="0" err="1"/>
              <a:t>då</a:t>
            </a:r>
            <a:r>
              <a:rPr lang="en-US" dirty="0"/>
              <a:t> </a:t>
            </a:r>
            <a:r>
              <a:rPr lang="en-US" dirty="0" err="1"/>
              <a:t>ökar</a:t>
            </a:r>
            <a:r>
              <a:rPr lang="en-US" dirty="0"/>
              <a:t> </a:t>
            </a:r>
            <a:r>
              <a:rPr lang="en-US" dirty="0" err="1"/>
              <a:t>behovet</a:t>
            </a:r>
            <a:r>
              <a:rPr lang="en-US" dirty="0"/>
              <a:t> av </a:t>
            </a:r>
            <a:r>
              <a:rPr lang="en-US" dirty="0" err="1"/>
              <a:t>anpassning</a:t>
            </a:r>
            <a:r>
              <a:rPr lang="en-US" dirty="0"/>
              <a:t> av </a:t>
            </a:r>
            <a:r>
              <a:rPr lang="en-US" dirty="0" err="1"/>
              <a:t>boendemiljön</a:t>
            </a:r>
            <a:r>
              <a:rPr lang="en-US" dirty="0"/>
              <a:t>.</a:t>
            </a:r>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3</a:t>
            </a:fld>
            <a:endParaRPr lang="sv-SE"/>
          </a:p>
        </p:txBody>
      </p:sp>
    </p:spTree>
    <p:extLst>
      <p:ext uri="{BB962C8B-B14F-4D97-AF65-F5344CB8AC3E}">
        <p14:creationId xmlns:p14="http://schemas.microsoft.com/office/powerpoint/2010/main" val="426954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Kom ihåg att vi bara kan erbjuda hjälpmedel och inte tvinga någon att ta emot hjälp.</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4</a:t>
            </a:fld>
            <a:endParaRPr lang="sv-SE"/>
          </a:p>
        </p:txBody>
      </p:sp>
    </p:spTree>
    <p:extLst>
      <p:ext uri="{BB962C8B-B14F-4D97-AF65-F5344CB8AC3E}">
        <p14:creationId xmlns:p14="http://schemas.microsoft.com/office/powerpoint/2010/main" val="162016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MSB </a:t>
            </a:r>
            <a:r>
              <a:rPr lang="en-US" dirty="0" err="1">
                <a:cs typeface="Calibri"/>
              </a:rPr>
              <a:t>antog</a:t>
            </a:r>
            <a:r>
              <a:rPr lang="en-US" dirty="0">
                <a:cs typeface="Calibri"/>
              </a:rPr>
              <a:t> </a:t>
            </a:r>
            <a:r>
              <a:rPr lang="en-US" dirty="0" err="1">
                <a:cs typeface="Calibri"/>
              </a:rPr>
              <a:t>en</a:t>
            </a:r>
            <a:r>
              <a:rPr lang="en-US" dirty="0">
                <a:cs typeface="Calibri"/>
              </a:rPr>
              <a:t> </a:t>
            </a:r>
            <a:r>
              <a:rPr lang="en-US" dirty="0" err="1">
                <a:cs typeface="Calibri"/>
              </a:rPr>
              <a:t>Nationell</a:t>
            </a:r>
            <a:r>
              <a:rPr lang="en-US" dirty="0">
                <a:cs typeface="Calibri"/>
              </a:rPr>
              <a:t> strategi 2009 </a:t>
            </a:r>
            <a:r>
              <a:rPr lang="en-US" dirty="0" err="1">
                <a:cs typeface="Calibri"/>
              </a:rPr>
              <a:t>som</a:t>
            </a:r>
            <a:r>
              <a:rPr lang="en-US" dirty="0">
                <a:cs typeface="Calibri"/>
              </a:rPr>
              <a:t> </a:t>
            </a:r>
            <a:r>
              <a:rPr lang="en-US" dirty="0" err="1">
                <a:cs typeface="Calibri"/>
              </a:rPr>
              <a:t>en</a:t>
            </a:r>
            <a:r>
              <a:rPr lang="en-US" dirty="0">
                <a:cs typeface="Calibri"/>
              </a:rPr>
              <a:t> del I </a:t>
            </a:r>
            <a:r>
              <a:rPr lang="en-US" dirty="0" err="1">
                <a:cs typeface="Calibri"/>
              </a:rPr>
              <a:t>nollvisionen</a:t>
            </a:r>
            <a:r>
              <a:rPr lang="en-US" dirty="0">
                <a:cs typeface="Calibri"/>
              </a:rPr>
              <a:t> ( Ingen ska </a:t>
            </a:r>
            <a:r>
              <a:rPr lang="en-US" dirty="0" err="1">
                <a:cs typeface="Calibri"/>
              </a:rPr>
              <a:t>omkomma</a:t>
            </a:r>
            <a:r>
              <a:rPr lang="en-US" dirty="0">
                <a:cs typeface="Calibri"/>
              </a:rPr>
              <a:t> </a:t>
            </a:r>
            <a:r>
              <a:rPr lang="en-US" dirty="0" err="1">
                <a:cs typeface="Calibri"/>
              </a:rPr>
              <a:t>eller</a:t>
            </a:r>
            <a:r>
              <a:rPr lang="en-US" dirty="0">
                <a:cs typeface="Calibri"/>
              </a:rPr>
              <a:t> </a:t>
            </a:r>
            <a:r>
              <a:rPr lang="en-US" dirty="0" err="1">
                <a:cs typeface="Calibri"/>
              </a:rPr>
              <a:t>skadas</a:t>
            </a:r>
            <a:r>
              <a:rPr lang="en-US" dirty="0">
                <a:cs typeface="Calibri"/>
              </a:rPr>
              <a:t> </a:t>
            </a:r>
            <a:r>
              <a:rPr lang="en-US" dirty="0" err="1">
                <a:cs typeface="Calibri"/>
              </a:rPr>
              <a:t>allvarligt</a:t>
            </a:r>
            <a:r>
              <a:rPr lang="en-US" dirty="0">
                <a:cs typeface="Calibri"/>
              </a:rPr>
              <a:t> till </a:t>
            </a:r>
            <a:r>
              <a:rPr lang="en-US" dirty="0" err="1">
                <a:cs typeface="Calibri"/>
              </a:rPr>
              <a:t>följd</a:t>
            </a:r>
            <a:r>
              <a:rPr lang="en-US" dirty="0">
                <a:cs typeface="Calibri"/>
              </a:rPr>
              <a:t> av brand).</a:t>
            </a:r>
          </a:p>
          <a:p>
            <a:r>
              <a:rPr lang="en-US" dirty="0">
                <a:cs typeface="Calibri"/>
              </a:rPr>
              <a:t>Om </a:t>
            </a:r>
            <a:r>
              <a:rPr lang="en-US" dirty="0" err="1">
                <a:cs typeface="Calibri"/>
              </a:rPr>
              <a:t>ingenting</a:t>
            </a:r>
            <a:r>
              <a:rPr lang="en-US" dirty="0">
                <a:cs typeface="Calibri"/>
              </a:rPr>
              <a:t> </a:t>
            </a:r>
            <a:r>
              <a:rPr lang="en-US" dirty="0" err="1">
                <a:cs typeface="Calibri"/>
              </a:rPr>
              <a:t>görs</a:t>
            </a:r>
            <a:r>
              <a:rPr lang="en-US" dirty="0">
                <a:cs typeface="Calibri"/>
              </a:rPr>
              <a:t> ser man </a:t>
            </a:r>
            <a:r>
              <a:rPr lang="en-US" dirty="0" err="1">
                <a:cs typeface="Calibri"/>
              </a:rPr>
              <a:t>att</a:t>
            </a:r>
            <a:r>
              <a:rPr lang="en-US" dirty="0">
                <a:cs typeface="Calibri"/>
              </a:rPr>
              <a:t> </a:t>
            </a:r>
            <a:r>
              <a:rPr lang="en-US" dirty="0" err="1">
                <a:cs typeface="Calibri"/>
              </a:rPr>
              <a:t>utvecklingen</a:t>
            </a:r>
            <a:r>
              <a:rPr lang="en-US" dirty="0">
                <a:cs typeface="Calibri"/>
              </a:rPr>
              <a:t> </a:t>
            </a:r>
            <a:r>
              <a:rPr lang="en-US" dirty="0" err="1">
                <a:cs typeface="Calibri"/>
              </a:rPr>
              <a:t>går</a:t>
            </a:r>
            <a:r>
              <a:rPr lang="en-US" dirty="0">
                <a:cs typeface="Calibri"/>
              </a:rPr>
              <a:t> mot </a:t>
            </a:r>
            <a:r>
              <a:rPr lang="en-US" dirty="0" err="1">
                <a:cs typeface="Calibri"/>
              </a:rPr>
              <a:t>att</a:t>
            </a:r>
            <a:r>
              <a:rPr lang="en-US" dirty="0">
                <a:cs typeface="Calibri"/>
              </a:rPr>
              <a:t> </a:t>
            </a:r>
            <a:r>
              <a:rPr lang="en-US" dirty="0" err="1">
                <a:cs typeface="Calibri"/>
              </a:rPr>
              <a:t>antalet</a:t>
            </a:r>
            <a:r>
              <a:rPr lang="en-US" dirty="0">
                <a:cs typeface="Calibri"/>
              </a:rPr>
              <a:t> </a:t>
            </a:r>
            <a:r>
              <a:rPr lang="en-US" dirty="0" err="1">
                <a:cs typeface="Calibri"/>
              </a:rPr>
              <a:t>bostadsbränder</a:t>
            </a:r>
            <a:r>
              <a:rPr lang="en-US" dirty="0">
                <a:cs typeface="Calibri"/>
              </a:rPr>
              <a:t> </a:t>
            </a:r>
            <a:r>
              <a:rPr lang="en-US" dirty="0" err="1">
                <a:cs typeface="Calibri"/>
              </a:rPr>
              <a:t>kommer</a:t>
            </a:r>
            <a:r>
              <a:rPr lang="en-US" dirty="0">
                <a:cs typeface="Calibri"/>
              </a:rPr>
              <a:t> </a:t>
            </a:r>
            <a:r>
              <a:rPr lang="en-US" dirty="0" err="1">
                <a:cs typeface="Calibri"/>
              </a:rPr>
              <a:t>att</a:t>
            </a:r>
            <a:r>
              <a:rPr lang="en-US" dirty="0">
                <a:cs typeface="Calibri"/>
              </a:rPr>
              <a:t> </a:t>
            </a:r>
            <a:r>
              <a:rPr lang="en-US" dirty="0" err="1">
                <a:cs typeface="Calibri"/>
              </a:rPr>
              <a:t>öka</a:t>
            </a:r>
            <a:r>
              <a:rPr lang="en-US" dirty="0">
                <a:cs typeface="Calibri"/>
              </a:rPr>
              <a:t>, </a:t>
            </a:r>
            <a:r>
              <a:rPr lang="en-US" dirty="0" err="1">
                <a:cs typeface="Calibri"/>
              </a:rPr>
              <a:t>och</a:t>
            </a:r>
            <a:r>
              <a:rPr lang="en-US" dirty="0">
                <a:cs typeface="Calibri"/>
              </a:rPr>
              <a:t> </a:t>
            </a:r>
            <a:r>
              <a:rPr lang="en-US" dirty="0" err="1">
                <a:cs typeface="Calibri"/>
              </a:rPr>
              <a:t>antalet</a:t>
            </a:r>
            <a:r>
              <a:rPr lang="en-US" dirty="0">
                <a:cs typeface="Calibri"/>
              </a:rPr>
              <a:t> </a:t>
            </a:r>
            <a:r>
              <a:rPr lang="en-US" dirty="0" err="1">
                <a:cs typeface="Calibri"/>
              </a:rPr>
              <a:t>som</a:t>
            </a:r>
            <a:r>
              <a:rPr lang="en-US" dirty="0">
                <a:cs typeface="Calibri"/>
              </a:rPr>
              <a:t> </a:t>
            </a:r>
            <a:r>
              <a:rPr lang="en-US" dirty="0" err="1">
                <a:cs typeface="Calibri"/>
              </a:rPr>
              <a:t>riskerar</a:t>
            </a:r>
            <a:r>
              <a:rPr lang="en-US" dirty="0">
                <a:cs typeface="Calibri"/>
              </a:rPr>
              <a:t> </a:t>
            </a:r>
            <a:r>
              <a:rPr lang="en-US" dirty="0" err="1">
                <a:cs typeface="Calibri"/>
              </a:rPr>
              <a:t>att</a:t>
            </a:r>
            <a:r>
              <a:rPr lang="en-US" dirty="0">
                <a:cs typeface="Calibri"/>
              </a:rPr>
              <a:t> </a:t>
            </a:r>
            <a:r>
              <a:rPr lang="en-US" dirty="0" err="1">
                <a:cs typeface="Calibri"/>
              </a:rPr>
              <a:t>dö</a:t>
            </a:r>
            <a:r>
              <a:rPr lang="en-US" dirty="0">
                <a:cs typeface="Calibri"/>
              </a:rPr>
              <a:t> </a:t>
            </a:r>
            <a:r>
              <a:rPr lang="en-US" dirty="0" err="1">
                <a:cs typeface="Calibri"/>
              </a:rPr>
              <a:t>kommer</a:t>
            </a:r>
            <a:r>
              <a:rPr lang="en-US" dirty="0">
                <a:cs typeface="Calibri"/>
              </a:rPr>
              <a:t> </a:t>
            </a:r>
            <a:r>
              <a:rPr lang="en-US" dirty="0" err="1">
                <a:cs typeface="Calibri"/>
              </a:rPr>
              <a:t>att</a:t>
            </a:r>
            <a:r>
              <a:rPr lang="en-US" dirty="0">
                <a:cs typeface="Calibri"/>
              </a:rPr>
              <a:t> </a:t>
            </a:r>
            <a:r>
              <a:rPr lang="en-US" dirty="0" err="1">
                <a:cs typeface="Calibri"/>
              </a:rPr>
              <a:t>öka</a:t>
            </a:r>
            <a:r>
              <a:rPr lang="en-US" dirty="0">
                <a:cs typeface="Calibri"/>
              </a:rPr>
              <a:t> med </a:t>
            </a:r>
            <a:r>
              <a:rPr lang="en-US" dirty="0" err="1">
                <a:cs typeface="Calibri"/>
              </a:rPr>
              <a:t>drygt</a:t>
            </a:r>
            <a:r>
              <a:rPr lang="en-US" dirty="0">
                <a:cs typeface="Calibri"/>
              </a:rPr>
              <a:t> 1/3 till </a:t>
            </a:r>
            <a:r>
              <a:rPr lang="en-US" dirty="0" err="1">
                <a:cs typeface="Calibri"/>
              </a:rPr>
              <a:t>år</a:t>
            </a:r>
            <a:r>
              <a:rPr lang="en-US" dirty="0">
                <a:cs typeface="Calibri"/>
              </a:rPr>
              <a:t> 2050. </a:t>
            </a:r>
          </a:p>
          <a:p>
            <a:r>
              <a:rPr lang="en-US" dirty="0" err="1">
                <a:cs typeface="Calibri"/>
              </a:rPr>
              <a:t>Behovet</a:t>
            </a:r>
            <a:r>
              <a:rPr lang="en-US" dirty="0">
                <a:cs typeface="Calibri"/>
              </a:rPr>
              <a:t> </a:t>
            </a:r>
            <a:r>
              <a:rPr lang="en-US" dirty="0" err="1">
                <a:cs typeface="Calibri"/>
              </a:rPr>
              <a:t>att</a:t>
            </a:r>
            <a:r>
              <a:rPr lang="en-US" dirty="0">
                <a:cs typeface="Calibri"/>
              </a:rPr>
              <a:t> </a:t>
            </a:r>
            <a:r>
              <a:rPr lang="en-US" dirty="0" err="1">
                <a:cs typeface="Calibri"/>
              </a:rPr>
              <a:t>arbeta</a:t>
            </a:r>
            <a:r>
              <a:rPr lang="en-US" dirty="0">
                <a:cs typeface="Calibri"/>
              </a:rPr>
              <a:t> med Stärkt brandskydd </a:t>
            </a:r>
            <a:r>
              <a:rPr lang="en-US" dirty="0" err="1">
                <a:cs typeface="Calibri"/>
              </a:rPr>
              <a:t>är</a:t>
            </a:r>
            <a:r>
              <a:rPr lang="en-US" dirty="0">
                <a:cs typeface="Calibri"/>
              </a:rPr>
              <a:t> </a:t>
            </a:r>
            <a:r>
              <a:rPr lang="en-US" dirty="0" err="1">
                <a:cs typeface="Calibri"/>
              </a:rPr>
              <a:t>stort</a:t>
            </a:r>
            <a:r>
              <a:rPr lang="en-US" dirty="0">
                <a:cs typeface="Calibri"/>
              </a:rPr>
              <a:t>, </a:t>
            </a:r>
            <a:r>
              <a:rPr lang="en-US" dirty="0" err="1">
                <a:cs typeface="Calibri"/>
              </a:rPr>
              <a:t>annars</a:t>
            </a:r>
            <a:r>
              <a:rPr lang="en-US" dirty="0">
                <a:cs typeface="Calibri"/>
              </a:rPr>
              <a:t> </a:t>
            </a:r>
            <a:r>
              <a:rPr lang="en-US" dirty="0" err="1">
                <a:cs typeface="Calibri"/>
              </a:rPr>
              <a:t>kommer</a:t>
            </a:r>
            <a:r>
              <a:rPr lang="en-US" dirty="0">
                <a:cs typeface="Calibri"/>
              </a:rPr>
              <a:t> </a:t>
            </a:r>
            <a:r>
              <a:rPr lang="en-US" dirty="0" err="1">
                <a:cs typeface="Calibri"/>
              </a:rPr>
              <a:t>statistiken</a:t>
            </a:r>
            <a:r>
              <a:rPr lang="en-US" dirty="0">
                <a:cs typeface="Calibri"/>
              </a:rPr>
              <a:t> </a:t>
            </a:r>
            <a:r>
              <a:rPr lang="en-US" dirty="0" err="1">
                <a:cs typeface="Calibri"/>
              </a:rPr>
              <a:t>vända</a:t>
            </a:r>
            <a:r>
              <a:rPr lang="en-US" dirty="0">
                <a:cs typeface="Calibri"/>
              </a:rPr>
              <a:t> </a:t>
            </a:r>
            <a:r>
              <a:rPr lang="en-US" dirty="0" err="1">
                <a:cs typeface="Calibri"/>
              </a:rPr>
              <a:t>åt</a:t>
            </a:r>
            <a:r>
              <a:rPr lang="en-US" dirty="0">
                <a:cs typeface="Calibri"/>
              </a:rPr>
              <a:t> </a:t>
            </a:r>
            <a:r>
              <a:rPr lang="en-US" dirty="0" err="1">
                <a:cs typeface="Calibri"/>
              </a:rPr>
              <a:t>fel</a:t>
            </a:r>
            <a:r>
              <a:rPr lang="en-US" dirty="0">
                <a:cs typeface="Calibri"/>
              </a:rPr>
              <a:t> </a:t>
            </a:r>
            <a:r>
              <a:rPr lang="en-US" dirty="0" err="1">
                <a:cs typeface="Calibri"/>
              </a:rPr>
              <a:t>håll</a:t>
            </a:r>
            <a:r>
              <a:rPr lang="en-US" dirty="0">
                <a:cs typeface="Calibri"/>
              </a:rPr>
              <a:t>.</a:t>
            </a:r>
          </a:p>
          <a:p>
            <a:r>
              <a:rPr lang="sv-SE" dirty="0"/>
              <a:t>Flertalet satsningar exempelvis aktiv mot brand har gjorts för att vända statistiken. </a:t>
            </a:r>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cs typeface="Calibri"/>
              </a:rPr>
              <a:t>År</a:t>
            </a:r>
            <a:r>
              <a:rPr lang="en-US" dirty="0">
                <a:cs typeface="Calibri"/>
              </a:rPr>
              <a:t> 2013 tog MSB  </a:t>
            </a:r>
            <a:r>
              <a:rPr lang="en-US" dirty="0" err="1">
                <a:cs typeface="Calibri"/>
              </a:rPr>
              <a:t>fram</a:t>
            </a:r>
            <a:r>
              <a:rPr lang="en-US" dirty="0">
                <a:cs typeface="Calibri"/>
              </a:rPr>
              <a:t> </a:t>
            </a:r>
            <a:r>
              <a:rPr lang="en-US" dirty="0" err="1">
                <a:cs typeface="Calibri"/>
              </a:rPr>
              <a:t>en</a:t>
            </a:r>
            <a:r>
              <a:rPr lang="en-US" dirty="0">
                <a:cs typeface="Calibri"/>
              </a:rPr>
              <a:t> </a:t>
            </a:r>
            <a:r>
              <a:rPr lang="en-US" dirty="0" err="1">
                <a:cs typeface="Calibri"/>
              </a:rPr>
              <a:t>vägledning</a:t>
            </a:r>
            <a:r>
              <a:rPr lang="en-US" dirty="0">
                <a:cs typeface="Calibri"/>
              </a:rPr>
              <a:t> </a:t>
            </a:r>
            <a:r>
              <a:rPr lang="en-US" dirty="0" err="1">
                <a:cs typeface="Calibri"/>
              </a:rPr>
              <a:t>för</a:t>
            </a:r>
            <a:r>
              <a:rPr lang="en-US" dirty="0">
                <a:cs typeface="Calibri"/>
              </a:rPr>
              <a:t> </a:t>
            </a:r>
            <a:r>
              <a:rPr lang="en-US" dirty="0" err="1">
                <a:cs typeface="Calibri"/>
              </a:rPr>
              <a:t>att</a:t>
            </a:r>
            <a:r>
              <a:rPr lang="en-US" dirty="0">
                <a:cs typeface="Calibri"/>
              </a:rPr>
              <a:t> </a:t>
            </a:r>
            <a:r>
              <a:rPr lang="en-US" dirty="0" err="1">
                <a:cs typeface="Calibri"/>
              </a:rPr>
              <a:t>underlätta</a:t>
            </a:r>
            <a:r>
              <a:rPr lang="en-US" dirty="0">
                <a:cs typeface="Calibri"/>
              </a:rPr>
              <a:t> </a:t>
            </a:r>
            <a:r>
              <a:rPr lang="en-US" dirty="0" err="1">
                <a:cs typeface="Calibri"/>
              </a:rPr>
              <a:t>arbetet</a:t>
            </a:r>
            <a:r>
              <a:rPr lang="en-US" dirty="0">
                <a:cs typeface="Calibri"/>
              </a:rPr>
              <a:t> med </a:t>
            </a:r>
            <a:r>
              <a:rPr lang="en-US" dirty="0" err="1">
                <a:cs typeface="Calibri"/>
              </a:rPr>
              <a:t>stärkt</a:t>
            </a:r>
            <a:r>
              <a:rPr lang="en-US" dirty="0">
                <a:cs typeface="Calibri"/>
              </a:rPr>
              <a:t> </a:t>
            </a:r>
            <a:r>
              <a:rPr lang="en-US" dirty="0" err="1">
                <a:cs typeface="Calibri"/>
              </a:rPr>
              <a:t>brandskydd</a:t>
            </a:r>
            <a:r>
              <a:rPr lang="en-US" dirty="0">
                <a:cs typeface="Calibri"/>
              </a:rPr>
              <a:t> </a:t>
            </a:r>
            <a:r>
              <a:rPr lang="en-US" dirty="0" err="1">
                <a:cs typeface="Calibri"/>
              </a:rPr>
              <a:t>för</a:t>
            </a:r>
            <a:r>
              <a:rPr lang="en-US" dirty="0">
                <a:cs typeface="Calibri"/>
              </a:rPr>
              <a:t> </a:t>
            </a:r>
            <a:r>
              <a:rPr lang="en-US" dirty="0" err="1">
                <a:cs typeface="Calibri"/>
              </a:rPr>
              <a:t>särskilt</a:t>
            </a:r>
            <a:r>
              <a:rPr lang="en-US" dirty="0">
                <a:cs typeface="Calibri"/>
              </a:rPr>
              <a:t> </a:t>
            </a:r>
            <a:r>
              <a:rPr lang="en-US" dirty="0" err="1">
                <a:cs typeface="Calibri"/>
              </a:rPr>
              <a:t>riskutsatta</a:t>
            </a:r>
            <a:r>
              <a:rPr lang="en-US" dirty="0">
                <a:cs typeface="Calibri"/>
              </a:rPr>
              <a:t> </a:t>
            </a:r>
            <a:r>
              <a:rPr lang="en-US" dirty="0" err="1">
                <a:cs typeface="Calibri"/>
              </a:rPr>
              <a:t>individer</a:t>
            </a:r>
            <a:r>
              <a:rPr lang="en-US" dirty="0">
                <a:cs typeface="Calibri"/>
              </a:rPr>
              <a:t>. </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5</a:t>
            </a:fld>
            <a:endParaRPr lang="sv-SE"/>
          </a:p>
        </p:txBody>
      </p:sp>
    </p:spTree>
    <p:extLst>
      <p:ext uri="{BB962C8B-B14F-4D97-AF65-F5344CB8AC3E}">
        <p14:creationId xmlns:p14="http://schemas.microsoft.com/office/powerpoint/2010/main" val="106216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Nu </a:t>
            </a:r>
            <a:r>
              <a:rPr lang="en-US" dirty="0" err="1">
                <a:cs typeface="Calibri"/>
              </a:rPr>
              <a:t>kommer</a:t>
            </a:r>
            <a:r>
              <a:rPr lang="en-US" dirty="0">
                <a:cs typeface="Calibri"/>
              </a:rPr>
              <a:t> vi </a:t>
            </a:r>
            <a:r>
              <a:rPr lang="en-US" dirty="0" err="1">
                <a:cs typeface="Calibri"/>
              </a:rPr>
              <a:t>förklara</a:t>
            </a:r>
            <a:r>
              <a:rPr lang="en-US" dirty="0">
                <a:cs typeface="Calibri"/>
              </a:rPr>
              <a:t> </a:t>
            </a:r>
            <a:r>
              <a:rPr lang="en-US" dirty="0" err="1">
                <a:cs typeface="Calibri"/>
              </a:rPr>
              <a:t>hur</a:t>
            </a:r>
            <a:r>
              <a:rPr lang="en-US" dirty="0">
                <a:cs typeface="Calibri"/>
              </a:rPr>
              <a:t> </a:t>
            </a:r>
            <a:r>
              <a:rPr lang="en-US" dirty="0" err="1">
                <a:cs typeface="Calibri"/>
              </a:rPr>
              <a:t>arbetsflödet</a:t>
            </a:r>
            <a:r>
              <a:rPr lang="en-US" dirty="0">
                <a:cs typeface="Calibri"/>
              </a:rPr>
              <a:t> </a:t>
            </a:r>
            <a:r>
              <a:rPr lang="en-US" dirty="0" err="1">
                <a:cs typeface="Calibri"/>
              </a:rPr>
              <a:t>i</a:t>
            </a:r>
            <a:r>
              <a:rPr lang="en-US" dirty="0">
                <a:cs typeface="Calibri"/>
              </a:rPr>
              <a:t> </a:t>
            </a:r>
            <a:r>
              <a:rPr lang="en-US" dirty="0" err="1">
                <a:cs typeface="Calibri"/>
              </a:rPr>
              <a:t>kommunen</a:t>
            </a:r>
            <a:r>
              <a:rPr lang="en-US" dirty="0">
                <a:cs typeface="Calibri"/>
              </a:rPr>
              <a:t> </a:t>
            </a:r>
            <a:r>
              <a:rPr lang="en-US" dirty="0" err="1">
                <a:cs typeface="Calibri"/>
              </a:rPr>
              <a:t>kan</a:t>
            </a:r>
            <a:r>
              <a:rPr lang="en-US" dirty="0">
                <a:cs typeface="Calibri"/>
              </a:rPr>
              <a:t> se </a:t>
            </a:r>
            <a:r>
              <a:rPr lang="en-US" dirty="0" err="1">
                <a:cs typeface="Calibri"/>
              </a:rPr>
              <a:t>ut</a:t>
            </a:r>
            <a:r>
              <a:rPr lang="en-US" dirty="0">
                <a:cs typeface="Calibri"/>
              </a:rPr>
              <a:t> för särskilt riskutsatta</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6</a:t>
            </a:fld>
            <a:endParaRPr lang="sv-SE"/>
          </a:p>
        </p:txBody>
      </p:sp>
    </p:spTree>
    <p:extLst>
      <p:ext uri="{BB962C8B-B14F-4D97-AF65-F5344CB8AC3E}">
        <p14:creationId xmlns:p14="http://schemas.microsoft.com/office/powerpoint/2010/main" val="120884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cs typeface="Calibri"/>
              </a:rPr>
              <a:t>Kartläggningen</a:t>
            </a:r>
            <a:r>
              <a:rPr lang="en-US" dirty="0">
                <a:cs typeface="Calibri"/>
              </a:rPr>
              <a:t> </a:t>
            </a:r>
            <a:r>
              <a:rPr lang="en-US" dirty="0" err="1">
                <a:cs typeface="Calibri"/>
              </a:rPr>
              <a:t>syftar</a:t>
            </a:r>
            <a:r>
              <a:rPr lang="en-US" dirty="0">
                <a:cs typeface="Calibri"/>
              </a:rPr>
              <a:t> till </a:t>
            </a:r>
            <a:r>
              <a:rPr lang="en-US" dirty="0" err="1">
                <a:cs typeface="Calibri"/>
              </a:rPr>
              <a:t>att</a:t>
            </a:r>
            <a:r>
              <a:rPr lang="en-US" dirty="0">
                <a:cs typeface="Calibri"/>
              </a:rPr>
              <a:t> </a:t>
            </a:r>
            <a:r>
              <a:rPr lang="en-US" dirty="0" err="1">
                <a:cs typeface="Calibri"/>
              </a:rPr>
              <a:t>inventera</a:t>
            </a:r>
            <a:r>
              <a:rPr lang="en-US" dirty="0">
                <a:cs typeface="Calibri"/>
              </a:rPr>
              <a:t> </a:t>
            </a:r>
            <a:r>
              <a:rPr lang="en-US" dirty="0" err="1">
                <a:cs typeface="Calibri"/>
              </a:rPr>
              <a:t>antalet</a:t>
            </a:r>
            <a:r>
              <a:rPr lang="en-US" dirty="0">
                <a:cs typeface="Calibri"/>
              </a:rPr>
              <a:t> </a:t>
            </a:r>
            <a:r>
              <a:rPr lang="en-US" dirty="0" err="1">
                <a:cs typeface="Calibri"/>
              </a:rPr>
              <a:t>brukare</a:t>
            </a:r>
            <a:r>
              <a:rPr lang="en-US" dirty="0">
                <a:cs typeface="Calibri"/>
              </a:rPr>
              <a:t>/</a:t>
            </a:r>
            <a:r>
              <a:rPr lang="en-US" dirty="0" err="1">
                <a:cs typeface="Calibri"/>
              </a:rPr>
              <a:t>kunder</a:t>
            </a:r>
            <a:r>
              <a:rPr lang="en-US" dirty="0">
                <a:cs typeface="Calibri"/>
              </a:rPr>
              <a:t> </a:t>
            </a:r>
            <a:r>
              <a:rPr lang="en-US" dirty="0" err="1">
                <a:cs typeface="Calibri"/>
              </a:rPr>
              <a:t>som</a:t>
            </a:r>
            <a:r>
              <a:rPr lang="en-US" dirty="0">
                <a:cs typeface="Calibri"/>
              </a:rPr>
              <a:t> </a:t>
            </a:r>
            <a:r>
              <a:rPr lang="en-US" dirty="0" err="1">
                <a:cs typeface="Calibri"/>
              </a:rPr>
              <a:t>finns</a:t>
            </a:r>
            <a:r>
              <a:rPr lang="en-US" dirty="0">
                <a:cs typeface="Calibri"/>
              </a:rPr>
              <a:t> </a:t>
            </a:r>
            <a:r>
              <a:rPr lang="en-US" dirty="0" err="1">
                <a:cs typeface="Calibri"/>
              </a:rPr>
              <a:t>i</a:t>
            </a:r>
            <a:r>
              <a:rPr lang="en-US" dirty="0">
                <a:cs typeface="Calibri"/>
              </a:rPr>
              <a:t> </a:t>
            </a:r>
            <a:r>
              <a:rPr lang="en-US" dirty="0" err="1">
                <a:cs typeface="Calibri"/>
              </a:rPr>
              <a:t>kommunens</a:t>
            </a:r>
            <a:r>
              <a:rPr lang="en-US" dirty="0">
                <a:cs typeface="Calibri"/>
              </a:rPr>
              <a:t> </a:t>
            </a:r>
            <a:r>
              <a:rPr lang="en-US" dirty="0" err="1">
                <a:cs typeface="Calibri"/>
              </a:rPr>
              <a:t>verksamhetsområde</a:t>
            </a:r>
            <a:r>
              <a:rPr lang="en-US" dirty="0">
                <a:cs typeface="Calibri"/>
              </a:rPr>
              <a:t>. </a:t>
            </a:r>
          </a:p>
          <a:p>
            <a:r>
              <a:rPr lang="en-US" dirty="0" err="1">
                <a:cs typeface="Calibri"/>
              </a:rPr>
              <a:t>Därefter</a:t>
            </a:r>
            <a:r>
              <a:rPr lang="en-US" dirty="0">
                <a:cs typeface="Calibri"/>
              </a:rPr>
              <a:t> </a:t>
            </a:r>
            <a:r>
              <a:rPr lang="en-US" dirty="0" err="1">
                <a:cs typeface="Calibri"/>
              </a:rPr>
              <a:t>identifierar</a:t>
            </a:r>
            <a:r>
              <a:rPr lang="en-US" dirty="0">
                <a:cs typeface="Calibri"/>
              </a:rPr>
              <a:t> man de individer </a:t>
            </a:r>
            <a:r>
              <a:rPr lang="en-US" dirty="0" err="1">
                <a:cs typeface="Calibri"/>
              </a:rPr>
              <a:t>som</a:t>
            </a:r>
            <a:r>
              <a:rPr lang="en-US" dirty="0">
                <a:cs typeface="Calibri"/>
              </a:rPr>
              <a:t> har </a:t>
            </a:r>
            <a:r>
              <a:rPr lang="en-US" dirty="0" err="1">
                <a:cs typeface="Calibri"/>
              </a:rPr>
              <a:t>behov</a:t>
            </a:r>
            <a:r>
              <a:rPr lang="en-US" dirty="0">
                <a:cs typeface="Calibri"/>
              </a:rPr>
              <a:t> av </a:t>
            </a:r>
            <a:r>
              <a:rPr lang="en-US" dirty="0" err="1">
                <a:cs typeface="Calibri"/>
              </a:rPr>
              <a:t>stärkt</a:t>
            </a:r>
            <a:r>
              <a:rPr lang="en-US" dirty="0">
                <a:cs typeface="Calibri"/>
              </a:rPr>
              <a:t> brandskydd. </a:t>
            </a:r>
            <a:r>
              <a:rPr lang="en-US" dirty="0" err="1">
                <a:cs typeface="Calibri"/>
              </a:rPr>
              <a:t>Kriterier</a:t>
            </a:r>
            <a:r>
              <a:rPr lang="en-US" dirty="0">
                <a:cs typeface="Calibri"/>
              </a:rPr>
              <a:t> </a:t>
            </a:r>
            <a:r>
              <a:rPr lang="en-US" dirty="0" err="1">
                <a:cs typeface="Calibri"/>
              </a:rPr>
              <a:t>som</a:t>
            </a:r>
            <a:r>
              <a:rPr lang="en-US" dirty="0">
                <a:cs typeface="Calibri"/>
              </a:rPr>
              <a:t> ska </a:t>
            </a:r>
            <a:r>
              <a:rPr lang="en-US" dirty="0" err="1">
                <a:cs typeface="Calibri"/>
              </a:rPr>
              <a:t>vara</a:t>
            </a:r>
            <a:r>
              <a:rPr lang="en-US" dirty="0">
                <a:cs typeface="Calibri"/>
              </a:rPr>
              <a:t> </a:t>
            </a:r>
            <a:r>
              <a:rPr lang="en-US" dirty="0" err="1">
                <a:cs typeface="Calibri"/>
              </a:rPr>
              <a:t>uppfyllda</a:t>
            </a:r>
            <a:r>
              <a:rPr lang="en-US" dirty="0">
                <a:cs typeface="Calibri"/>
              </a:rPr>
              <a:t> </a:t>
            </a:r>
            <a:r>
              <a:rPr lang="en-US" dirty="0" err="1">
                <a:cs typeface="Calibri"/>
              </a:rPr>
              <a:t>är</a:t>
            </a:r>
            <a:r>
              <a:rPr lang="en-US" dirty="0">
                <a:cs typeface="Calibri"/>
              </a:rPr>
              <a:t>; </a:t>
            </a:r>
            <a:r>
              <a:rPr lang="en-US" dirty="0" err="1">
                <a:cs typeface="Calibri"/>
              </a:rPr>
              <a:t>ett</a:t>
            </a:r>
            <a:r>
              <a:rPr lang="en-US" dirty="0">
                <a:cs typeface="Calibri"/>
              </a:rPr>
              <a:t> </a:t>
            </a:r>
            <a:r>
              <a:rPr lang="en-US" dirty="0" err="1">
                <a:cs typeface="Calibri"/>
              </a:rPr>
              <a:t>eget</a:t>
            </a:r>
            <a:r>
              <a:rPr lang="en-US" dirty="0">
                <a:cs typeface="Calibri"/>
              </a:rPr>
              <a:t> </a:t>
            </a:r>
            <a:r>
              <a:rPr lang="en-US" dirty="0" err="1">
                <a:cs typeface="Calibri"/>
              </a:rPr>
              <a:t>boende</a:t>
            </a:r>
            <a:r>
              <a:rPr lang="en-US" dirty="0">
                <a:cs typeface="Calibri"/>
              </a:rPr>
              <a:t>  </a:t>
            </a:r>
            <a:r>
              <a:rPr lang="en-US" dirty="0" err="1">
                <a:cs typeface="Calibri"/>
              </a:rPr>
              <a:t>och</a:t>
            </a:r>
            <a:r>
              <a:rPr lang="en-US" dirty="0">
                <a:cs typeface="Calibri"/>
              </a:rPr>
              <a:t> </a:t>
            </a:r>
            <a:r>
              <a:rPr lang="en-US" dirty="0" err="1">
                <a:cs typeface="Calibri"/>
              </a:rPr>
              <a:t>ett</a:t>
            </a:r>
            <a:r>
              <a:rPr lang="en-US" dirty="0">
                <a:cs typeface="Calibri"/>
              </a:rPr>
              <a:t> </a:t>
            </a:r>
            <a:r>
              <a:rPr lang="en-US" dirty="0" err="1">
                <a:cs typeface="Calibri"/>
              </a:rPr>
              <a:t>beteende</a:t>
            </a:r>
            <a:r>
              <a:rPr lang="en-US" dirty="0">
                <a:cs typeface="Calibri"/>
              </a:rPr>
              <a:t> </a:t>
            </a:r>
            <a:r>
              <a:rPr lang="en-US" dirty="0" err="1">
                <a:cs typeface="Calibri"/>
              </a:rPr>
              <a:t>som</a:t>
            </a:r>
            <a:r>
              <a:rPr lang="en-US" dirty="0">
                <a:cs typeface="Calibri"/>
              </a:rPr>
              <a:t> </a:t>
            </a:r>
            <a:r>
              <a:rPr lang="en-US" dirty="0" err="1">
                <a:cs typeface="Calibri"/>
              </a:rPr>
              <a:t>innebär</a:t>
            </a:r>
            <a:r>
              <a:rPr lang="en-US" dirty="0">
                <a:cs typeface="Calibri"/>
              </a:rPr>
              <a:t> </a:t>
            </a:r>
            <a:r>
              <a:rPr lang="en-US" dirty="0" err="1">
                <a:cs typeface="Calibri"/>
              </a:rPr>
              <a:t>en</a:t>
            </a:r>
            <a:r>
              <a:rPr lang="en-US" dirty="0">
                <a:cs typeface="Calibri"/>
              </a:rPr>
              <a:t> </a:t>
            </a:r>
            <a:r>
              <a:rPr lang="en-US" dirty="0" err="1">
                <a:cs typeface="Calibri"/>
              </a:rPr>
              <a:t>förhöjd</a:t>
            </a:r>
            <a:r>
              <a:rPr lang="en-US" dirty="0">
                <a:cs typeface="Calibri"/>
              </a:rPr>
              <a:t> risk för brand, </a:t>
            </a:r>
            <a:r>
              <a:rPr lang="en-US" dirty="0" err="1">
                <a:cs typeface="Calibri"/>
              </a:rPr>
              <a:t>svårt</a:t>
            </a:r>
            <a:r>
              <a:rPr lang="en-US" dirty="0">
                <a:cs typeface="Calibri"/>
              </a:rPr>
              <a:t> </a:t>
            </a:r>
            <a:r>
              <a:rPr lang="en-US" dirty="0" err="1">
                <a:cs typeface="Calibri"/>
              </a:rPr>
              <a:t>att</a:t>
            </a:r>
            <a:r>
              <a:rPr lang="en-US" dirty="0">
                <a:cs typeface="Calibri"/>
              </a:rPr>
              <a:t> </a:t>
            </a:r>
            <a:r>
              <a:rPr lang="en-US" dirty="0" err="1">
                <a:cs typeface="Calibri"/>
              </a:rPr>
              <a:t>uppfatta</a:t>
            </a:r>
            <a:r>
              <a:rPr lang="en-US" dirty="0">
                <a:cs typeface="Calibri"/>
              </a:rPr>
              <a:t> </a:t>
            </a:r>
            <a:r>
              <a:rPr lang="en-US" dirty="0" err="1">
                <a:cs typeface="Calibri"/>
              </a:rPr>
              <a:t>faran</a:t>
            </a:r>
            <a:r>
              <a:rPr lang="en-US" dirty="0">
                <a:cs typeface="Calibri"/>
              </a:rPr>
              <a:t> </a:t>
            </a:r>
            <a:r>
              <a:rPr lang="en-US" dirty="0" err="1">
                <a:cs typeface="Calibri"/>
              </a:rPr>
              <a:t>och</a:t>
            </a:r>
            <a:r>
              <a:rPr lang="en-US" dirty="0">
                <a:cs typeface="Calibri"/>
              </a:rPr>
              <a:t> </a:t>
            </a:r>
            <a:r>
              <a:rPr lang="en-US" dirty="0" err="1">
                <a:cs typeface="Calibri"/>
              </a:rPr>
              <a:t>svårt</a:t>
            </a:r>
            <a:r>
              <a:rPr lang="en-US" dirty="0">
                <a:cs typeface="Calibri"/>
              </a:rPr>
              <a:t> </a:t>
            </a:r>
            <a:r>
              <a:rPr lang="en-US" dirty="0" err="1">
                <a:cs typeface="Calibri"/>
              </a:rPr>
              <a:t>att</a:t>
            </a:r>
            <a:r>
              <a:rPr lang="en-US" dirty="0">
                <a:cs typeface="Calibri"/>
              </a:rPr>
              <a:t> </a:t>
            </a:r>
            <a:r>
              <a:rPr lang="en-US" dirty="0" err="1">
                <a:cs typeface="Calibri"/>
              </a:rPr>
              <a:t>utrymma</a:t>
            </a:r>
            <a:r>
              <a:rPr lang="en-US" dirty="0">
                <a:cs typeface="Calibri"/>
              </a:rPr>
              <a:t>. (</a:t>
            </a:r>
            <a:r>
              <a:rPr lang="en-US" dirty="0" err="1">
                <a:cs typeface="Calibri"/>
              </a:rPr>
              <a:t>fysisk</a:t>
            </a:r>
            <a:r>
              <a:rPr lang="en-US" dirty="0">
                <a:cs typeface="Calibri"/>
              </a:rPr>
              <a:t> </a:t>
            </a:r>
            <a:r>
              <a:rPr lang="en-US" dirty="0" err="1">
                <a:cs typeface="Calibri"/>
              </a:rPr>
              <a:t>eller</a:t>
            </a:r>
            <a:r>
              <a:rPr lang="en-US" dirty="0">
                <a:cs typeface="Calibri"/>
              </a:rPr>
              <a:t> </a:t>
            </a:r>
            <a:r>
              <a:rPr lang="en-US" dirty="0" err="1">
                <a:cs typeface="Calibri"/>
              </a:rPr>
              <a:t>psykisk</a:t>
            </a:r>
            <a:r>
              <a:rPr lang="en-US" dirty="0">
                <a:cs typeface="Calibri"/>
              </a:rPr>
              <a:t> </a:t>
            </a:r>
            <a:r>
              <a:rPr lang="en-US" dirty="0" err="1">
                <a:cs typeface="Calibri"/>
              </a:rPr>
              <a:t>funktionsvariation</a:t>
            </a:r>
            <a:r>
              <a:rPr lang="en-US" dirty="0">
                <a:cs typeface="Calibri"/>
              </a:rPr>
              <a:t>, </a:t>
            </a:r>
            <a:r>
              <a:rPr lang="en-US" dirty="0" err="1">
                <a:cs typeface="Calibri"/>
              </a:rPr>
              <a:t>ålderdom</a:t>
            </a:r>
            <a:r>
              <a:rPr lang="en-US" dirty="0">
                <a:cs typeface="Calibri"/>
              </a:rPr>
              <a:t>, </a:t>
            </a:r>
            <a:r>
              <a:rPr lang="en-US" dirty="0" err="1">
                <a:cs typeface="Calibri"/>
              </a:rPr>
              <a:t>sjukdom</a:t>
            </a:r>
            <a:r>
              <a:rPr lang="en-US" dirty="0">
                <a:cs typeface="Calibri"/>
              </a:rPr>
              <a:t>, </a:t>
            </a:r>
            <a:r>
              <a:rPr lang="en-US" dirty="0" err="1">
                <a:cs typeface="Calibri"/>
              </a:rPr>
              <a:t>missbruk</a:t>
            </a:r>
            <a:r>
              <a:rPr lang="en-US" dirty="0">
                <a:cs typeface="Calibri"/>
              </a:rPr>
              <a:t> </a:t>
            </a:r>
            <a:r>
              <a:rPr lang="en-US" dirty="0" err="1">
                <a:cs typeface="Calibri"/>
              </a:rPr>
              <a:t>m.m.</a:t>
            </a:r>
            <a:r>
              <a:rPr lang="en-US" dirty="0">
                <a:cs typeface="Calibri"/>
              </a:rPr>
              <a:t>)</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7</a:t>
            </a:fld>
            <a:endParaRPr lang="sv-SE"/>
          </a:p>
        </p:txBody>
      </p:sp>
    </p:spTree>
    <p:extLst>
      <p:ext uri="{BB962C8B-B14F-4D97-AF65-F5344CB8AC3E}">
        <p14:creationId xmlns:p14="http://schemas.microsoft.com/office/powerpoint/2010/main" val="125454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Omedelbara</a:t>
            </a:r>
            <a:r>
              <a:rPr lang="en-US" dirty="0">
                <a:cs typeface="Calibri"/>
              </a:rPr>
              <a:t> </a:t>
            </a:r>
            <a:r>
              <a:rPr lang="en-US" dirty="0" err="1">
                <a:cs typeface="Calibri"/>
              </a:rPr>
              <a:t>åtgärder</a:t>
            </a:r>
            <a:r>
              <a:rPr lang="en-US" dirty="0">
                <a:cs typeface="Calibri"/>
              </a:rPr>
              <a:t> </a:t>
            </a:r>
            <a:r>
              <a:rPr lang="en-US" dirty="0" err="1">
                <a:cs typeface="Calibri"/>
              </a:rPr>
              <a:t>kan</a:t>
            </a:r>
            <a:r>
              <a:rPr lang="en-US" dirty="0">
                <a:cs typeface="Calibri"/>
              </a:rPr>
              <a:t> </a:t>
            </a:r>
            <a:r>
              <a:rPr lang="en-US" dirty="0" err="1">
                <a:cs typeface="Calibri"/>
              </a:rPr>
              <a:t>vara</a:t>
            </a:r>
            <a:r>
              <a:rPr lang="en-US" dirty="0">
                <a:cs typeface="Calibri"/>
              </a:rPr>
              <a:t> </a:t>
            </a:r>
            <a:r>
              <a:rPr lang="en-US" dirty="0" err="1">
                <a:cs typeface="Calibri"/>
              </a:rPr>
              <a:t>att</a:t>
            </a:r>
            <a:r>
              <a:rPr lang="en-US" dirty="0">
                <a:cs typeface="Calibri"/>
              </a:rPr>
              <a:t> ta </a:t>
            </a:r>
            <a:r>
              <a:rPr lang="en-US" dirty="0" err="1">
                <a:cs typeface="Calibri"/>
              </a:rPr>
              <a:t>bort</a:t>
            </a:r>
            <a:r>
              <a:rPr lang="en-US" dirty="0">
                <a:cs typeface="Calibri"/>
              </a:rPr>
              <a:t> </a:t>
            </a:r>
            <a:r>
              <a:rPr lang="en-US" dirty="0" err="1">
                <a:cs typeface="Calibri"/>
              </a:rPr>
              <a:t>uppenbara</a:t>
            </a:r>
            <a:r>
              <a:rPr lang="en-US" dirty="0">
                <a:cs typeface="Calibri"/>
              </a:rPr>
              <a:t> </a:t>
            </a:r>
            <a:r>
              <a:rPr lang="en-US" dirty="0" err="1">
                <a:cs typeface="Calibri"/>
              </a:rPr>
              <a:t>brandrisker</a:t>
            </a:r>
            <a:r>
              <a:rPr lang="en-US" dirty="0">
                <a:cs typeface="Calibri"/>
              </a:rPr>
              <a:t> </a:t>
            </a:r>
            <a:r>
              <a:rPr lang="en-US" dirty="0" err="1">
                <a:cs typeface="Calibri"/>
              </a:rPr>
              <a:t>som</a:t>
            </a:r>
            <a:r>
              <a:rPr lang="en-US" dirty="0">
                <a:cs typeface="Calibri"/>
              </a:rPr>
              <a:t> </a:t>
            </a:r>
            <a:r>
              <a:rPr lang="en-US" dirty="0" err="1">
                <a:cs typeface="Calibri"/>
              </a:rPr>
              <a:t>brännbart</a:t>
            </a:r>
            <a:r>
              <a:rPr lang="en-US" dirty="0">
                <a:cs typeface="Calibri"/>
              </a:rPr>
              <a:t> material </a:t>
            </a:r>
            <a:r>
              <a:rPr lang="en-US" dirty="0" err="1">
                <a:cs typeface="Calibri"/>
              </a:rPr>
              <a:t>på</a:t>
            </a:r>
            <a:r>
              <a:rPr lang="en-US" dirty="0">
                <a:cs typeface="Calibri"/>
              </a:rPr>
              <a:t> </a:t>
            </a:r>
            <a:r>
              <a:rPr lang="en-US" dirty="0" err="1">
                <a:cs typeface="Calibri"/>
              </a:rPr>
              <a:t>spis</a:t>
            </a:r>
            <a:r>
              <a:rPr lang="en-US" dirty="0">
                <a:cs typeface="Calibri"/>
              </a:rPr>
              <a:t> </a:t>
            </a:r>
            <a:r>
              <a:rPr lang="en-US" dirty="0" err="1">
                <a:cs typeface="Calibri"/>
              </a:rPr>
              <a:t>eller</a:t>
            </a:r>
            <a:r>
              <a:rPr lang="en-US" dirty="0">
                <a:cs typeface="Calibri"/>
              </a:rPr>
              <a:t> </a:t>
            </a:r>
            <a:r>
              <a:rPr lang="en-US" dirty="0" err="1">
                <a:cs typeface="Calibri"/>
              </a:rPr>
              <a:t>farligt</a:t>
            </a:r>
            <a:r>
              <a:rPr lang="en-US" dirty="0">
                <a:cs typeface="Calibri"/>
              </a:rPr>
              <a:t> </a:t>
            </a:r>
            <a:r>
              <a:rPr lang="en-US" dirty="0" err="1">
                <a:cs typeface="Calibri"/>
              </a:rPr>
              <a:t>placerade</a:t>
            </a:r>
            <a:r>
              <a:rPr lang="en-US" dirty="0">
                <a:cs typeface="Calibri"/>
              </a:rPr>
              <a:t> </a:t>
            </a:r>
            <a:r>
              <a:rPr lang="en-US" dirty="0" err="1">
                <a:cs typeface="Calibri"/>
              </a:rPr>
              <a:t>levande</a:t>
            </a:r>
            <a:r>
              <a:rPr lang="en-US" dirty="0">
                <a:cs typeface="Calibri"/>
              </a:rPr>
              <a:t> </a:t>
            </a:r>
            <a:r>
              <a:rPr lang="en-US" dirty="0" err="1">
                <a:cs typeface="Calibri"/>
              </a:rPr>
              <a:t>ljus</a:t>
            </a:r>
            <a:r>
              <a:rPr lang="en-US" dirty="0">
                <a:cs typeface="Calibri"/>
              </a:rPr>
              <a:t> </a:t>
            </a:r>
            <a:r>
              <a:rPr lang="en-US" dirty="0" err="1">
                <a:cs typeface="Calibri"/>
              </a:rPr>
              <a:t>och</a:t>
            </a:r>
            <a:r>
              <a:rPr lang="en-US" dirty="0">
                <a:cs typeface="Calibri"/>
              </a:rPr>
              <a:t> se till </a:t>
            </a:r>
            <a:r>
              <a:rPr lang="en-US" dirty="0" err="1">
                <a:cs typeface="Calibri"/>
              </a:rPr>
              <a:t>så</a:t>
            </a:r>
            <a:r>
              <a:rPr lang="en-US" dirty="0">
                <a:cs typeface="Calibri"/>
              </a:rPr>
              <a:t> </a:t>
            </a:r>
            <a:r>
              <a:rPr lang="en-US" dirty="0" err="1">
                <a:cs typeface="Calibri"/>
              </a:rPr>
              <a:t>att</a:t>
            </a:r>
            <a:r>
              <a:rPr lang="en-US" dirty="0">
                <a:cs typeface="Calibri"/>
              </a:rPr>
              <a:t> </a:t>
            </a:r>
            <a:r>
              <a:rPr lang="en-US" dirty="0" err="1">
                <a:cs typeface="Calibri"/>
              </a:rPr>
              <a:t>brandvarnaren</a:t>
            </a:r>
            <a:r>
              <a:rPr lang="en-US" dirty="0">
                <a:cs typeface="Calibri"/>
              </a:rPr>
              <a:t> </a:t>
            </a:r>
            <a:r>
              <a:rPr lang="en-US" dirty="0" err="1">
                <a:cs typeface="Calibri"/>
              </a:rPr>
              <a:t>finns</a:t>
            </a:r>
            <a:r>
              <a:rPr lang="en-US" dirty="0">
                <a:cs typeface="Calibri"/>
              </a:rPr>
              <a:t> </a:t>
            </a:r>
            <a:r>
              <a:rPr lang="en-US" dirty="0" err="1">
                <a:cs typeface="Calibri"/>
              </a:rPr>
              <a:t>på</a:t>
            </a:r>
            <a:r>
              <a:rPr lang="en-US" dirty="0">
                <a:cs typeface="Calibri"/>
              </a:rPr>
              <a:t> plats </a:t>
            </a:r>
            <a:r>
              <a:rPr lang="en-US" dirty="0" err="1">
                <a:cs typeface="Calibri"/>
              </a:rPr>
              <a:t>och</a:t>
            </a:r>
            <a:r>
              <a:rPr lang="en-US" dirty="0">
                <a:cs typeface="Calibri"/>
              </a:rPr>
              <a:t> </a:t>
            </a:r>
            <a:r>
              <a:rPr lang="en-US" dirty="0" err="1">
                <a:cs typeface="Calibri"/>
              </a:rPr>
              <a:t>fungerar</a:t>
            </a:r>
            <a:r>
              <a:rPr lang="en-US" dirty="0">
                <a:cs typeface="Calibri"/>
              </a:rPr>
              <a:t>.</a:t>
            </a:r>
          </a:p>
          <a:p>
            <a:r>
              <a:rPr lang="en-US" dirty="0" err="1">
                <a:cs typeface="Calibri"/>
              </a:rPr>
              <a:t>Rapportera</a:t>
            </a:r>
            <a:r>
              <a:rPr lang="en-US" dirty="0">
                <a:cs typeface="Calibri"/>
              </a:rPr>
              <a:t> till </a:t>
            </a:r>
            <a:r>
              <a:rPr lang="en-US" dirty="0" err="1">
                <a:cs typeface="Calibri"/>
              </a:rPr>
              <a:t>närmsta</a:t>
            </a:r>
            <a:r>
              <a:rPr lang="en-US" dirty="0">
                <a:cs typeface="Calibri"/>
              </a:rPr>
              <a:t> chef </a:t>
            </a:r>
            <a:r>
              <a:rPr lang="en-US" dirty="0" err="1">
                <a:cs typeface="Calibri"/>
              </a:rPr>
              <a:t>som</a:t>
            </a:r>
            <a:r>
              <a:rPr lang="en-US" dirty="0">
                <a:cs typeface="Calibri"/>
              </a:rPr>
              <a:t> </a:t>
            </a:r>
            <a:r>
              <a:rPr lang="en-US" dirty="0" err="1">
                <a:cs typeface="Calibri"/>
              </a:rPr>
              <a:t>beslutar</a:t>
            </a:r>
            <a:r>
              <a:rPr lang="en-US" dirty="0">
                <a:cs typeface="Calibri"/>
              </a:rPr>
              <a:t> om </a:t>
            </a:r>
            <a:r>
              <a:rPr lang="en-US" dirty="0" err="1">
                <a:cs typeface="Calibri"/>
              </a:rPr>
              <a:t>vilka</a:t>
            </a:r>
            <a:r>
              <a:rPr lang="en-US" dirty="0">
                <a:cs typeface="Calibri"/>
              </a:rPr>
              <a:t> </a:t>
            </a:r>
            <a:r>
              <a:rPr lang="en-US" dirty="0" err="1">
                <a:cs typeface="Calibri"/>
              </a:rPr>
              <a:t>åtgärder</a:t>
            </a:r>
            <a:r>
              <a:rPr lang="en-US" dirty="0">
                <a:cs typeface="Calibri"/>
              </a:rPr>
              <a:t> </a:t>
            </a:r>
            <a:r>
              <a:rPr lang="en-US" dirty="0" err="1">
                <a:cs typeface="Calibri"/>
              </a:rPr>
              <a:t>som</a:t>
            </a:r>
            <a:r>
              <a:rPr lang="en-US" dirty="0">
                <a:cs typeface="Calibri"/>
              </a:rPr>
              <a:t> ska </a:t>
            </a:r>
            <a:r>
              <a:rPr lang="en-US" dirty="0" err="1">
                <a:cs typeface="Calibri"/>
              </a:rPr>
              <a:t>vidtas</a:t>
            </a:r>
            <a:r>
              <a:rPr lang="en-US" dirty="0">
                <a:cs typeface="Calibri"/>
              </a:rPr>
              <a:t>. </a:t>
            </a:r>
            <a:r>
              <a:rPr lang="en-US" dirty="0" err="1">
                <a:cs typeface="Calibri"/>
              </a:rPr>
              <a:t>Exempelvis</a:t>
            </a:r>
            <a:r>
              <a:rPr lang="en-US" dirty="0">
                <a:cs typeface="Calibri"/>
              </a:rPr>
              <a:t> </a:t>
            </a:r>
            <a:r>
              <a:rPr lang="en-US" dirty="0" err="1">
                <a:cs typeface="Calibri"/>
              </a:rPr>
              <a:t>utförliga</a:t>
            </a:r>
            <a:r>
              <a:rPr lang="en-US" dirty="0">
                <a:cs typeface="Calibri"/>
              </a:rPr>
              <a:t> </a:t>
            </a:r>
            <a:r>
              <a:rPr lang="en-US" dirty="0" err="1">
                <a:cs typeface="Calibri"/>
              </a:rPr>
              <a:t>checklistan</a:t>
            </a:r>
            <a:r>
              <a:rPr lang="en-US" dirty="0">
                <a:cs typeface="Calibri"/>
              </a:rPr>
              <a:t>, </a:t>
            </a:r>
            <a:r>
              <a:rPr lang="en-US" dirty="0" err="1">
                <a:cs typeface="Calibri"/>
              </a:rPr>
              <a:t>kontakt</a:t>
            </a:r>
            <a:r>
              <a:rPr lang="en-US" dirty="0">
                <a:cs typeface="Calibri"/>
              </a:rPr>
              <a:t> med </a:t>
            </a:r>
            <a:r>
              <a:rPr lang="en-US" dirty="0" err="1">
                <a:cs typeface="Calibri"/>
              </a:rPr>
              <a:t>räddningstjänsten</a:t>
            </a:r>
            <a:r>
              <a:rPr lang="en-US" dirty="0">
                <a:cs typeface="Calibri"/>
              </a:rPr>
              <a:t>, </a:t>
            </a:r>
            <a:r>
              <a:rPr lang="en-US" dirty="0" err="1">
                <a:cs typeface="Calibri"/>
              </a:rPr>
              <a:t>samråda</a:t>
            </a:r>
            <a:r>
              <a:rPr lang="en-US" dirty="0">
                <a:cs typeface="Calibri"/>
              </a:rPr>
              <a:t> med </a:t>
            </a:r>
            <a:r>
              <a:rPr lang="en-US" dirty="0" err="1">
                <a:cs typeface="Calibri"/>
              </a:rPr>
              <a:t>andra</a:t>
            </a:r>
            <a:r>
              <a:rPr lang="en-US" dirty="0">
                <a:cs typeface="Calibri"/>
              </a:rPr>
              <a:t> </a:t>
            </a:r>
            <a:r>
              <a:rPr lang="en-US" dirty="0" err="1">
                <a:cs typeface="Calibri"/>
              </a:rPr>
              <a:t>kommunala</a:t>
            </a:r>
            <a:r>
              <a:rPr lang="en-US" dirty="0">
                <a:cs typeface="Calibri"/>
              </a:rPr>
              <a:t> </a:t>
            </a:r>
            <a:r>
              <a:rPr lang="en-US" dirty="0" err="1">
                <a:cs typeface="Calibri"/>
              </a:rPr>
              <a:t>verksamheter</a:t>
            </a:r>
            <a:r>
              <a:rPr lang="en-US" dirty="0">
                <a:cs typeface="Calibri"/>
              </a:rPr>
              <a:t> </a:t>
            </a:r>
            <a:r>
              <a:rPr lang="en-US" dirty="0" err="1">
                <a:cs typeface="Calibri"/>
              </a:rPr>
              <a:t>och</a:t>
            </a:r>
            <a:r>
              <a:rPr lang="en-US" dirty="0">
                <a:cs typeface="Calibri"/>
              </a:rPr>
              <a:t> </a:t>
            </a:r>
            <a:r>
              <a:rPr lang="en-US" dirty="0" err="1">
                <a:cs typeface="Calibri"/>
              </a:rPr>
              <a:t>myndigheter</a:t>
            </a:r>
            <a:r>
              <a:rPr lang="en-US" dirty="0">
                <a:cs typeface="Calibri"/>
              </a:rPr>
              <a:t>.</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8</a:t>
            </a:fld>
            <a:endParaRPr lang="sv-SE"/>
          </a:p>
        </p:txBody>
      </p:sp>
    </p:spTree>
    <p:extLst>
      <p:ext uri="{BB962C8B-B14F-4D97-AF65-F5344CB8AC3E}">
        <p14:creationId xmlns:p14="http://schemas.microsoft.com/office/powerpoint/2010/main" val="51748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Med </a:t>
            </a:r>
            <a:r>
              <a:rPr lang="sv-SE" noProof="0" dirty="0">
                <a:cs typeface="Calibri"/>
              </a:rPr>
              <a:t>hjälp</a:t>
            </a:r>
            <a:r>
              <a:rPr lang="en-US" dirty="0">
                <a:cs typeface="Calibri"/>
              </a:rPr>
              <a:t> av </a:t>
            </a:r>
            <a:r>
              <a:rPr lang="en-US" dirty="0" err="1">
                <a:cs typeface="Calibri"/>
              </a:rPr>
              <a:t>åtgärdskatalogen</a:t>
            </a:r>
            <a:r>
              <a:rPr lang="en-US" dirty="0">
                <a:cs typeface="Calibri"/>
              </a:rPr>
              <a:t> </a:t>
            </a:r>
            <a:r>
              <a:rPr lang="en-US" dirty="0" err="1">
                <a:cs typeface="Calibri"/>
              </a:rPr>
              <a:t>genomföra</a:t>
            </a:r>
            <a:r>
              <a:rPr lang="en-US" dirty="0">
                <a:cs typeface="Calibri"/>
              </a:rPr>
              <a:t> </a:t>
            </a:r>
            <a:r>
              <a:rPr lang="en-US" dirty="0" err="1">
                <a:cs typeface="Calibri"/>
              </a:rPr>
              <a:t>och</a:t>
            </a:r>
            <a:r>
              <a:rPr lang="en-US" dirty="0">
                <a:cs typeface="Calibri"/>
              </a:rPr>
              <a:t> </a:t>
            </a:r>
            <a:r>
              <a:rPr lang="en-US" dirty="0" err="1">
                <a:cs typeface="Calibri"/>
              </a:rPr>
              <a:t>installera</a:t>
            </a:r>
            <a:r>
              <a:rPr lang="en-US" dirty="0">
                <a:cs typeface="Calibri"/>
              </a:rPr>
              <a:t> de </a:t>
            </a:r>
            <a:r>
              <a:rPr lang="en-US" dirty="0" err="1">
                <a:cs typeface="Calibri"/>
              </a:rPr>
              <a:t>åtgärder</a:t>
            </a:r>
            <a:r>
              <a:rPr lang="en-US" dirty="0">
                <a:cs typeface="Calibri"/>
              </a:rPr>
              <a:t> </a:t>
            </a:r>
            <a:r>
              <a:rPr lang="en-US" dirty="0" err="1">
                <a:cs typeface="Calibri"/>
              </a:rPr>
              <a:t>som</a:t>
            </a:r>
            <a:r>
              <a:rPr lang="en-US" dirty="0">
                <a:cs typeface="Calibri"/>
              </a:rPr>
              <a:t> </a:t>
            </a:r>
            <a:r>
              <a:rPr lang="en-US" dirty="0" err="1">
                <a:cs typeface="Calibri"/>
              </a:rPr>
              <a:t>täcker</a:t>
            </a:r>
            <a:r>
              <a:rPr lang="en-US" dirty="0">
                <a:cs typeface="Calibri"/>
              </a:rPr>
              <a:t> </a:t>
            </a:r>
            <a:r>
              <a:rPr lang="en-US" dirty="0" err="1">
                <a:cs typeface="Calibri"/>
              </a:rPr>
              <a:t>behovet</a:t>
            </a:r>
            <a:r>
              <a:rPr lang="en-US" dirty="0">
                <a:cs typeface="Calibri"/>
              </a:rPr>
              <a:t>.</a:t>
            </a:r>
          </a:p>
          <a:p>
            <a:r>
              <a:rPr lang="en-US" dirty="0" err="1">
                <a:cs typeface="Calibri"/>
              </a:rPr>
              <a:t>Uppfölning</a:t>
            </a:r>
            <a:r>
              <a:rPr lang="en-US" dirty="0">
                <a:cs typeface="Calibri"/>
              </a:rPr>
              <a:t> </a:t>
            </a:r>
            <a:r>
              <a:rPr lang="en-US" dirty="0" err="1">
                <a:cs typeface="Calibri"/>
              </a:rPr>
              <a:t>bör</a:t>
            </a:r>
            <a:r>
              <a:rPr lang="en-US" dirty="0">
                <a:cs typeface="Calibri"/>
              </a:rPr>
              <a:t> </a:t>
            </a:r>
            <a:r>
              <a:rPr lang="en-US" dirty="0" err="1">
                <a:cs typeface="Calibri"/>
              </a:rPr>
              <a:t>ske</a:t>
            </a:r>
            <a:r>
              <a:rPr lang="en-US" dirty="0">
                <a:cs typeface="Calibri"/>
              </a:rPr>
              <a:t> </a:t>
            </a:r>
            <a:r>
              <a:rPr lang="sv-SE" noProof="0" dirty="0">
                <a:cs typeface="Calibri"/>
              </a:rPr>
              <a:t>kontinuerligt</a:t>
            </a:r>
            <a:r>
              <a:rPr lang="en-US" dirty="0">
                <a:cs typeface="Calibri"/>
              </a:rPr>
              <a:t> för </a:t>
            </a:r>
            <a:r>
              <a:rPr lang="en-US" dirty="0" err="1">
                <a:cs typeface="Calibri"/>
              </a:rPr>
              <a:t>att</a:t>
            </a:r>
            <a:r>
              <a:rPr lang="en-US" dirty="0">
                <a:cs typeface="Calibri"/>
              </a:rPr>
              <a:t> se om </a:t>
            </a:r>
            <a:r>
              <a:rPr lang="en-US" dirty="0" err="1">
                <a:cs typeface="Calibri"/>
              </a:rPr>
              <a:t>behovet</a:t>
            </a:r>
            <a:r>
              <a:rPr lang="en-US" dirty="0">
                <a:cs typeface="Calibri"/>
              </a:rPr>
              <a:t> </a:t>
            </a:r>
            <a:r>
              <a:rPr lang="en-US" dirty="0" err="1">
                <a:cs typeface="Calibri"/>
              </a:rPr>
              <a:t>är</a:t>
            </a:r>
            <a:r>
              <a:rPr lang="en-US" dirty="0">
                <a:cs typeface="Calibri"/>
              </a:rPr>
              <a:t> </a:t>
            </a:r>
            <a:r>
              <a:rPr lang="en-US" dirty="0" err="1">
                <a:cs typeface="Calibri"/>
              </a:rPr>
              <a:t>tillgodosett</a:t>
            </a:r>
            <a:r>
              <a:rPr lang="en-US" dirty="0">
                <a:cs typeface="Calibri"/>
              </a:rPr>
              <a:t> </a:t>
            </a:r>
            <a:r>
              <a:rPr lang="en-US" dirty="0" err="1">
                <a:cs typeface="Calibri"/>
              </a:rPr>
              <a:t>och</a:t>
            </a:r>
            <a:r>
              <a:rPr lang="en-US" dirty="0">
                <a:cs typeface="Calibri"/>
              </a:rPr>
              <a:t> </a:t>
            </a:r>
            <a:r>
              <a:rPr lang="en-US" dirty="0" err="1">
                <a:cs typeface="Calibri"/>
              </a:rPr>
              <a:t>följa</a:t>
            </a:r>
            <a:r>
              <a:rPr lang="en-US" dirty="0">
                <a:cs typeface="Calibri"/>
              </a:rPr>
              <a:t> </a:t>
            </a:r>
            <a:r>
              <a:rPr lang="en-US" dirty="0" err="1">
                <a:cs typeface="Calibri"/>
              </a:rPr>
              <a:t>upp</a:t>
            </a:r>
            <a:r>
              <a:rPr lang="en-US" dirty="0">
                <a:cs typeface="Calibri"/>
              </a:rPr>
              <a:t> om </a:t>
            </a:r>
            <a:r>
              <a:rPr lang="sv-SE" noProof="0" dirty="0">
                <a:cs typeface="Calibri"/>
              </a:rPr>
              <a:t>förutsättningarna</a:t>
            </a:r>
            <a:r>
              <a:rPr lang="en-US" dirty="0">
                <a:cs typeface="Calibri"/>
              </a:rPr>
              <a:t> </a:t>
            </a:r>
            <a:r>
              <a:rPr lang="sv-SE" noProof="0" dirty="0">
                <a:cs typeface="Calibri"/>
              </a:rPr>
              <a:t>förändrats</a:t>
            </a:r>
            <a:r>
              <a:rPr lang="en-US" dirty="0">
                <a:cs typeface="Calibri"/>
              </a:rPr>
              <a:t>, till </a:t>
            </a:r>
            <a:r>
              <a:rPr lang="en-US" dirty="0" err="1">
                <a:cs typeface="Calibri"/>
              </a:rPr>
              <a:t>exempel</a:t>
            </a:r>
            <a:r>
              <a:rPr lang="en-US" dirty="0">
                <a:cs typeface="Calibri"/>
              </a:rPr>
              <a:t> </a:t>
            </a:r>
            <a:r>
              <a:rPr lang="en-US" dirty="0" err="1">
                <a:cs typeface="Calibri"/>
              </a:rPr>
              <a:t>efter</a:t>
            </a:r>
            <a:r>
              <a:rPr lang="en-US" dirty="0">
                <a:cs typeface="Calibri"/>
              </a:rPr>
              <a:t> </a:t>
            </a:r>
            <a:r>
              <a:rPr lang="en-US" dirty="0" err="1">
                <a:cs typeface="Calibri"/>
              </a:rPr>
              <a:t>en</a:t>
            </a:r>
            <a:r>
              <a:rPr lang="en-US" dirty="0">
                <a:cs typeface="Calibri"/>
              </a:rPr>
              <a:t> </a:t>
            </a:r>
            <a:r>
              <a:rPr lang="en-US" dirty="0" err="1">
                <a:cs typeface="Calibri"/>
              </a:rPr>
              <a:t>sjukvårdsvistelse</a:t>
            </a:r>
            <a:r>
              <a:rPr lang="en-US" dirty="0">
                <a:cs typeface="Calibri"/>
              </a:rPr>
              <a:t>.</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9</a:t>
            </a:fld>
            <a:endParaRPr lang="sv-SE"/>
          </a:p>
        </p:txBody>
      </p:sp>
    </p:spTree>
    <p:extLst>
      <p:ext uri="{BB962C8B-B14F-4D97-AF65-F5344CB8AC3E}">
        <p14:creationId xmlns:p14="http://schemas.microsoft.com/office/powerpoint/2010/main" val="51819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amp; text utan punkter">
    <p:spTree>
      <p:nvGrpSpPr>
        <p:cNvPr id="1" name=""/>
        <p:cNvGrpSpPr/>
        <p:nvPr/>
      </p:nvGrpSpPr>
      <p:grpSpPr>
        <a:xfrm>
          <a:off x="0" y="0"/>
          <a:ext cx="0" cy="0"/>
          <a:chOff x="0" y="0"/>
          <a:chExt cx="0" cy="0"/>
        </a:xfrm>
      </p:grpSpPr>
      <p:sp>
        <p:nvSpPr>
          <p:cNvPr id="8" name="Platshållare för text 7"/>
          <p:cNvSpPr>
            <a:spLocks noGrp="1"/>
          </p:cNvSpPr>
          <p:nvPr>
            <p:ph type="body" sz="quarter" idx="12"/>
          </p:nvPr>
        </p:nvSpPr>
        <p:spPr>
          <a:xfrm>
            <a:off x="1331912" y="1700213"/>
            <a:ext cx="7056511" cy="4105275"/>
          </a:xfrm>
          <a:prstGeom prst="rect">
            <a:avLst/>
          </a:prstGeom>
          <a:ln>
            <a:noFill/>
          </a:ln>
        </p:spPr>
        <p:txBody>
          <a:bodyPr>
            <a:normAutofit/>
          </a:bodyPr>
          <a:lstStyle>
            <a:lvl1pPr marL="0" indent="0">
              <a:defRPr>
                <a:solidFill>
                  <a:srgbClr val="1C1C1C"/>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sv-SE"/>
              <a:t>Klicka här för att ändra format på bakgrundstexten</a:t>
            </a:r>
          </a:p>
        </p:txBody>
      </p:sp>
      <p:sp>
        <p:nvSpPr>
          <p:cNvPr id="4"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format</a:t>
            </a:r>
          </a:p>
        </p:txBody>
      </p:sp>
    </p:spTree>
    <p:extLst>
      <p:ext uri="{BB962C8B-B14F-4D97-AF65-F5344CB8AC3E}">
        <p14:creationId xmlns:p14="http://schemas.microsoft.com/office/powerpoint/2010/main" val="300221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med punkter">
    <p:spTree>
      <p:nvGrpSpPr>
        <p:cNvPr id="1" name=""/>
        <p:cNvGrpSpPr/>
        <p:nvPr/>
      </p:nvGrpSpPr>
      <p:grpSpPr>
        <a:xfrm>
          <a:off x="0" y="0"/>
          <a:ext cx="0" cy="0"/>
          <a:chOff x="0" y="0"/>
          <a:chExt cx="0" cy="0"/>
        </a:xfrm>
      </p:grpSpPr>
      <p:sp>
        <p:nvSpPr>
          <p:cNvPr id="8" name="Platshållare för text 7"/>
          <p:cNvSpPr>
            <a:spLocks noGrp="1"/>
          </p:cNvSpPr>
          <p:nvPr>
            <p:ph type="body" sz="quarter" idx="12"/>
          </p:nvPr>
        </p:nvSpPr>
        <p:spPr>
          <a:xfrm>
            <a:off x="1331912" y="1700213"/>
            <a:ext cx="7056511" cy="4105275"/>
          </a:xfrm>
          <a:prstGeom prst="rect">
            <a:avLst/>
          </a:prstGeom>
          <a:ln>
            <a:noFill/>
          </a:ln>
        </p:spPr>
        <p:txBody>
          <a:bodyPr>
            <a:normAutofit/>
          </a:bodyPr>
          <a:lstStyle>
            <a:lvl1pPr marL="0" indent="266700">
              <a:buFont typeface="Arial" pitchFamily="34" charset="0"/>
              <a:buChar char="•"/>
              <a:defRPr>
                <a:solidFill>
                  <a:srgbClr val="1C1C1C"/>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sv-SE"/>
              <a:t>Klicka här för att ändra format på bakgrundstexten</a:t>
            </a:r>
          </a:p>
        </p:txBody>
      </p:sp>
      <p:sp>
        <p:nvSpPr>
          <p:cNvPr id="4"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format</a:t>
            </a:r>
          </a:p>
        </p:txBody>
      </p:sp>
    </p:spTree>
    <p:extLst>
      <p:ext uri="{BB962C8B-B14F-4D97-AF65-F5344CB8AC3E}">
        <p14:creationId xmlns:p14="http://schemas.microsoft.com/office/powerpoint/2010/main" val="214218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198984"/>
          </a:xfrm>
          <a:prstGeom prst="rect">
            <a:avLst/>
          </a:prstGeom>
        </p:spPr>
        <p:txBody>
          <a:bodyPr>
            <a:normAutofit/>
          </a:bodyPr>
          <a:lstStyle>
            <a:lvl1pPr marL="0" indent="0" algn="ctr">
              <a:buNone/>
              <a:defRPr>
                <a:solidFill>
                  <a:srgbClr val="1C1C1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sv-SE"/>
              <a:t>Klicka här för att ändra format på underrubrik i bakgrunden</a:t>
            </a:r>
          </a:p>
        </p:txBody>
      </p:sp>
      <p:sp>
        <p:nvSpPr>
          <p:cNvPr id="6" name="Rubrik 1"/>
          <p:cNvSpPr>
            <a:spLocks noGrp="1"/>
          </p:cNvSpPr>
          <p:nvPr>
            <p:ph type="title"/>
          </p:nvPr>
        </p:nvSpPr>
        <p:spPr>
          <a:xfrm>
            <a:off x="755650" y="2141984"/>
            <a:ext cx="7621050" cy="1143000"/>
          </a:xfrm>
          <a:prstGeom prst="rect">
            <a:avLst/>
          </a:prstGeom>
        </p:spPr>
        <p:txBody>
          <a:bodyPr>
            <a:normAutofit/>
          </a:bodyPr>
          <a:lstStyle>
            <a:lvl1pPr>
              <a:defRPr>
                <a:solidFill>
                  <a:srgbClr val="1C1C1C"/>
                </a:solidFill>
              </a:defRPr>
            </a:lvl1pPr>
          </a:lstStyle>
          <a:p>
            <a:r>
              <a:rPr lang="sv-SE"/>
              <a:t>Klicka här för att ändra format</a:t>
            </a:r>
          </a:p>
        </p:txBody>
      </p:sp>
    </p:spTree>
    <p:extLst>
      <p:ext uri="{BB962C8B-B14F-4D97-AF65-F5344CB8AC3E}">
        <p14:creationId xmlns:p14="http://schemas.microsoft.com/office/powerpoint/2010/main" val="336617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3" name="Bildobjekt 2" descr="Räddsam VG logotyp2.png"/>
          <p:cNvPicPr>
            <a:picLocks noChangeAspect="1"/>
          </p:cNvPicPr>
          <p:nvPr/>
        </p:nvPicPr>
        <p:blipFill>
          <a:blip r:embed="rId2"/>
          <a:stretch>
            <a:fillRect/>
          </a:stretch>
        </p:blipFill>
        <p:spPr>
          <a:xfrm>
            <a:off x="3276600" y="1773238"/>
            <a:ext cx="1614488" cy="1547812"/>
          </a:xfrm>
          <a:prstGeom prst="rect">
            <a:avLst/>
          </a:prstGeom>
          <a:ln>
            <a:noFill/>
          </a:ln>
          <a:effectLst>
            <a:outerShdw blurRad="292100" dist="139700" dir="2700000" algn="tl" rotWithShape="0">
              <a:srgbClr val="333333">
                <a:alpha val="65000"/>
              </a:srgbClr>
            </a:outerShdw>
          </a:effectLst>
        </p:spPr>
      </p:pic>
      <p:sp>
        <p:nvSpPr>
          <p:cNvPr id="5" name="Rektangel 4"/>
          <p:cNvSpPr/>
          <p:nvPr/>
        </p:nvSpPr>
        <p:spPr>
          <a:xfrm>
            <a:off x="26988" y="5661025"/>
            <a:ext cx="8793162" cy="1169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4" name="Rubrik 1"/>
          <p:cNvSpPr>
            <a:spLocks noGrp="1"/>
          </p:cNvSpPr>
          <p:nvPr>
            <p:ph type="title"/>
          </p:nvPr>
        </p:nvSpPr>
        <p:spPr>
          <a:xfrm>
            <a:off x="755650" y="3726160"/>
            <a:ext cx="7621050" cy="1143000"/>
          </a:xfrm>
          <a:prstGeom prst="rect">
            <a:avLst/>
          </a:prstGeom>
        </p:spPr>
        <p:txBody>
          <a:bodyPr>
            <a:normAutofit/>
          </a:bodyPr>
          <a:lstStyle>
            <a:lvl1pPr>
              <a:defRPr>
                <a:solidFill>
                  <a:srgbClr val="1C1C1C"/>
                </a:solidFill>
              </a:defRPr>
            </a:lvl1pPr>
          </a:lstStyle>
          <a:p>
            <a:r>
              <a:rPr lang="sv-SE"/>
              <a:t>Klicka här för att ändra format</a:t>
            </a:r>
          </a:p>
        </p:txBody>
      </p:sp>
    </p:spTree>
    <p:extLst>
      <p:ext uri="{BB962C8B-B14F-4D97-AF65-F5344CB8AC3E}">
        <p14:creationId xmlns:p14="http://schemas.microsoft.com/office/powerpoint/2010/main" val="42364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med undernivåer">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331912" y="1628777"/>
            <a:ext cx="7056511" cy="4176712"/>
          </a:xfrm>
          <a:prstGeom prst="rect">
            <a:avLst/>
          </a:prstGeom>
        </p:spPr>
        <p:txBody>
          <a:bodyPr>
            <a:normAutofit/>
          </a:bodyPr>
          <a:lstStyle>
            <a:lvl1pPr marL="357188" indent="-357188">
              <a:buSzPct val="100000"/>
              <a:buFont typeface="Calibri" pitchFamily="34" charset="0"/>
              <a:buChar char="•"/>
              <a:defRPr>
                <a:solidFill>
                  <a:srgbClr val="1C1C1C"/>
                </a:solidFill>
              </a:defRPr>
            </a:lvl1pPr>
            <a:lvl2pPr marL="625475" indent="-285750">
              <a:buSzPct val="50000"/>
              <a:buFont typeface="Wingdings 2" pitchFamily="18" charset="2"/>
              <a:buChar char=""/>
              <a:defRPr>
                <a:solidFill>
                  <a:srgbClr val="1C1C1C"/>
                </a:solidFill>
              </a:defRPr>
            </a:lvl2pPr>
            <a:lvl3pPr marL="898525" indent="-266700">
              <a:buSzPct val="55000"/>
              <a:buFont typeface="Wingdings 2" pitchFamily="18" charset="2"/>
              <a:buChar char=""/>
              <a:defRPr>
                <a:solidFill>
                  <a:srgbClr val="1C1C1C"/>
                </a:solidFill>
              </a:defRPr>
            </a:lvl3pPr>
            <a:lvl4pPr marL="1076325" indent="-228600">
              <a:buFont typeface="Calibri" pitchFamily="34" charset="0"/>
              <a:buChar char="•"/>
              <a:defRPr>
                <a:solidFill>
                  <a:srgbClr val="1C1C1C"/>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format</a:t>
            </a:r>
          </a:p>
        </p:txBody>
      </p:sp>
    </p:spTree>
    <p:extLst>
      <p:ext uri="{BB962C8B-B14F-4D97-AF65-F5344CB8AC3E}">
        <p14:creationId xmlns:p14="http://schemas.microsoft.com/office/powerpoint/2010/main" val="219604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Platshållare för innehåll 3"/>
          <p:cNvSpPr>
            <a:spLocks noGrp="1"/>
          </p:cNvSpPr>
          <p:nvPr>
            <p:ph sz="half" idx="2"/>
          </p:nvPr>
        </p:nvSpPr>
        <p:spPr>
          <a:xfrm>
            <a:off x="5004048" y="1628775"/>
            <a:ext cx="3455740" cy="4176713"/>
          </a:xfrm>
          <a:prstGeom prst="rect">
            <a:avLst/>
          </a:prstGeom>
        </p:spPr>
        <p:txBody>
          <a:bodyPr>
            <a:normAutofit/>
          </a:bodyPr>
          <a:lstStyle>
            <a:lvl1pPr marL="0" indent="0">
              <a:defRPr sz="2800" baseline="0">
                <a:solidFill>
                  <a:srgbClr val="1C1C1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text 8"/>
          <p:cNvSpPr>
            <a:spLocks noGrp="1"/>
          </p:cNvSpPr>
          <p:nvPr>
            <p:ph type="body" sz="quarter" idx="10"/>
          </p:nvPr>
        </p:nvSpPr>
        <p:spPr>
          <a:xfrm>
            <a:off x="1331912" y="1628775"/>
            <a:ext cx="3384104" cy="4176713"/>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a:solidFill>
                  <a:srgbClr val="1C1C1C"/>
                </a:solidFill>
              </a:defRPr>
            </a:lvl1pPr>
            <a:lvl2pPr marL="0" indent="0">
              <a:defRPr/>
            </a:lvl2pPr>
            <a:lvl3pPr marL="0" indent="0">
              <a:defRPr/>
            </a:lvl3pPr>
            <a:lvl4pPr marL="0" indent="0">
              <a:defRPr/>
            </a:lvl4pPr>
            <a:lvl5pPr marL="0" indent="0">
              <a:defRPr/>
            </a:lvl5pPr>
          </a:lstStyle>
          <a:p>
            <a:pPr lvl="0"/>
            <a:r>
              <a:rPr lang="sv-SE"/>
              <a:t>Klicka här för att ändra format på bakgrundstexten</a:t>
            </a:r>
          </a:p>
        </p:txBody>
      </p:sp>
      <p:sp>
        <p:nvSpPr>
          <p:cNvPr id="7"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format</a:t>
            </a:r>
          </a:p>
        </p:txBody>
      </p:sp>
    </p:spTree>
    <p:extLst>
      <p:ext uri="{BB962C8B-B14F-4D97-AF65-F5344CB8AC3E}">
        <p14:creationId xmlns:p14="http://schemas.microsoft.com/office/powerpoint/2010/main" val="343195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och innehåll med undernivåer">
    <p:spTree>
      <p:nvGrpSpPr>
        <p:cNvPr id="1" name=""/>
        <p:cNvGrpSpPr/>
        <p:nvPr/>
      </p:nvGrpSpPr>
      <p:grpSpPr>
        <a:xfrm>
          <a:off x="0" y="0"/>
          <a:ext cx="0" cy="0"/>
          <a:chOff x="0" y="0"/>
          <a:chExt cx="0" cy="0"/>
        </a:xfrm>
      </p:grpSpPr>
      <p:sp>
        <p:nvSpPr>
          <p:cNvPr id="5" name="Platshållare för innehåll 4"/>
          <p:cNvSpPr>
            <a:spLocks noGrp="1"/>
          </p:cNvSpPr>
          <p:nvPr>
            <p:ph sz="quarter" idx="10"/>
          </p:nvPr>
        </p:nvSpPr>
        <p:spPr>
          <a:xfrm>
            <a:off x="1331912" y="1268763"/>
            <a:ext cx="7056511" cy="4536726"/>
          </a:xfrm>
          <a:prstGeom prst="rect">
            <a:avLst/>
          </a:prstGeom>
        </p:spPr>
        <p:txBody>
          <a:bodyPr>
            <a:normAutofit/>
          </a:bodyPr>
          <a:lstStyle>
            <a:lvl1pPr marL="0" indent="0">
              <a:defRPr baseline="0">
                <a:solidFill>
                  <a:srgbClr val="1C1C1C"/>
                </a:solidFill>
              </a:defRPr>
            </a:lvl1pPr>
          </a:lstStyle>
          <a:p>
            <a:pPr lvl="0"/>
            <a:r>
              <a:rPr lang="sv-SE"/>
              <a:t>Klicka här för att ändra format på bakgrundstexten</a:t>
            </a:r>
          </a:p>
        </p:txBody>
      </p:sp>
      <p:sp>
        <p:nvSpPr>
          <p:cNvPr id="6"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format</a:t>
            </a:r>
          </a:p>
        </p:txBody>
      </p:sp>
    </p:spTree>
    <p:extLst>
      <p:ext uri="{BB962C8B-B14F-4D97-AF65-F5344CB8AC3E}">
        <p14:creationId xmlns:p14="http://schemas.microsoft.com/office/powerpoint/2010/main" val="301387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CBE62D-F38E-4BDE-AAD1-FCA143C20D0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745EA19-F5E5-4683-953B-7F1A515A4794}"/>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2E6AC68-CA9B-4FB7-9AD9-DB40B101226B}"/>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898C400-E255-4397-86EB-E0DD4C9C4C46}"/>
              </a:ext>
            </a:extLst>
          </p:cNvPr>
          <p:cNvSpPr>
            <a:spLocks noGrp="1"/>
          </p:cNvSpPr>
          <p:nvPr>
            <p:ph type="dt" sz="half" idx="10"/>
          </p:nvPr>
        </p:nvSpPr>
        <p:spPr/>
        <p:txBody>
          <a:bodyPr/>
          <a:lstStyle/>
          <a:p>
            <a:fld id="{BDCE28B4-7FA9-4DC8-9E5A-2B5C47570FCC}" type="datetimeFigureOut">
              <a:rPr lang="sv-SE" smtClean="0"/>
              <a:t>2022-01-21</a:t>
            </a:fld>
            <a:endParaRPr lang="sv-SE"/>
          </a:p>
        </p:txBody>
      </p:sp>
      <p:sp>
        <p:nvSpPr>
          <p:cNvPr id="6" name="Platshållare för sidfot 5">
            <a:extLst>
              <a:ext uri="{FF2B5EF4-FFF2-40B4-BE49-F238E27FC236}">
                <a16:creationId xmlns:a16="http://schemas.microsoft.com/office/drawing/2014/main" id="{82DCD4AD-746F-4B01-8F78-16B086EDE49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88A4839-4D9D-45C8-822F-6FD00E8B2B4F}"/>
              </a:ext>
            </a:extLst>
          </p:cNvPr>
          <p:cNvSpPr>
            <a:spLocks noGrp="1"/>
          </p:cNvSpPr>
          <p:nvPr>
            <p:ph type="sldNum" sz="quarter" idx="12"/>
          </p:nvPr>
        </p:nvSpPr>
        <p:spPr/>
        <p:txBody>
          <a:bodyPr/>
          <a:lstStyle/>
          <a:p>
            <a:fld id="{9209D681-075B-4565-B9DD-8C1ECA4CA42F}" type="slidenum">
              <a:rPr lang="sv-SE" smtClean="0"/>
              <a:t>‹#›</a:t>
            </a:fld>
            <a:endParaRPr lang="sv-SE"/>
          </a:p>
        </p:txBody>
      </p:sp>
    </p:spTree>
    <p:extLst>
      <p:ext uri="{BB962C8B-B14F-4D97-AF65-F5344CB8AC3E}">
        <p14:creationId xmlns:p14="http://schemas.microsoft.com/office/powerpoint/2010/main" val="27026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Räddsam VG logotyp2.png"/>
          <p:cNvPicPr>
            <a:picLocks noChangeAspect="1"/>
          </p:cNvPicPr>
          <p:nvPr/>
        </p:nvPicPr>
        <p:blipFill>
          <a:blip r:embed="rId10"/>
          <a:stretch>
            <a:fillRect/>
          </a:stretch>
        </p:blipFill>
        <p:spPr>
          <a:xfrm>
            <a:off x="220663" y="5759450"/>
            <a:ext cx="936625" cy="896938"/>
          </a:xfrm>
          <a:prstGeom prst="rect">
            <a:avLst/>
          </a:prstGeom>
          <a:ln>
            <a:noFill/>
          </a:ln>
          <a:effectLst>
            <a:outerShdw blurRad="292100" dist="139700" dir="2700000" algn="tl" rotWithShape="0">
              <a:srgbClr val="333333">
                <a:alpha val="65000"/>
              </a:srgbClr>
            </a:outerShdw>
          </a:effectLst>
        </p:spPr>
      </p:pic>
      <p:cxnSp>
        <p:nvCxnSpPr>
          <p:cNvPr id="5" name="Rak 4"/>
          <p:cNvCxnSpPr/>
          <p:nvPr/>
        </p:nvCxnSpPr>
        <p:spPr>
          <a:xfrm>
            <a:off x="1331913" y="6492875"/>
            <a:ext cx="74168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1244600" y="6245225"/>
            <a:ext cx="2808288" cy="276225"/>
          </a:xfrm>
          <a:prstGeom prst="rect">
            <a:avLst/>
          </a:prstGeom>
          <a:noFill/>
        </p:spPr>
        <p:txBody>
          <a:bodyPr>
            <a:spAutoFit/>
          </a:bodyPr>
          <a:lstStyle/>
          <a:p>
            <a:pPr fontAlgn="auto">
              <a:spcBef>
                <a:spcPts val="0"/>
              </a:spcBef>
              <a:spcAft>
                <a:spcPts val="0"/>
              </a:spcAft>
              <a:defRPr/>
            </a:pPr>
            <a:r>
              <a:rPr lang="sv-SE" sz="1200">
                <a:solidFill>
                  <a:srgbClr val="006600"/>
                </a:solidFill>
                <a:latin typeface="+mn-lt"/>
                <a:cs typeface="+mn-cs"/>
              </a:rPr>
              <a:t>Räddningstjänsterna Västra Götaland </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2" r:id="rId4"/>
    <p:sldLayoutId id="2147483679" r:id="rId5"/>
    <p:sldLayoutId id="2147483680" r:id="rId6"/>
    <p:sldLayoutId id="2147483681" r:id="rId7"/>
    <p:sldLayoutId id="2147483683" r:id="rId8"/>
  </p:sldLayoutIdLst>
  <p:txStyles>
    <p:titleStyle>
      <a:lvl1pPr algn="ctr" rtl="0" eaLnBrk="1" fontAlgn="base" hangingPunct="1">
        <a:spcBef>
          <a:spcPct val="0"/>
        </a:spcBef>
        <a:spcAft>
          <a:spcPct val="0"/>
        </a:spcAft>
        <a:defRPr sz="4400" b="1" kern="120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291890938"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ozEFI-PDbyI" TargetMode="External"/><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D43CBF-8448-455C-9471-FE2ADA0F50A1}"/>
              </a:ext>
            </a:extLst>
          </p:cNvPr>
          <p:cNvSpPr>
            <a:spLocks noGrp="1"/>
          </p:cNvSpPr>
          <p:nvPr>
            <p:ph type="title"/>
          </p:nvPr>
        </p:nvSpPr>
        <p:spPr>
          <a:xfrm>
            <a:off x="1049606" y="836712"/>
            <a:ext cx="7044787" cy="1143000"/>
          </a:xfrm>
        </p:spPr>
        <p:txBody>
          <a:bodyPr anchor="t">
            <a:normAutofit fontScale="90000"/>
          </a:bodyPr>
          <a:lstStyle/>
          <a:p>
            <a:r>
              <a:rPr lang="en-US" altLang="sv-SE" dirty="0">
                <a:solidFill>
                  <a:srgbClr val="1C1C1C"/>
                </a:solidFill>
                <a:effectLst>
                  <a:outerShdw blurRad="38100" dist="38100" dir="2700000" algn="tl">
                    <a:srgbClr val="000000">
                      <a:alpha val="43137"/>
                    </a:srgbClr>
                  </a:outerShdw>
                </a:effectLst>
              </a:rPr>
              <a:t>Stärkt brandskydd för särskilt riskutsatta individer </a:t>
            </a:r>
            <a:br>
              <a:rPr lang="en-US" altLang="sv-SE" dirty="0">
                <a:effectLst>
                  <a:outerShdw blurRad="38100" dist="38100" dir="2700000" algn="tl">
                    <a:srgbClr val="000000">
                      <a:alpha val="43137"/>
                    </a:srgbClr>
                  </a:outerShdw>
                </a:effectLst>
              </a:rPr>
            </a:br>
            <a:endParaRPr lang="sv-SE" dirty="0"/>
          </a:p>
        </p:txBody>
      </p:sp>
      <p:pic>
        <p:nvPicPr>
          <p:cNvPr id="4" name="Bildobjekt 3">
            <a:extLst>
              <a:ext uri="{FF2B5EF4-FFF2-40B4-BE49-F238E27FC236}">
                <a16:creationId xmlns:a16="http://schemas.microsoft.com/office/drawing/2014/main" id="{2830F665-B3C2-4FC7-BD3F-5F28EB5AF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695" y="2132856"/>
            <a:ext cx="3548607" cy="3536921"/>
          </a:xfrm>
          <a:prstGeom prst="rect">
            <a:avLst/>
          </a:prstGeom>
        </p:spPr>
      </p:pic>
    </p:spTree>
    <p:extLst>
      <p:ext uri="{BB962C8B-B14F-4D97-AF65-F5344CB8AC3E}">
        <p14:creationId xmlns:p14="http://schemas.microsoft.com/office/powerpoint/2010/main" val="18230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2">
            <a:extLst>
              <a:ext uri="{FF2B5EF4-FFF2-40B4-BE49-F238E27FC236}">
                <a16:creationId xmlns:a16="http://schemas.microsoft.com/office/drawing/2014/main" id="{245B9328-EBD7-43BD-9DBC-33079A74F4C4}"/>
              </a:ext>
            </a:extLst>
          </p:cNvPr>
          <p:cNvSpPr>
            <a:spLocks noGrp="1"/>
          </p:cNvSpPr>
          <p:nvPr>
            <p:ph type="title"/>
          </p:nvPr>
        </p:nvSpPr>
        <p:spPr>
          <a:xfrm>
            <a:off x="323528" y="393424"/>
            <a:ext cx="8565948" cy="1143000"/>
          </a:xfrm>
        </p:spPr>
        <p:txBody>
          <a:bodyPr>
            <a:normAutofit fontScale="90000"/>
          </a:bodyPr>
          <a:lstStyle/>
          <a:p>
            <a:r>
              <a:rPr lang="sv-SE" altLang="sv-SE" dirty="0">
                <a:solidFill>
                  <a:srgbClr val="1C1C1C"/>
                </a:solidFill>
                <a:cs typeface="Calibri" panose="020F0502020204030204" pitchFamily="34" charset="0"/>
              </a:rPr>
              <a:t>Checklistorna och Åtgärdskatalogen</a:t>
            </a:r>
            <a:br>
              <a:rPr lang="sv-SE" altLang="sv-SE" b="0" dirty="0">
                <a:solidFill>
                  <a:srgbClr val="C00000"/>
                </a:solidFill>
                <a:cs typeface="Calibri" panose="020F0502020204030204" pitchFamily="34" charset="0"/>
              </a:rPr>
            </a:br>
            <a:endParaRPr lang="sv-SE" dirty="0"/>
          </a:p>
        </p:txBody>
      </p:sp>
      <p:pic>
        <p:nvPicPr>
          <p:cNvPr id="12" name="Bildobjekt 11" descr="En bild som visar skärmbild&#10;&#10;Beskrivning genererad med hög exakthet">
            <a:extLst>
              <a:ext uri="{FF2B5EF4-FFF2-40B4-BE49-F238E27FC236}">
                <a16:creationId xmlns:a16="http://schemas.microsoft.com/office/drawing/2014/main" id="{835205E7-EDE5-430D-BC47-831C246AD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9468">
            <a:off x="297699" y="1279316"/>
            <a:ext cx="3398838" cy="2157413"/>
          </a:xfrm>
          <a:prstGeom prst="rect">
            <a:avLst/>
          </a:prstGeom>
          <a:ln>
            <a:noFill/>
          </a:ln>
          <a:effectLst>
            <a:outerShdw blurRad="190500" algn="tl" rotWithShape="0">
              <a:srgbClr val="000000">
                <a:alpha val="70000"/>
              </a:srgbClr>
            </a:outerShdw>
          </a:effectLst>
        </p:spPr>
      </p:pic>
      <p:pic>
        <p:nvPicPr>
          <p:cNvPr id="13" name="Bildobjekt 12">
            <a:extLst>
              <a:ext uri="{FF2B5EF4-FFF2-40B4-BE49-F238E27FC236}">
                <a16:creationId xmlns:a16="http://schemas.microsoft.com/office/drawing/2014/main" id="{6FA63E76-DD43-4351-88D3-973D6951DD69}"/>
              </a:ext>
            </a:extLst>
          </p:cNvPr>
          <p:cNvPicPr>
            <a:picLocks noChangeAspect="1"/>
          </p:cNvPicPr>
          <p:nvPr/>
        </p:nvPicPr>
        <p:blipFill>
          <a:blip r:embed="rId4"/>
          <a:stretch>
            <a:fillRect/>
          </a:stretch>
        </p:blipFill>
        <p:spPr>
          <a:xfrm rot="379726">
            <a:off x="5547612" y="1377759"/>
            <a:ext cx="3137193" cy="4102483"/>
          </a:xfrm>
          <a:prstGeom prst="rect">
            <a:avLst/>
          </a:prstGeom>
          <a:ln>
            <a:noFill/>
          </a:ln>
          <a:effectLst>
            <a:outerShdw blurRad="292100" dist="139700" dir="2700000" algn="tl" rotWithShape="0">
              <a:srgbClr val="333333">
                <a:alpha val="65000"/>
              </a:srgbClr>
            </a:outerShdw>
          </a:effectLst>
        </p:spPr>
      </p:pic>
      <p:pic>
        <p:nvPicPr>
          <p:cNvPr id="14" name="Bildobjekt 13">
            <a:extLst>
              <a:ext uri="{FF2B5EF4-FFF2-40B4-BE49-F238E27FC236}">
                <a16:creationId xmlns:a16="http://schemas.microsoft.com/office/drawing/2014/main" id="{03E0F66D-0AD9-41F1-8888-35735FE93115}"/>
              </a:ext>
            </a:extLst>
          </p:cNvPr>
          <p:cNvPicPr>
            <a:picLocks noChangeAspect="1"/>
          </p:cNvPicPr>
          <p:nvPr/>
        </p:nvPicPr>
        <p:blipFill>
          <a:blip r:embed="rId5"/>
          <a:stretch>
            <a:fillRect/>
          </a:stretch>
        </p:blipFill>
        <p:spPr>
          <a:xfrm rot="246224">
            <a:off x="2953960" y="2075904"/>
            <a:ext cx="2907129" cy="4142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773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1">
            <a:extLst>
              <a:ext uri="{FF2B5EF4-FFF2-40B4-BE49-F238E27FC236}">
                <a16:creationId xmlns:a16="http://schemas.microsoft.com/office/drawing/2014/main" id="{AC389AE6-12A6-46BE-99FC-B032A09F6DC2}"/>
              </a:ext>
            </a:extLst>
          </p:cNvPr>
          <p:cNvSpPr>
            <a:spLocks noGrp="1"/>
          </p:cNvSpPr>
          <p:nvPr>
            <p:ph type="body" sz="quarter" idx="12"/>
          </p:nvPr>
        </p:nvSpPr>
        <p:spPr bwMode="auto">
          <a:xfrm>
            <a:off x="1491642" y="1185194"/>
            <a:ext cx="6160716" cy="4961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indent="-228600">
              <a:lnSpc>
                <a:spcPct val="90000"/>
              </a:lnSpc>
              <a:spcAft>
                <a:spcPts val="600"/>
              </a:spcAft>
              <a:buFont typeface="Arial" panose="020B0604020202020204" pitchFamily="34" charset="0"/>
              <a:buChar char="•"/>
              <a:defRPr/>
            </a:pPr>
            <a:r>
              <a:rPr lang="en-US" b="1" dirty="0" err="1">
                <a:solidFill>
                  <a:srgbClr val="000000"/>
                </a:solidFill>
              </a:rPr>
              <a:t>Individen</a:t>
            </a:r>
            <a:r>
              <a:rPr lang="en-US" b="1" dirty="0">
                <a:solidFill>
                  <a:srgbClr val="000000"/>
                </a:solidFill>
              </a:rPr>
              <a:t> - har </a:t>
            </a:r>
            <a:r>
              <a:rPr lang="en-US" b="1" dirty="0" err="1">
                <a:solidFill>
                  <a:srgbClr val="000000"/>
                </a:solidFill>
              </a:rPr>
              <a:t>alltid</a:t>
            </a:r>
            <a:r>
              <a:rPr lang="en-US" b="1" dirty="0">
                <a:solidFill>
                  <a:srgbClr val="000000"/>
                </a:solidFill>
              </a:rPr>
              <a:t> </a:t>
            </a:r>
            <a:r>
              <a:rPr lang="en-US" b="1" dirty="0" err="1">
                <a:solidFill>
                  <a:srgbClr val="000000"/>
                </a:solidFill>
              </a:rPr>
              <a:t>huvudansvaret</a:t>
            </a:r>
            <a:endParaRPr lang="en-US" b="1"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Brandvarnare</a:t>
            </a:r>
            <a:endParaRPr lang="en-US"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Brandfilt</a:t>
            </a:r>
            <a:endParaRPr lang="en-US"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Brandsläckare</a:t>
            </a:r>
            <a:endParaRPr lang="en-US" dirty="0">
              <a:solidFill>
                <a:srgbClr val="000000"/>
              </a:solidFill>
            </a:endParaRPr>
          </a:p>
          <a:p>
            <a:pPr indent="-228600">
              <a:lnSpc>
                <a:spcPct val="90000"/>
              </a:lnSpc>
              <a:spcAft>
                <a:spcPts val="600"/>
              </a:spcAft>
              <a:buFont typeface="Arial" panose="020B0604020202020204" pitchFamily="34" charset="0"/>
              <a:buChar char="•"/>
              <a:defRPr/>
            </a:pPr>
            <a:endParaRPr lang="en-US" b="1" dirty="0">
              <a:solidFill>
                <a:srgbClr val="000000"/>
              </a:solidFill>
            </a:endParaRPr>
          </a:p>
          <a:p>
            <a:pPr indent="-228600">
              <a:lnSpc>
                <a:spcPct val="90000"/>
              </a:lnSpc>
              <a:spcAft>
                <a:spcPts val="600"/>
              </a:spcAft>
              <a:buFont typeface="Arial" panose="020B0604020202020204" pitchFamily="34" charset="0"/>
              <a:buChar char="•"/>
              <a:defRPr/>
            </a:pPr>
            <a:r>
              <a:rPr lang="en-US" b="1" dirty="0" err="1">
                <a:solidFill>
                  <a:srgbClr val="000000"/>
                </a:solidFill>
              </a:rPr>
              <a:t>Hemtjänst</a:t>
            </a:r>
            <a:r>
              <a:rPr lang="en-US" b="1" dirty="0">
                <a:solidFill>
                  <a:srgbClr val="000000"/>
                </a:solidFill>
              </a:rPr>
              <a:t>/</a:t>
            </a:r>
            <a:r>
              <a:rPr lang="en-US" b="1" dirty="0" err="1">
                <a:solidFill>
                  <a:srgbClr val="000000"/>
                </a:solidFill>
              </a:rPr>
              <a:t>hemsjukvård</a:t>
            </a:r>
            <a:r>
              <a:rPr lang="en-US" b="1" dirty="0">
                <a:solidFill>
                  <a:srgbClr val="000000"/>
                </a:solidFill>
              </a:rPr>
              <a:t>/</a:t>
            </a:r>
            <a:r>
              <a:rPr lang="en-US" b="1" dirty="0" err="1">
                <a:solidFill>
                  <a:srgbClr val="000000"/>
                </a:solidFill>
              </a:rPr>
              <a:t>anhörig</a:t>
            </a:r>
            <a:endParaRPr lang="en-US" b="1" dirty="0">
              <a:solidFill>
                <a:srgbClr val="000000"/>
              </a:solidFill>
              <a:cs typeface="Calibri"/>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Riskbedömning</a:t>
            </a:r>
            <a:r>
              <a:rPr lang="en-US" dirty="0">
                <a:solidFill>
                  <a:srgbClr val="000000"/>
                </a:solidFill>
              </a:rPr>
              <a:t> </a:t>
            </a:r>
            <a:r>
              <a:rPr lang="en-US" dirty="0" err="1">
                <a:solidFill>
                  <a:srgbClr val="000000"/>
                </a:solidFill>
              </a:rPr>
              <a:t>utifrån</a:t>
            </a:r>
            <a:r>
              <a:rPr lang="en-US" dirty="0">
                <a:solidFill>
                  <a:srgbClr val="000000"/>
                </a:solidFill>
              </a:rPr>
              <a:t> </a:t>
            </a:r>
            <a:r>
              <a:rPr lang="en-US" dirty="0" err="1">
                <a:solidFill>
                  <a:srgbClr val="000000"/>
                </a:solidFill>
              </a:rPr>
              <a:t>lilla</a:t>
            </a:r>
            <a:r>
              <a:rPr lang="en-US" dirty="0">
                <a:solidFill>
                  <a:srgbClr val="000000"/>
                </a:solidFill>
              </a:rPr>
              <a:t> </a:t>
            </a:r>
            <a:r>
              <a:rPr lang="en-US" dirty="0" err="1">
                <a:solidFill>
                  <a:srgbClr val="000000"/>
                </a:solidFill>
              </a:rPr>
              <a:t>checklistan</a:t>
            </a:r>
            <a:endParaRPr lang="en-US"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a:solidFill>
                  <a:srgbClr val="000000"/>
                </a:solidFill>
              </a:rPr>
              <a:t>Vid </a:t>
            </a:r>
            <a:r>
              <a:rPr lang="en-US" dirty="0" err="1">
                <a:solidFill>
                  <a:srgbClr val="000000"/>
                </a:solidFill>
              </a:rPr>
              <a:t>behov</a:t>
            </a:r>
            <a:r>
              <a:rPr lang="en-US" dirty="0">
                <a:solidFill>
                  <a:srgbClr val="000000"/>
                </a:solidFill>
              </a:rPr>
              <a:t> </a:t>
            </a:r>
            <a:r>
              <a:rPr lang="en-US" dirty="0" err="1">
                <a:solidFill>
                  <a:srgbClr val="000000"/>
                </a:solidFill>
              </a:rPr>
              <a:t>utförliga</a:t>
            </a:r>
            <a:r>
              <a:rPr lang="en-US" dirty="0">
                <a:solidFill>
                  <a:srgbClr val="000000"/>
                </a:solidFill>
              </a:rPr>
              <a:t> </a:t>
            </a:r>
            <a:r>
              <a:rPr lang="en-US" dirty="0" err="1">
                <a:solidFill>
                  <a:srgbClr val="000000"/>
                </a:solidFill>
              </a:rPr>
              <a:t>checklistan</a:t>
            </a:r>
            <a:r>
              <a:rPr lang="en-US" dirty="0">
                <a:solidFill>
                  <a:srgbClr val="000000"/>
                </a:solidFill>
              </a:rPr>
              <a:t> </a:t>
            </a:r>
            <a:r>
              <a:rPr lang="en-US" dirty="0" err="1">
                <a:solidFill>
                  <a:srgbClr val="000000"/>
                </a:solidFill>
              </a:rPr>
              <a:t>och</a:t>
            </a:r>
            <a:r>
              <a:rPr lang="en-US" dirty="0">
                <a:solidFill>
                  <a:srgbClr val="000000"/>
                </a:solidFill>
              </a:rPr>
              <a:t> </a:t>
            </a:r>
            <a:r>
              <a:rPr lang="en-US" dirty="0" err="1">
                <a:solidFill>
                  <a:srgbClr val="000000"/>
                </a:solidFill>
              </a:rPr>
              <a:t>åtgärdskatalogen</a:t>
            </a:r>
            <a:endParaRPr lang="en-US" dirty="0">
              <a:solidFill>
                <a:srgbClr val="000000"/>
              </a:solidFill>
            </a:endParaRPr>
          </a:p>
          <a:p>
            <a:pPr indent="-228600">
              <a:lnSpc>
                <a:spcPct val="90000"/>
              </a:lnSpc>
              <a:spcAft>
                <a:spcPts val="600"/>
              </a:spcAft>
              <a:buFont typeface="Arial" panose="020B0604020202020204" pitchFamily="34" charset="0"/>
              <a:buChar char="•"/>
              <a:defRPr/>
            </a:pPr>
            <a:endParaRPr lang="en-US" b="1" dirty="0">
              <a:solidFill>
                <a:srgbClr val="000000"/>
              </a:solidFill>
            </a:endParaRPr>
          </a:p>
          <a:p>
            <a:pPr indent="-228600">
              <a:lnSpc>
                <a:spcPct val="90000"/>
              </a:lnSpc>
              <a:spcAft>
                <a:spcPts val="600"/>
              </a:spcAft>
              <a:buFont typeface="Arial" panose="020B0604020202020204" pitchFamily="34" charset="0"/>
              <a:buChar char="•"/>
              <a:defRPr/>
            </a:pPr>
            <a:r>
              <a:rPr lang="en-US" b="1" dirty="0" err="1">
                <a:solidFill>
                  <a:srgbClr val="000000"/>
                </a:solidFill>
              </a:rPr>
              <a:t>Räddningstjänst</a:t>
            </a:r>
            <a:endParaRPr lang="en-US" b="1"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a:solidFill>
                  <a:srgbClr val="000000"/>
                </a:solidFill>
              </a:rPr>
              <a:t>Information </a:t>
            </a:r>
            <a:r>
              <a:rPr lang="en-US" dirty="0" err="1">
                <a:solidFill>
                  <a:srgbClr val="000000"/>
                </a:solidFill>
              </a:rPr>
              <a:t>och</a:t>
            </a:r>
            <a:r>
              <a:rPr lang="en-US" dirty="0">
                <a:solidFill>
                  <a:srgbClr val="000000"/>
                </a:solidFill>
              </a:rPr>
              <a:t> </a:t>
            </a:r>
            <a:r>
              <a:rPr lang="en-US" dirty="0" err="1">
                <a:solidFill>
                  <a:srgbClr val="000000"/>
                </a:solidFill>
              </a:rPr>
              <a:t>utbildning</a:t>
            </a:r>
            <a:endParaRPr lang="en-US" dirty="0">
              <a:solidFill>
                <a:srgbClr val="000000"/>
              </a:solidFill>
            </a:endParaRPr>
          </a:p>
          <a:p>
            <a:pPr indent="-228600">
              <a:lnSpc>
                <a:spcPct val="90000"/>
              </a:lnSpc>
              <a:spcAft>
                <a:spcPts val="600"/>
              </a:spcAft>
              <a:buFont typeface="Arial" panose="020B0604020202020204" pitchFamily="34" charset="0"/>
              <a:buChar char="•"/>
              <a:defRPr/>
            </a:pPr>
            <a:endParaRPr lang="en-US" dirty="0">
              <a:solidFill>
                <a:srgbClr val="000000"/>
              </a:solidFill>
            </a:endParaRPr>
          </a:p>
          <a:p>
            <a:pPr indent="-228600">
              <a:lnSpc>
                <a:spcPct val="90000"/>
              </a:lnSpc>
              <a:spcAft>
                <a:spcPts val="600"/>
              </a:spcAft>
              <a:buFont typeface="Arial" panose="020B0604020202020204" pitchFamily="34" charset="0"/>
              <a:buChar char="•"/>
              <a:defRPr/>
            </a:pPr>
            <a:r>
              <a:rPr lang="en-US" b="1" dirty="0" err="1">
                <a:solidFill>
                  <a:srgbClr val="000000"/>
                </a:solidFill>
              </a:rPr>
              <a:t>Biståndshandläggare</a:t>
            </a:r>
            <a:endParaRPr lang="en-US" b="1"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Bedömning</a:t>
            </a:r>
            <a:r>
              <a:rPr lang="en-US" dirty="0">
                <a:solidFill>
                  <a:srgbClr val="000000"/>
                </a:solidFill>
              </a:rPr>
              <a:t> </a:t>
            </a:r>
            <a:r>
              <a:rPr lang="en-US" dirty="0" err="1">
                <a:solidFill>
                  <a:srgbClr val="000000"/>
                </a:solidFill>
              </a:rPr>
              <a:t>kring</a:t>
            </a:r>
            <a:r>
              <a:rPr lang="en-US" dirty="0">
                <a:solidFill>
                  <a:srgbClr val="000000"/>
                </a:solidFill>
              </a:rPr>
              <a:t> </a:t>
            </a:r>
            <a:r>
              <a:rPr lang="en-US" dirty="0" err="1">
                <a:solidFill>
                  <a:srgbClr val="000000"/>
                </a:solidFill>
              </a:rPr>
              <a:t>behov</a:t>
            </a:r>
            <a:r>
              <a:rPr lang="en-US" dirty="0">
                <a:solidFill>
                  <a:srgbClr val="000000"/>
                </a:solidFill>
              </a:rPr>
              <a:t> av </a:t>
            </a:r>
            <a:r>
              <a:rPr lang="en-US" dirty="0" err="1">
                <a:solidFill>
                  <a:srgbClr val="000000"/>
                </a:solidFill>
              </a:rPr>
              <a:t>insatser</a:t>
            </a:r>
            <a:endParaRPr lang="en-US" dirty="0">
              <a:solidFill>
                <a:srgbClr val="000000"/>
              </a:solidFill>
            </a:endParaRPr>
          </a:p>
          <a:p>
            <a:endParaRPr lang="sv-SE" altLang="sv-SE" dirty="0"/>
          </a:p>
          <a:p>
            <a:endParaRPr lang="sv-SE" altLang="sv-SE" dirty="0"/>
          </a:p>
          <a:p>
            <a:endParaRPr lang="sv-SE" altLang="sv-SE" dirty="0"/>
          </a:p>
        </p:txBody>
      </p:sp>
      <p:sp>
        <p:nvSpPr>
          <p:cNvPr id="7" name="Rubrik 2">
            <a:extLst>
              <a:ext uri="{FF2B5EF4-FFF2-40B4-BE49-F238E27FC236}">
                <a16:creationId xmlns:a16="http://schemas.microsoft.com/office/drawing/2014/main" id="{3A2EDB1C-CCB1-4D37-AA01-174B3447CC93}"/>
              </a:ext>
            </a:extLst>
          </p:cNvPr>
          <p:cNvSpPr>
            <a:spLocks noGrp="1"/>
          </p:cNvSpPr>
          <p:nvPr>
            <p:ph type="title"/>
          </p:nvPr>
        </p:nvSpPr>
        <p:spPr bwMode="auto">
          <a:xfrm>
            <a:off x="1331913" y="274638"/>
            <a:ext cx="70453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a:solidFill>
                  <a:srgbClr val="1C1C1C"/>
                </a:solidFill>
              </a:rPr>
              <a:t>Ansvar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
            <a:extLst>
              <a:ext uri="{FF2B5EF4-FFF2-40B4-BE49-F238E27FC236}">
                <a16:creationId xmlns:a16="http://schemas.microsoft.com/office/drawing/2014/main" id="{2F6B3DD5-C197-45AB-8ED3-023AB1549226}"/>
              </a:ext>
            </a:extLst>
          </p:cNvPr>
          <p:cNvSpPr>
            <a:spLocks noGrp="1"/>
          </p:cNvSpPr>
          <p:nvPr>
            <p:ph type="body" sz="quarter" idx="12"/>
          </p:nvPr>
        </p:nvSpPr>
        <p:spPr>
          <a:xfrm>
            <a:off x="846963" y="1909309"/>
            <a:ext cx="7541461" cy="4105275"/>
          </a:xfrm>
        </p:spPr>
        <p:txBody>
          <a:bodyPr>
            <a:normAutofit/>
          </a:bodyPr>
          <a:lstStyle/>
          <a:p>
            <a:endParaRPr lang="sv-SE" sz="2400" dirty="0"/>
          </a:p>
          <a:p>
            <a:endParaRPr lang="sv-SE" dirty="0"/>
          </a:p>
        </p:txBody>
      </p:sp>
      <p:grpSp>
        <p:nvGrpSpPr>
          <p:cNvPr id="6" name="Grupp 5">
            <a:extLst>
              <a:ext uri="{FF2B5EF4-FFF2-40B4-BE49-F238E27FC236}">
                <a16:creationId xmlns:a16="http://schemas.microsoft.com/office/drawing/2014/main" id="{B34AA5AF-4689-47A5-8297-4F4EE66733A3}"/>
              </a:ext>
            </a:extLst>
          </p:cNvPr>
          <p:cNvGrpSpPr/>
          <p:nvPr/>
        </p:nvGrpSpPr>
        <p:grpSpPr>
          <a:xfrm>
            <a:off x="394407" y="394041"/>
            <a:ext cx="8342739" cy="5621621"/>
            <a:chOff x="448266" y="470666"/>
            <a:chExt cx="8627827" cy="5621621"/>
          </a:xfrm>
        </p:grpSpPr>
        <p:sp>
          <p:nvSpPr>
            <p:cNvPr id="7" name="Frihandsfigur: Form 6">
              <a:extLst>
                <a:ext uri="{FF2B5EF4-FFF2-40B4-BE49-F238E27FC236}">
                  <a16:creationId xmlns:a16="http://schemas.microsoft.com/office/drawing/2014/main" id="{84DE2F43-A213-44F5-B0DD-7EC4BF06D38E}"/>
                </a:ext>
              </a:extLst>
            </p:cNvPr>
            <p:cNvSpPr/>
            <p:nvPr/>
          </p:nvSpPr>
          <p:spPr>
            <a:xfrm>
              <a:off x="3398739" y="2380071"/>
              <a:ext cx="2761466" cy="2093538"/>
            </a:xfrm>
            <a:custGeom>
              <a:avLst/>
              <a:gdLst>
                <a:gd name="connsiteX0" fmla="*/ 0 w 2761466"/>
                <a:gd name="connsiteY0" fmla="*/ 1046769 h 2093538"/>
                <a:gd name="connsiteX1" fmla="*/ 1380733 w 2761466"/>
                <a:gd name="connsiteY1" fmla="*/ 0 h 2093538"/>
                <a:gd name="connsiteX2" fmla="*/ 2761466 w 2761466"/>
                <a:gd name="connsiteY2" fmla="*/ 1046769 h 2093538"/>
                <a:gd name="connsiteX3" fmla="*/ 1380733 w 2761466"/>
                <a:gd name="connsiteY3" fmla="*/ 2093538 h 2093538"/>
                <a:gd name="connsiteX4" fmla="*/ 0 w 2761466"/>
                <a:gd name="connsiteY4" fmla="*/ 1046769 h 20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466" h="2093538">
                  <a:moveTo>
                    <a:pt x="0" y="1046769"/>
                  </a:moveTo>
                  <a:cubicBezTo>
                    <a:pt x="0" y="468654"/>
                    <a:pt x="618175" y="0"/>
                    <a:pt x="1380733" y="0"/>
                  </a:cubicBezTo>
                  <a:cubicBezTo>
                    <a:pt x="2143291" y="0"/>
                    <a:pt x="2761466" y="468654"/>
                    <a:pt x="2761466" y="1046769"/>
                  </a:cubicBezTo>
                  <a:cubicBezTo>
                    <a:pt x="2761466" y="1624884"/>
                    <a:pt x="2143291" y="2093538"/>
                    <a:pt x="1380733" y="2093538"/>
                  </a:cubicBezTo>
                  <a:cubicBezTo>
                    <a:pt x="618175" y="2093538"/>
                    <a:pt x="0" y="1624884"/>
                    <a:pt x="0" y="1046769"/>
                  </a:cubicBezTo>
                  <a:close/>
                </a:path>
              </a:pathLst>
            </a:custGeom>
            <a:solidFill>
              <a:srgbClr val="EF644D"/>
            </a:solidFill>
          </p:spPr>
          <p:style>
            <a:lnRef idx="3">
              <a:schemeClr val="lt1">
                <a:hueOff val="0"/>
                <a:satOff val="0"/>
                <a:lumOff val="0"/>
                <a:alphaOff val="0"/>
              </a:schemeClr>
            </a:lnRef>
            <a:fillRef idx="1">
              <a:scrgbClr r="0" g="0" b="0"/>
            </a:fillRef>
            <a:effectRef idx="1">
              <a:schemeClr val="accent5">
                <a:shade val="60000"/>
                <a:hueOff val="0"/>
                <a:satOff val="0"/>
                <a:lumOff val="0"/>
                <a:alphaOff val="0"/>
              </a:schemeClr>
            </a:effectRef>
            <a:fontRef idx="minor">
              <a:schemeClr val="lt1"/>
            </a:fontRef>
          </p:style>
          <p:txBody>
            <a:bodyPr spcFirstLastPara="0" vert="horz" wrap="square" lIns="417107" tIns="319292" rIns="417107" bIns="319292" numCol="1" spcCol="1270" anchor="ctr" anchorCtr="0">
              <a:noAutofit/>
            </a:bodyPr>
            <a:lstStyle/>
            <a:p>
              <a:pPr marL="0" lvl="0" indent="0" algn="ctr" defTabSz="889000">
                <a:lnSpc>
                  <a:spcPct val="90000"/>
                </a:lnSpc>
                <a:spcBef>
                  <a:spcPct val="0"/>
                </a:spcBef>
                <a:spcAft>
                  <a:spcPct val="35000"/>
                </a:spcAft>
                <a:buNone/>
              </a:pPr>
              <a:r>
                <a:rPr lang="sv-SE" sz="2000" b="0" kern="1200" dirty="0">
                  <a:effectLst>
                    <a:outerShdw blurRad="38100" dist="38100" dir="2700000" algn="tl">
                      <a:srgbClr val="000000">
                        <a:alpha val="43137"/>
                      </a:srgbClr>
                    </a:outerShdw>
                  </a:effectLst>
                  <a:latin typeface="Calibri"/>
                  <a:ea typeface="+mn-ea"/>
                  <a:cs typeface="+mn-cs"/>
                </a:rPr>
                <a:t>Stärkt brandskydd</a:t>
              </a:r>
            </a:p>
          </p:txBody>
        </p:sp>
        <p:sp>
          <p:nvSpPr>
            <p:cNvPr id="9" name="Frihandsfigur: Form 8">
              <a:extLst>
                <a:ext uri="{FF2B5EF4-FFF2-40B4-BE49-F238E27FC236}">
                  <a16:creationId xmlns:a16="http://schemas.microsoft.com/office/drawing/2014/main" id="{C58FC7E1-BDEE-4943-A3C3-0BFC5A86F2D2}"/>
                </a:ext>
              </a:extLst>
            </p:cNvPr>
            <p:cNvSpPr/>
            <p:nvPr/>
          </p:nvSpPr>
          <p:spPr>
            <a:xfrm rot="5400000">
              <a:off x="4856957" y="2075704"/>
              <a:ext cx="174511" cy="434905"/>
            </a:xfrm>
            <a:custGeom>
              <a:avLst/>
              <a:gdLst>
                <a:gd name="connsiteX0" fmla="*/ 0 w 141690"/>
                <a:gd name="connsiteY0" fmla="*/ 10202 h 34277"/>
                <a:gd name="connsiteX1" fmla="*/ 475659 w 141690"/>
                <a:gd name="connsiteY1" fmla="*/ 10202 h 34277"/>
              </a:gdLst>
              <a:ahLst/>
              <a:cxnLst>
                <a:cxn ang="0">
                  <a:pos x="connsiteX0" y="connsiteY0"/>
                </a:cxn>
                <a:cxn ang="0">
                  <a:pos x="connsiteX1" y="connsiteY1"/>
                </a:cxn>
              </a:cxnLst>
              <a:rect l="l" t="t" r="r" b="b"/>
              <a:pathLst>
                <a:path w="141690" h="34277">
                  <a:moveTo>
                    <a:pt x="141690" y="24075"/>
                  </a:moveTo>
                  <a:lnTo>
                    <a:pt x="-333969"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80003" tIns="13596" rIns="80003" bIns="13596"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0" name="Frihandsfigur: Form 9">
              <a:extLst>
                <a:ext uri="{FF2B5EF4-FFF2-40B4-BE49-F238E27FC236}">
                  <a16:creationId xmlns:a16="http://schemas.microsoft.com/office/drawing/2014/main" id="{B5208642-618C-4C2E-BE4B-1733386F669C}"/>
                </a:ext>
              </a:extLst>
            </p:cNvPr>
            <p:cNvSpPr/>
            <p:nvPr/>
          </p:nvSpPr>
          <p:spPr>
            <a:xfrm>
              <a:off x="3531612" y="470666"/>
              <a:ext cx="2706025" cy="1360749"/>
            </a:xfrm>
            <a:custGeom>
              <a:avLst/>
              <a:gdLst>
                <a:gd name="connsiteX0" fmla="*/ 0 w 2706025"/>
                <a:gd name="connsiteY0" fmla="*/ 680375 h 1360749"/>
                <a:gd name="connsiteX1" fmla="*/ 1353013 w 2706025"/>
                <a:gd name="connsiteY1" fmla="*/ 0 h 1360749"/>
                <a:gd name="connsiteX2" fmla="*/ 2706026 w 2706025"/>
                <a:gd name="connsiteY2" fmla="*/ 680375 h 1360749"/>
                <a:gd name="connsiteX3" fmla="*/ 1353013 w 2706025"/>
                <a:gd name="connsiteY3" fmla="*/ 1360750 h 1360749"/>
                <a:gd name="connsiteX4" fmla="*/ 0 w 2706025"/>
                <a:gd name="connsiteY4" fmla="*/ 680375 h 136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025" h="1360749">
                  <a:moveTo>
                    <a:pt x="0" y="680375"/>
                  </a:moveTo>
                  <a:cubicBezTo>
                    <a:pt x="0" y="304614"/>
                    <a:pt x="605765" y="0"/>
                    <a:pt x="1353013" y="0"/>
                  </a:cubicBezTo>
                  <a:cubicBezTo>
                    <a:pt x="2100261" y="0"/>
                    <a:pt x="2706026" y="304614"/>
                    <a:pt x="2706026" y="680375"/>
                  </a:cubicBezTo>
                  <a:cubicBezTo>
                    <a:pt x="2706026" y="1056136"/>
                    <a:pt x="2100261" y="1360750"/>
                    <a:pt x="1353013" y="1360750"/>
                  </a:cubicBezTo>
                  <a:cubicBezTo>
                    <a:pt x="605765" y="1360750"/>
                    <a:pt x="0" y="1056136"/>
                    <a:pt x="0" y="680375"/>
                  </a:cubicBezTo>
                  <a:close/>
                </a:path>
              </a:pathLst>
            </a:custGeom>
            <a:solidFill>
              <a:srgbClr val="C00000"/>
            </a:solidFill>
          </p:spPr>
          <p:style>
            <a:lnRef idx="3">
              <a:schemeClr val="lt1">
                <a:hueOff val="0"/>
                <a:satOff val="0"/>
                <a:lumOff val="0"/>
                <a:alphaOff val="0"/>
              </a:schemeClr>
            </a:lnRef>
            <a:fillRef idx="1">
              <a:scrgbClr r="0" g="0" b="0"/>
            </a:fillRef>
            <a:effectRef idx="1">
              <a:schemeClr val="accent5">
                <a:shade val="50000"/>
                <a:hueOff val="0"/>
                <a:satOff val="0"/>
                <a:lumOff val="0"/>
                <a:alphaOff val="0"/>
              </a:schemeClr>
            </a:effectRef>
            <a:fontRef idx="minor">
              <a:schemeClr val="lt1"/>
            </a:fontRef>
          </p:style>
          <p:txBody>
            <a:bodyPr spcFirstLastPara="0" vert="horz" wrap="square" lIns="408988" tIns="211977" rIns="408988" bIns="211977" numCol="1" spcCol="1270" anchor="ctr" anchorCtr="0">
              <a:noAutofit/>
            </a:bodyPr>
            <a:lstStyle/>
            <a:p>
              <a:pPr marL="0" lvl="0" indent="0" algn="ctr" defTabSz="889000">
                <a:lnSpc>
                  <a:spcPct val="90000"/>
                </a:lnSpc>
                <a:spcBef>
                  <a:spcPct val="0"/>
                </a:spcBef>
                <a:spcAft>
                  <a:spcPct val="35000"/>
                </a:spcAft>
                <a:buNone/>
              </a:pPr>
              <a:r>
                <a:rPr lang="sv-SE" sz="2000" kern="1200">
                  <a:effectLst>
                    <a:outerShdw blurRad="38100" dist="38100" dir="2700000" algn="tl">
                      <a:srgbClr val="000000">
                        <a:alpha val="43137"/>
                      </a:srgbClr>
                    </a:outerShdw>
                  </a:effectLst>
                  <a:latin typeface="Calibri"/>
                  <a:ea typeface="+mn-ea"/>
                  <a:cs typeface="+mn-cs"/>
                </a:rPr>
                <a:t>Räddningstjänst</a:t>
              </a:r>
            </a:p>
          </p:txBody>
        </p:sp>
        <p:sp>
          <p:nvSpPr>
            <p:cNvPr id="11" name="Frihandsfigur: Form 10">
              <a:extLst>
                <a:ext uri="{FF2B5EF4-FFF2-40B4-BE49-F238E27FC236}">
                  <a16:creationId xmlns:a16="http://schemas.microsoft.com/office/drawing/2014/main" id="{B425847E-3E73-422B-8C4C-739FA6916428}"/>
                </a:ext>
              </a:extLst>
            </p:cNvPr>
            <p:cNvSpPr/>
            <p:nvPr/>
          </p:nvSpPr>
          <p:spPr>
            <a:xfrm rot="20446177">
              <a:off x="6012472" y="2776390"/>
              <a:ext cx="385287" cy="45719"/>
            </a:xfrm>
            <a:custGeom>
              <a:avLst/>
              <a:gdLst>
                <a:gd name="connsiteX0" fmla="*/ 0 w 294281"/>
                <a:gd name="connsiteY0" fmla="*/ 10202 h 34277"/>
                <a:gd name="connsiteX1" fmla="*/ 401080 w 294281"/>
                <a:gd name="connsiteY1" fmla="*/ 10202 h 34277"/>
              </a:gdLst>
              <a:ahLst/>
              <a:cxnLst>
                <a:cxn ang="0">
                  <a:pos x="connsiteX0" y="connsiteY0"/>
                </a:cxn>
                <a:cxn ang="0">
                  <a:pos x="connsiteX1" y="connsiteY1"/>
                </a:cxn>
              </a:cxnLst>
              <a:rect l="l" t="t" r="r" b="b"/>
              <a:pathLst>
                <a:path w="294281" h="34277">
                  <a:moveTo>
                    <a:pt x="294281" y="24075"/>
                  </a:moveTo>
                  <a:lnTo>
                    <a:pt x="-106799"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52482" tIns="9782" rIns="152484" bIns="9781"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2" name="Frihandsfigur: Form 11">
              <a:extLst>
                <a:ext uri="{FF2B5EF4-FFF2-40B4-BE49-F238E27FC236}">
                  <a16:creationId xmlns:a16="http://schemas.microsoft.com/office/drawing/2014/main" id="{F322A761-CA74-4D21-A27D-D092FA04FD14}"/>
                </a:ext>
              </a:extLst>
            </p:cNvPr>
            <p:cNvSpPr/>
            <p:nvPr/>
          </p:nvSpPr>
          <p:spPr>
            <a:xfrm>
              <a:off x="6315067" y="1639603"/>
              <a:ext cx="2761026" cy="1495259"/>
            </a:xfrm>
            <a:custGeom>
              <a:avLst/>
              <a:gdLst>
                <a:gd name="connsiteX0" fmla="*/ 0 w 2761026"/>
                <a:gd name="connsiteY0" fmla="*/ 747630 h 1495259"/>
                <a:gd name="connsiteX1" fmla="*/ 1380513 w 2761026"/>
                <a:gd name="connsiteY1" fmla="*/ 0 h 1495259"/>
                <a:gd name="connsiteX2" fmla="*/ 2761026 w 2761026"/>
                <a:gd name="connsiteY2" fmla="*/ 747630 h 1495259"/>
                <a:gd name="connsiteX3" fmla="*/ 1380513 w 2761026"/>
                <a:gd name="connsiteY3" fmla="*/ 1495260 h 1495259"/>
                <a:gd name="connsiteX4" fmla="*/ 0 w 2761026"/>
                <a:gd name="connsiteY4" fmla="*/ 747630 h 149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026" h="1495259">
                  <a:moveTo>
                    <a:pt x="0" y="747630"/>
                  </a:moveTo>
                  <a:cubicBezTo>
                    <a:pt x="0" y="334725"/>
                    <a:pt x="618077" y="0"/>
                    <a:pt x="1380513" y="0"/>
                  </a:cubicBezTo>
                  <a:cubicBezTo>
                    <a:pt x="2142949" y="0"/>
                    <a:pt x="2761026" y="334725"/>
                    <a:pt x="2761026" y="747630"/>
                  </a:cubicBezTo>
                  <a:cubicBezTo>
                    <a:pt x="2761026" y="1160535"/>
                    <a:pt x="2142949" y="1495260"/>
                    <a:pt x="1380513" y="1495260"/>
                  </a:cubicBezTo>
                  <a:cubicBezTo>
                    <a:pt x="618077" y="1495260"/>
                    <a:pt x="0" y="1160535"/>
                    <a:pt x="0" y="747630"/>
                  </a:cubicBezTo>
                  <a:close/>
                </a:path>
              </a:pathLst>
            </a:custGeom>
            <a:solidFill>
              <a:srgbClr val="7030A0"/>
            </a:solidFill>
          </p:spPr>
          <p:style>
            <a:lnRef idx="3">
              <a:schemeClr val="lt1">
                <a:hueOff val="0"/>
                <a:satOff val="0"/>
                <a:lumOff val="0"/>
                <a:alphaOff val="0"/>
              </a:schemeClr>
            </a:lnRef>
            <a:fillRef idx="1">
              <a:scrgbClr r="0" g="0" b="0"/>
            </a:fillRef>
            <a:effectRef idx="1">
              <a:schemeClr val="accent5">
                <a:shade val="50000"/>
                <a:hueOff val="-272123"/>
                <a:satOff val="-7522"/>
                <a:lumOff val="16349"/>
                <a:alphaOff val="0"/>
              </a:schemeClr>
            </a:effectRef>
            <a:fontRef idx="minor">
              <a:schemeClr val="lt1"/>
            </a:fontRef>
          </p:style>
          <p:txBody>
            <a:bodyPr spcFirstLastPara="0" vert="horz" wrap="square" lIns="417043" tIns="231676" rIns="417043" bIns="231676"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Bistånds-handläggare</a:t>
              </a:r>
            </a:p>
          </p:txBody>
        </p:sp>
        <p:sp>
          <p:nvSpPr>
            <p:cNvPr id="13" name="Frihandsfigur: Form 12">
              <a:extLst>
                <a:ext uri="{FF2B5EF4-FFF2-40B4-BE49-F238E27FC236}">
                  <a16:creationId xmlns:a16="http://schemas.microsoft.com/office/drawing/2014/main" id="{CF4C19AC-DA8A-4DE0-940C-A3067B72C2C2}"/>
                </a:ext>
              </a:extLst>
            </p:cNvPr>
            <p:cNvSpPr/>
            <p:nvPr/>
          </p:nvSpPr>
          <p:spPr>
            <a:xfrm rot="1626321">
              <a:off x="5913299" y="4039048"/>
              <a:ext cx="191481" cy="34277"/>
            </a:xfrm>
            <a:custGeom>
              <a:avLst/>
              <a:gdLst>
                <a:gd name="connsiteX0" fmla="*/ 0 w 191481"/>
                <a:gd name="connsiteY0" fmla="*/ 10202 h 34277"/>
                <a:gd name="connsiteX1" fmla="*/ 450330 w 191481"/>
                <a:gd name="connsiteY1" fmla="*/ 10202 h 34277"/>
              </a:gdLst>
              <a:ahLst/>
              <a:cxnLst>
                <a:cxn ang="0">
                  <a:pos x="connsiteX0" y="connsiteY0"/>
                </a:cxn>
                <a:cxn ang="0">
                  <a:pos x="connsiteX1" y="connsiteY1"/>
                </a:cxn>
              </a:cxnLst>
              <a:rect l="l" t="t" r="r" b="b"/>
              <a:pathLst>
                <a:path w="191481" h="34277">
                  <a:moveTo>
                    <a:pt x="0" y="10202"/>
                  </a:moveTo>
                  <a:lnTo>
                    <a:pt x="450330" y="10202"/>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03654" tIns="12351" rIns="103652" bIns="12351"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4" name="Frihandsfigur: Form 13">
              <a:extLst>
                <a:ext uri="{FF2B5EF4-FFF2-40B4-BE49-F238E27FC236}">
                  <a16:creationId xmlns:a16="http://schemas.microsoft.com/office/drawing/2014/main" id="{ADFF9659-7026-4A3E-B7E1-1AA46C1E8ADD}"/>
                </a:ext>
              </a:extLst>
            </p:cNvPr>
            <p:cNvSpPr/>
            <p:nvPr/>
          </p:nvSpPr>
          <p:spPr>
            <a:xfrm>
              <a:off x="6332164" y="3776549"/>
              <a:ext cx="2654408" cy="1192653"/>
            </a:xfrm>
            <a:custGeom>
              <a:avLst/>
              <a:gdLst>
                <a:gd name="connsiteX0" fmla="*/ 0 w 2654408"/>
                <a:gd name="connsiteY0" fmla="*/ 596327 h 1192653"/>
                <a:gd name="connsiteX1" fmla="*/ 1327204 w 2654408"/>
                <a:gd name="connsiteY1" fmla="*/ 0 h 1192653"/>
                <a:gd name="connsiteX2" fmla="*/ 2654408 w 2654408"/>
                <a:gd name="connsiteY2" fmla="*/ 596327 h 1192653"/>
                <a:gd name="connsiteX3" fmla="*/ 1327204 w 2654408"/>
                <a:gd name="connsiteY3" fmla="*/ 1192654 h 1192653"/>
                <a:gd name="connsiteX4" fmla="*/ 0 w 2654408"/>
                <a:gd name="connsiteY4" fmla="*/ 596327 h 119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08" h="1192653">
                  <a:moveTo>
                    <a:pt x="0" y="596327"/>
                  </a:moveTo>
                  <a:cubicBezTo>
                    <a:pt x="0" y="266985"/>
                    <a:pt x="594209" y="0"/>
                    <a:pt x="1327204" y="0"/>
                  </a:cubicBezTo>
                  <a:cubicBezTo>
                    <a:pt x="2060199" y="0"/>
                    <a:pt x="2654408" y="266985"/>
                    <a:pt x="2654408" y="596327"/>
                  </a:cubicBezTo>
                  <a:cubicBezTo>
                    <a:pt x="2654408" y="925669"/>
                    <a:pt x="2060199" y="1192654"/>
                    <a:pt x="1327204" y="1192654"/>
                  </a:cubicBezTo>
                  <a:cubicBezTo>
                    <a:pt x="594209" y="1192654"/>
                    <a:pt x="0" y="925669"/>
                    <a:pt x="0" y="596327"/>
                  </a:cubicBezTo>
                  <a:close/>
                </a:path>
              </a:pathLst>
            </a:custGeom>
            <a:solidFill>
              <a:srgbClr val="FFC000"/>
            </a:solidFill>
          </p:spPr>
          <p:style>
            <a:lnRef idx="3">
              <a:schemeClr val="lt1">
                <a:hueOff val="0"/>
                <a:satOff val="0"/>
                <a:lumOff val="0"/>
                <a:alphaOff val="0"/>
              </a:schemeClr>
            </a:lnRef>
            <a:fillRef idx="1">
              <a:scrgbClr r="0" g="0" b="0"/>
            </a:fillRef>
            <a:effectRef idx="1">
              <a:schemeClr val="accent5">
                <a:shade val="50000"/>
                <a:hueOff val="-544246"/>
                <a:satOff val="-15044"/>
                <a:lumOff val="32699"/>
                <a:alphaOff val="0"/>
              </a:schemeClr>
            </a:effectRef>
            <a:fontRef idx="minor">
              <a:schemeClr val="lt1"/>
            </a:fontRef>
          </p:style>
          <p:txBody>
            <a:bodyPr spcFirstLastPara="0" vert="horz" wrap="square" lIns="401429" tIns="187360" rIns="401429" bIns="187360"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Arbetsterapeut</a:t>
              </a:r>
            </a:p>
          </p:txBody>
        </p:sp>
        <p:sp>
          <p:nvSpPr>
            <p:cNvPr id="15" name="Frihandsfigur: Form 14">
              <a:extLst>
                <a:ext uri="{FF2B5EF4-FFF2-40B4-BE49-F238E27FC236}">
                  <a16:creationId xmlns:a16="http://schemas.microsoft.com/office/drawing/2014/main" id="{64FDA79A-2B84-428F-ACEB-A7B252F37316}"/>
                </a:ext>
              </a:extLst>
            </p:cNvPr>
            <p:cNvSpPr/>
            <p:nvPr/>
          </p:nvSpPr>
          <p:spPr>
            <a:xfrm rot="16200000" flipV="1">
              <a:off x="4728864" y="4508942"/>
              <a:ext cx="341256" cy="370686"/>
            </a:xfrm>
            <a:custGeom>
              <a:avLst/>
              <a:gdLst>
                <a:gd name="connsiteX0" fmla="*/ 0 w 331198"/>
                <a:gd name="connsiteY0" fmla="*/ 10202 h 34277"/>
                <a:gd name="connsiteX1" fmla="*/ 401080 w 331198"/>
                <a:gd name="connsiteY1" fmla="*/ 10202 h 34277"/>
              </a:gdLst>
              <a:ahLst/>
              <a:cxnLst>
                <a:cxn ang="0">
                  <a:pos x="connsiteX0" y="connsiteY0"/>
                </a:cxn>
                <a:cxn ang="0">
                  <a:pos x="connsiteX1" y="connsiteY1"/>
                </a:cxn>
              </a:cxnLst>
              <a:rect l="l" t="t" r="r" b="b"/>
              <a:pathLst>
                <a:path w="331198" h="34277">
                  <a:moveTo>
                    <a:pt x="331198" y="24075"/>
                  </a:moveTo>
                  <a:lnTo>
                    <a:pt x="-69882"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70019" tIns="8858" rIns="170020" bIns="8860"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6" name="Frihandsfigur: Form 15">
              <a:extLst>
                <a:ext uri="{FF2B5EF4-FFF2-40B4-BE49-F238E27FC236}">
                  <a16:creationId xmlns:a16="http://schemas.microsoft.com/office/drawing/2014/main" id="{EB0F736E-2061-4388-B6A2-6082F321486A}"/>
                </a:ext>
              </a:extLst>
            </p:cNvPr>
            <p:cNvSpPr/>
            <p:nvPr/>
          </p:nvSpPr>
          <p:spPr>
            <a:xfrm>
              <a:off x="3453949" y="4899634"/>
              <a:ext cx="2907873" cy="1192653"/>
            </a:xfrm>
            <a:custGeom>
              <a:avLst/>
              <a:gdLst>
                <a:gd name="connsiteX0" fmla="*/ 0 w 2907873"/>
                <a:gd name="connsiteY0" fmla="*/ 475165 h 950329"/>
                <a:gd name="connsiteX1" fmla="*/ 1453937 w 2907873"/>
                <a:gd name="connsiteY1" fmla="*/ 0 h 950329"/>
                <a:gd name="connsiteX2" fmla="*/ 2907874 w 2907873"/>
                <a:gd name="connsiteY2" fmla="*/ 475165 h 950329"/>
                <a:gd name="connsiteX3" fmla="*/ 1453937 w 2907873"/>
                <a:gd name="connsiteY3" fmla="*/ 950330 h 950329"/>
                <a:gd name="connsiteX4" fmla="*/ 0 w 2907873"/>
                <a:gd name="connsiteY4" fmla="*/ 475165 h 95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873" h="950329">
                  <a:moveTo>
                    <a:pt x="0" y="475165"/>
                  </a:moveTo>
                  <a:cubicBezTo>
                    <a:pt x="0" y="212739"/>
                    <a:pt x="650950" y="0"/>
                    <a:pt x="1453937" y="0"/>
                  </a:cubicBezTo>
                  <a:cubicBezTo>
                    <a:pt x="2256924" y="0"/>
                    <a:pt x="2907874" y="212739"/>
                    <a:pt x="2907874" y="475165"/>
                  </a:cubicBezTo>
                  <a:cubicBezTo>
                    <a:pt x="2907874" y="737591"/>
                    <a:pt x="2256924" y="950330"/>
                    <a:pt x="1453937" y="950330"/>
                  </a:cubicBezTo>
                  <a:cubicBezTo>
                    <a:pt x="650950" y="950330"/>
                    <a:pt x="0" y="737591"/>
                    <a:pt x="0" y="475165"/>
                  </a:cubicBezTo>
                  <a:close/>
                </a:path>
              </a:pathLst>
            </a:custGeom>
            <a:solidFill>
              <a:srgbClr val="0070C0"/>
            </a:solidFill>
          </p:spPr>
          <p:style>
            <a:lnRef idx="3">
              <a:schemeClr val="lt1">
                <a:hueOff val="0"/>
                <a:satOff val="0"/>
                <a:lumOff val="0"/>
                <a:alphaOff val="0"/>
              </a:schemeClr>
            </a:lnRef>
            <a:fillRef idx="1">
              <a:scrgbClr r="0" g="0" b="0"/>
            </a:fillRef>
            <a:effectRef idx="1">
              <a:schemeClr val="accent5">
                <a:shade val="50000"/>
                <a:hueOff val="-816369"/>
                <a:satOff val="-22566"/>
                <a:lumOff val="49048"/>
                <a:alphaOff val="0"/>
              </a:schemeClr>
            </a:effectRef>
            <a:fontRef idx="minor">
              <a:schemeClr val="lt1"/>
            </a:fontRef>
          </p:style>
          <p:txBody>
            <a:bodyPr spcFirstLastPara="0" vert="horz" wrap="square" lIns="438548" tIns="151872" rIns="438548" bIns="151872"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LSS-handläggare</a:t>
              </a:r>
            </a:p>
          </p:txBody>
        </p:sp>
        <p:sp>
          <p:nvSpPr>
            <p:cNvPr id="17" name="Frihandsfigur: Form 16">
              <a:extLst>
                <a:ext uri="{FF2B5EF4-FFF2-40B4-BE49-F238E27FC236}">
                  <a16:creationId xmlns:a16="http://schemas.microsoft.com/office/drawing/2014/main" id="{F75F131E-A89D-4134-9EA5-06EEC41ABD0D}"/>
                </a:ext>
              </a:extLst>
            </p:cNvPr>
            <p:cNvSpPr/>
            <p:nvPr/>
          </p:nvSpPr>
          <p:spPr>
            <a:xfrm rot="20026725" flipV="1">
              <a:off x="3156843" y="4016417"/>
              <a:ext cx="174069" cy="81645"/>
            </a:xfrm>
            <a:custGeom>
              <a:avLst/>
              <a:gdLst>
                <a:gd name="connsiteX0" fmla="*/ 0 w 175325"/>
                <a:gd name="connsiteY0" fmla="*/ 10202 h 34277"/>
                <a:gd name="connsiteX1" fmla="*/ 401080 w 175325"/>
                <a:gd name="connsiteY1" fmla="*/ 10202 h 34277"/>
              </a:gdLst>
              <a:ahLst/>
              <a:cxnLst>
                <a:cxn ang="0">
                  <a:pos x="connsiteX0" y="connsiteY0"/>
                </a:cxn>
                <a:cxn ang="0">
                  <a:pos x="connsiteX1" y="connsiteY1"/>
                </a:cxn>
              </a:cxnLst>
              <a:rect l="l" t="t" r="r" b="b"/>
              <a:pathLst>
                <a:path w="175325" h="34277">
                  <a:moveTo>
                    <a:pt x="0" y="10202"/>
                  </a:moveTo>
                  <a:lnTo>
                    <a:pt x="401080" y="10202"/>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95979" tIns="12756" rIns="95979" bIns="12754"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8" name="Frihandsfigur: Form 17">
              <a:extLst>
                <a:ext uri="{FF2B5EF4-FFF2-40B4-BE49-F238E27FC236}">
                  <a16:creationId xmlns:a16="http://schemas.microsoft.com/office/drawing/2014/main" id="{4A729009-EB3B-4C4A-88B9-0269EC316B72}"/>
                </a:ext>
              </a:extLst>
            </p:cNvPr>
            <p:cNvSpPr/>
            <p:nvPr/>
          </p:nvSpPr>
          <p:spPr>
            <a:xfrm>
              <a:off x="448266" y="3593847"/>
              <a:ext cx="2730108" cy="1375355"/>
            </a:xfrm>
            <a:custGeom>
              <a:avLst/>
              <a:gdLst>
                <a:gd name="connsiteX0" fmla="*/ 0 w 2730108"/>
                <a:gd name="connsiteY0" fmla="*/ 687678 h 1375355"/>
                <a:gd name="connsiteX1" fmla="*/ 1365054 w 2730108"/>
                <a:gd name="connsiteY1" fmla="*/ 0 h 1375355"/>
                <a:gd name="connsiteX2" fmla="*/ 2730108 w 2730108"/>
                <a:gd name="connsiteY2" fmla="*/ 687678 h 1375355"/>
                <a:gd name="connsiteX3" fmla="*/ 1365054 w 2730108"/>
                <a:gd name="connsiteY3" fmla="*/ 1375356 h 1375355"/>
                <a:gd name="connsiteX4" fmla="*/ 0 w 2730108"/>
                <a:gd name="connsiteY4" fmla="*/ 687678 h 137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108" h="1375355">
                  <a:moveTo>
                    <a:pt x="0" y="687678"/>
                  </a:moveTo>
                  <a:cubicBezTo>
                    <a:pt x="0" y="307884"/>
                    <a:pt x="611155" y="0"/>
                    <a:pt x="1365054" y="0"/>
                  </a:cubicBezTo>
                  <a:cubicBezTo>
                    <a:pt x="2118953" y="0"/>
                    <a:pt x="2730108" y="307884"/>
                    <a:pt x="2730108" y="687678"/>
                  </a:cubicBezTo>
                  <a:cubicBezTo>
                    <a:pt x="2730108" y="1067472"/>
                    <a:pt x="2118953" y="1375356"/>
                    <a:pt x="1365054" y="1375356"/>
                  </a:cubicBezTo>
                  <a:cubicBezTo>
                    <a:pt x="611155" y="1375356"/>
                    <a:pt x="0" y="1067472"/>
                    <a:pt x="0" y="687678"/>
                  </a:cubicBezTo>
                  <a:close/>
                </a:path>
              </a:pathLst>
            </a:custGeom>
            <a:solidFill>
              <a:srgbClr val="92D050"/>
            </a:solidFill>
          </p:spPr>
          <p:style>
            <a:lnRef idx="3">
              <a:schemeClr val="lt1">
                <a:hueOff val="0"/>
                <a:satOff val="0"/>
                <a:lumOff val="0"/>
                <a:alphaOff val="0"/>
              </a:schemeClr>
            </a:lnRef>
            <a:fillRef idx="1">
              <a:scrgbClr r="0" g="0" b="0"/>
            </a:fillRef>
            <a:effectRef idx="1">
              <a:schemeClr val="accent5">
                <a:shade val="50000"/>
                <a:hueOff val="-544246"/>
                <a:satOff val="-15044"/>
                <a:lumOff val="32699"/>
                <a:alphaOff val="0"/>
              </a:schemeClr>
            </a:effectRef>
            <a:fontRef idx="minor">
              <a:schemeClr val="lt1"/>
            </a:fontRef>
          </p:style>
          <p:txBody>
            <a:bodyPr spcFirstLastPara="0" vert="horz" wrap="square" lIns="412515" tIns="214116" rIns="412515" bIns="214116" numCol="1" spcCol="1270" anchor="ctr" anchorCtr="0">
              <a:noAutofit/>
            </a:bodyPr>
            <a:lstStyle/>
            <a:p>
              <a:pPr marL="0" lvl="0" indent="0" algn="ctr" defTabSz="889000">
                <a:lnSpc>
                  <a:spcPct val="90000"/>
                </a:lnSpc>
                <a:spcBef>
                  <a:spcPct val="0"/>
                </a:spcBef>
                <a:spcAft>
                  <a:spcPct val="35000"/>
                </a:spcAft>
                <a:buNone/>
              </a:pPr>
              <a:r>
                <a:rPr lang="sv-SE" sz="2000" kern="1200">
                  <a:effectLst>
                    <a:outerShdw blurRad="38100" dist="38100" dir="2700000" algn="tl">
                      <a:srgbClr val="000000">
                        <a:alpha val="43137"/>
                      </a:srgbClr>
                    </a:outerShdw>
                  </a:effectLst>
                  <a:latin typeface="Calibri"/>
                  <a:ea typeface="+mn-ea"/>
                  <a:cs typeface="+mn-cs"/>
                </a:rPr>
                <a:t>Hemtjänst</a:t>
              </a:r>
            </a:p>
          </p:txBody>
        </p:sp>
        <p:sp>
          <p:nvSpPr>
            <p:cNvPr id="19" name="Frihandsfigur: Form 18">
              <a:extLst>
                <a:ext uri="{FF2B5EF4-FFF2-40B4-BE49-F238E27FC236}">
                  <a16:creationId xmlns:a16="http://schemas.microsoft.com/office/drawing/2014/main" id="{99CB6144-7CF7-4251-9176-FE2D7B015C3A}"/>
                </a:ext>
              </a:extLst>
            </p:cNvPr>
            <p:cNvSpPr/>
            <p:nvPr/>
          </p:nvSpPr>
          <p:spPr>
            <a:xfrm rot="23193482">
              <a:off x="3371099" y="2773178"/>
              <a:ext cx="269879" cy="34278"/>
            </a:xfrm>
            <a:custGeom>
              <a:avLst/>
              <a:gdLst>
                <a:gd name="connsiteX0" fmla="*/ 0 w 269878"/>
                <a:gd name="connsiteY0" fmla="*/ 10202 h 34277"/>
                <a:gd name="connsiteX1" fmla="*/ 450330 w 269878"/>
                <a:gd name="connsiteY1" fmla="*/ 10202 h 34277"/>
              </a:gdLst>
              <a:ahLst/>
              <a:cxnLst>
                <a:cxn ang="0">
                  <a:pos x="connsiteX0" y="connsiteY0"/>
                </a:cxn>
                <a:cxn ang="0">
                  <a:pos x="connsiteX1" y="connsiteY1"/>
                </a:cxn>
              </a:cxnLst>
              <a:rect l="l" t="t" r="r" b="b"/>
              <a:pathLst>
                <a:path w="269878" h="34277">
                  <a:moveTo>
                    <a:pt x="269878" y="24075"/>
                  </a:moveTo>
                  <a:lnTo>
                    <a:pt x="-180452"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40892" tIns="10393" rIns="140893" bIns="10391"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20" name="Frihandsfigur: Form 19">
              <a:extLst>
                <a:ext uri="{FF2B5EF4-FFF2-40B4-BE49-F238E27FC236}">
                  <a16:creationId xmlns:a16="http://schemas.microsoft.com/office/drawing/2014/main" id="{4D66A28E-9576-43CD-BF6F-DAE2E45D7C92}"/>
                </a:ext>
              </a:extLst>
            </p:cNvPr>
            <p:cNvSpPr/>
            <p:nvPr/>
          </p:nvSpPr>
          <p:spPr>
            <a:xfrm>
              <a:off x="758198" y="1504851"/>
              <a:ext cx="2695751" cy="1375355"/>
            </a:xfrm>
            <a:custGeom>
              <a:avLst/>
              <a:gdLst>
                <a:gd name="connsiteX0" fmla="*/ 0 w 2695751"/>
                <a:gd name="connsiteY0" fmla="*/ 687678 h 1375355"/>
                <a:gd name="connsiteX1" fmla="*/ 1347876 w 2695751"/>
                <a:gd name="connsiteY1" fmla="*/ 0 h 1375355"/>
                <a:gd name="connsiteX2" fmla="*/ 2695752 w 2695751"/>
                <a:gd name="connsiteY2" fmla="*/ 687678 h 1375355"/>
                <a:gd name="connsiteX3" fmla="*/ 1347876 w 2695751"/>
                <a:gd name="connsiteY3" fmla="*/ 1375356 h 1375355"/>
                <a:gd name="connsiteX4" fmla="*/ 0 w 2695751"/>
                <a:gd name="connsiteY4" fmla="*/ 687678 h 137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751" h="1375355">
                  <a:moveTo>
                    <a:pt x="0" y="687678"/>
                  </a:moveTo>
                  <a:cubicBezTo>
                    <a:pt x="0" y="307884"/>
                    <a:pt x="603465" y="0"/>
                    <a:pt x="1347876" y="0"/>
                  </a:cubicBezTo>
                  <a:cubicBezTo>
                    <a:pt x="2092287" y="0"/>
                    <a:pt x="2695752" y="307884"/>
                    <a:pt x="2695752" y="687678"/>
                  </a:cubicBezTo>
                  <a:cubicBezTo>
                    <a:pt x="2695752" y="1067472"/>
                    <a:pt x="2092287" y="1375356"/>
                    <a:pt x="1347876" y="1375356"/>
                  </a:cubicBezTo>
                  <a:cubicBezTo>
                    <a:pt x="603465" y="1375356"/>
                    <a:pt x="0" y="1067472"/>
                    <a:pt x="0" y="687678"/>
                  </a:cubicBezTo>
                  <a:close/>
                </a:path>
              </a:pathLst>
            </a:custGeom>
          </p:spPr>
          <p:style>
            <a:lnRef idx="3">
              <a:schemeClr val="lt1">
                <a:hueOff val="0"/>
                <a:satOff val="0"/>
                <a:lumOff val="0"/>
                <a:alphaOff val="0"/>
              </a:schemeClr>
            </a:lnRef>
            <a:fillRef idx="1">
              <a:schemeClr val="accent5">
                <a:shade val="50000"/>
                <a:hueOff val="-272123"/>
                <a:satOff val="-7522"/>
                <a:lumOff val="16349"/>
                <a:alphaOff val="0"/>
              </a:schemeClr>
            </a:fillRef>
            <a:effectRef idx="1">
              <a:schemeClr val="accent5">
                <a:shade val="50000"/>
                <a:hueOff val="-272123"/>
                <a:satOff val="-7522"/>
                <a:lumOff val="16349"/>
                <a:alphaOff val="0"/>
              </a:schemeClr>
            </a:effectRef>
            <a:fontRef idx="minor">
              <a:schemeClr val="lt1"/>
            </a:fontRef>
          </p:style>
          <p:txBody>
            <a:bodyPr spcFirstLastPara="0" vert="horz" wrap="square" lIns="407484" tIns="214116" rIns="407484" bIns="214116"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Syn- och hörselkonsulent</a:t>
              </a:r>
            </a:p>
          </p:txBody>
        </p:sp>
      </p:grpSp>
    </p:spTree>
    <p:extLst>
      <p:ext uri="{BB962C8B-B14F-4D97-AF65-F5344CB8AC3E}">
        <p14:creationId xmlns:p14="http://schemas.microsoft.com/office/powerpoint/2010/main" val="219482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inomhus&#10;&#10;Automatiskt genererad beskrivning">
            <a:extLst>
              <a:ext uri="{FF2B5EF4-FFF2-40B4-BE49-F238E27FC236}">
                <a16:creationId xmlns:a16="http://schemas.microsoft.com/office/drawing/2014/main" id="{F93F45F8-ABAE-490D-A5FE-8F9074A4F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606" y="1580917"/>
            <a:ext cx="5852160" cy="3901440"/>
          </a:xfrm>
          <a:prstGeom prst="rect">
            <a:avLst/>
          </a:prstGeom>
        </p:spPr>
      </p:pic>
      <p:sp>
        <p:nvSpPr>
          <p:cNvPr id="6" name="Rubrik 2">
            <a:extLst>
              <a:ext uri="{FF2B5EF4-FFF2-40B4-BE49-F238E27FC236}">
                <a16:creationId xmlns:a16="http://schemas.microsoft.com/office/drawing/2014/main" id="{53DA577F-C9E5-46CE-A69E-DA20A3DFF788}"/>
              </a:ext>
            </a:extLst>
          </p:cNvPr>
          <p:cNvSpPr>
            <a:spLocks noGrp="1"/>
          </p:cNvSpPr>
          <p:nvPr>
            <p:ph type="title"/>
          </p:nvPr>
        </p:nvSpPr>
        <p:spPr>
          <a:xfrm>
            <a:off x="1049606" y="294469"/>
            <a:ext cx="7044787" cy="1143000"/>
          </a:xfrm>
        </p:spPr>
        <p:txBody>
          <a:bodyPr>
            <a:normAutofit fontScale="90000"/>
          </a:bodyPr>
          <a:lstStyle/>
          <a:p>
            <a:r>
              <a:rPr lang="sv-SE" altLang="sv-SE" dirty="0">
                <a:solidFill>
                  <a:srgbClr val="1C1C1C"/>
                </a:solidFill>
                <a:cs typeface="Calibri" panose="020F0502020204030204" pitchFamily="34" charset="0"/>
              </a:rPr>
              <a:t>Samtyckesblankett</a:t>
            </a:r>
            <a:br>
              <a:rPr lang="sv-SE" altLang="sv-SE" b="0" dirty="0">
                <a:solidFill>
                  <a:srgbClr val="C00000"/>
                </a:solidFill>
                <a:cs typeface="Calibri" panose="020F0502020204030204" pitchFamily="34" charset="0"/>
              </a:rPr>
            </a:br>
            <a:endParaRPr lang="sv-SE" dirty="0"/>
          </a:p>
        </p:txBody>
      </p:sp>
      <p:pic>
        <p:nvPicPr>
          <p:cNvPr id="10" name="Bildobjekt 9">
            <a:extLst>
              <a:ext uri="{FF2B5EF4-FFF2-40B4-BE49-F238E27FC236}">
                <a16:creationId xmlns:a16="http://schemas.microsoft.com/office/drawing/2014/main" id="{1A0E3258-B9BA-4C3E-B847-8536471A652D}"/>
              </a:ext>
            </a:extLst>
          </p:cNvPr>
          <p:cNvPicPr>
            <a:picLocks noChangeAspect="1"/>
          </p:cNvPicPr>
          <p:nvPr/>
        </p:nvPicPr>
        <p:blipFill>
          <a:blip r:embed="rId4"/>
          <a:stretch>
            <a:fillRect/>
          </a:stretch>
        </p:blipFill>
        <p:spPr>
          <a:xfrm rot="524842">
            <a:off x="5106734" y="1491131"/>
            <a:ext cx="3275631" cy="4592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366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6F9FA99-D2F3-42CA-9136-A9E1016E6368}"/>
              </a:ext>
            </a:extLst>
          </p:cNvPr>
          <p:cNvSpPr>
            <a:spLocks noGrp="1"/>
          </p:cNvSpPr>
          <p:nvPr>
            <p:ph type="title"/>
          </p:nvPr>
        </p:nvSpPr>
        <p:spPr/>
        <p:txBody>
          <a:bodyPr>
            <a:normAutofit fontScale="90000"/>
          </a:bodyPr>
          <a:lstStyle/>
          <a:p>
            <a:r>
              <a:rPr lang="sv-SE" sz="4400" b="1" dirty="0">
                <a:solidFill>
                  <a:prstClr val="black"/>
                </a:solidFill>
              </a:rPr>
              <a:t>Hur ser det ut på din arbetsplats?</a:t>
            </a:r>
            <a:br>
              <a:rPr lang="sv-SE" sz="4400" b="1" dirty="0">
                <a:solidFill>
                  <a:prstClr val="black"/>
                </a:solidFill>
              </a:rPr>
            </a:br>
            <a:endParaRPr lang="sv-SE" dirty="0"/>
          </a:p>
        </p:txBody>
      </p:sp>
      <p:sp>
        <p:nvSpPr>
          <p:cNvPr id="4" name="Platshållare för innehåll 3">
            <a:extLst>
              <a:ext uri="{FF2B5EF4-FFF2-40B4-BE49-F238E27FC236}">
                <a16:creationId xmlns:a16="http://schemas.microsoft.com/office/drawing/2014/main" id="{9667AD7B-CD28-4E3D-9B0C-65449953B914}"/>
              </a:ext>
            </a:extLst>
          </p:cNvPr>
          <p:cNvSpPr>
            <a:spLocks noGrp="1"/>
          </p:cNvSpPr>
          <p:nvPr>
            <p:ph type="body" sz="quarter" idx="12"/>
          </p:nvPr>
        </p:nvSpPr>
        <p:spPr>
          <a:xfrm>
            <a:off x="1331913" y="1700213"/>
            <a:ext cx="7056437" cy="4105275"/>
          </a:xfrm>
        </p:spPr>
        <p:txBody>
          <a:bodyPr/>
          <a:lstStyle/>
          <a:p>
            <a:pPr indent="0">
              <a:spcBef>
                <a:spcPts val="0"/>
              </a:spcBef>
              <a:buNone/>
            </a:pPr>
            <a:endParaRPr lang="sv-SE" sz="2000" dirty="0">
              <a:solidFill>
                <a:prstClr val="black"/>
              </a:solidFill>
            </a:endParaRPr>
          </a:p>
          <a:p>
            <a:pPr marL="128588" indent="-128588">
              <a:spcBef>
                <a:spcPts val="0"/>
              </a:spcBef>
            </a:pPr>
            <a:r>
              <a:rPr lang="sv-SE" sz="2000" dirty="0">
                <a:solidFill>
                  <a:prstClr val="black"/>
                </a:solidFill>
              </a:rPr>
              <a:t>Arbetar ni aktivt med att stärka brandskyddet för särskilt riskutsatta individer?</a:t>
            </a:r>
          </a:p>
          <a:p>
            <a:pPr marL="128588" indent="-128588">
              <a:spcBef>
                <a:spcPts val="0"/>
              </a:spcBef>
            </a:pPr>
            <a:endParaRPr lang="sv-SE" sz="2000" dirty="0">
              <a:solidFill>
                <a:prstClr val="black"/>
              </a:solidFill>
            </a:endParaRPr>
          </a:p>
          <a:p>
            <a:pPr marL="128588" indent="-128588">
              <a:spcBef>
                <a:spcPts val="0"/>
              </a:spcBef>
            </a:pPr>
            <a:r>
              <a:rPr lang="sv-SE" sz="2000" dirty="0">
                <a:solidFill>
                  <a:prstClr val="black"/>
                </a:solidFill>
              </a:rPr>
              <a:t>Om ni arbetar med att stärka brandskyddet, på vilket sätt arbetar ni med det och sker det systematiskt?</a:t>
            </a:r>
          </a:p>
          <a:p>
            <a:pPr marL="128588" indent="-128588">
              <a:spcBef>
                <a:spcPts val="0"/>
              </a:spcBef>
            </a:pPr>
            <a:endParaRPr lang="sv-SE" sz="2000" dirty="0">
              <a:solidFill>
                <a:prstClr val="black"/>
              </a:solidFill>
            </a:endParaRPr>
          </a:p>
          <a:p>
            <a:pPr marL="128588" indent="-128588">
              <a:spcBef>
                <a:spcPts val="0"/>
              </a:spcBef>
            </a:pPr>
            <a:r>
              <a:rPr lang="sv-SE" sz="2000" dirty="0">
                <a:solidFill>
                  <a:prstClr val="black"/>
                </a:solidFill>
              </a:rPr>
              <a:t>Genomförs det kontinuerlig övning och utbildning gällande stärkt brandskydd?</a:t>
            </a:r>
          </a:p>
          <a:p>
            <a:pPr marL="0" indent="0">
              <a:spcBef>
                <a:spcPts val="0"/>
              </a:spcBef>
              <a:buNone/>
            </a:pPr>
            <a:br>
              <a:rPr lang="sv-SE" sz="900" dirty="0">
                <a:solidFill>
                  <a:prstClr val="black"/>
                </a:solidFill>
              </a:rPr>
            </a:br>
            <a:r>
              <a:rPr lang="sv-SE" sz="900" dirty="0">
                <a:solidFill>
                  <a:prstClr val="black"/>
                </a:solidFill>
              </a:rPr>
              <a:t> </a:t>
            </a:r>
          </a:p>
        </p:txBody>
      </p:sp>
    </p:spTree>
    <p:extLst>
      <p:ext uri="{BB962C8B-B14F-4D97-AF65-F5344CB8AC3E}">
        <p14:creationId xmlns:p14="http://schemas.microsoft.com/office/powerpoint/2010/main" val="322031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B9F063DA-ADC1-4791-AFFE-67A4CC472700}"/>
              </a:ext>
            </a:extLst>
          </p:cNvPr>
          <p:cNvSpPr>
            <a:spLocks noGrp="1"/>
          </p:cNvSpPr>
          <p:nvPr>
            <p:ph sz="half" idx="1"/>
          </p:nvPr>
        </p:nvSpPr>
        <p:spPr>
          <a:xfrm>
            <a:off x="777940" y="1865293"/>
            <a:ext cx="5585537" cy="3127414"/>
          </a:xfrm>
        </p:spPr>
        <p:txBody>
          <a:bodyPr>
            <a:normAutofit/>
          </a:bodyPr>
          <a:lstStyle/>
          <a:p>
            <a:pPr marL="285750" indent="-285750">
              <a:spcBef>
                <a:spcPts val="0"/>
              </a:spcBef>
              <a:buFont typeface="Arial" panose="020B0604020202020204" pitchFamily="34" charset="0"/>
              <a:buChar char="•"/>
            </a:pPr>
            <a:r>
              <a:rPr lang="sv-SE" sz="1800" dirty="0">
                <a:solidFill>
                  <a:prstClr val="black"/>
                </a:solidFill>
              </a:rPr>
              <a:t>Människor som har svårt att uppfatta en brand</a:t>
            </a:r>
          </a:p>
          <a:p>
            <a:pPr marL="285750" indent="-285750">
              <a:spcBef>
                <a:spcPts val="0"/>
              </a:spcBef>
              <a:buFont typeface="Arial" panose="020B0604020202020204" pitchFamily="34" charset="0"/>
              <a:buChar char="•"/>
            </a:pPr>
            <a:endParaRPr lang="sv-SE" sz="1800" dirty="0">
              <a:solidFill>
                <a:prstClr val="black"/>
              </a:solidFill>
            </a:endParaRPr>
          </a:p>
          <a:p>
            <a:pPr marL="285750" indent="-285750">
              <a:spcBef>
                <a:spcPts val="0"/>
              </a:spcBef>
              <a:buFont typeface="Arial" panose="020B0604020202020204" pitchFamily="34" charset="0"/>
              <a:buChar char="•"/>
            </a:pPr>
            <a:r>
              <a:rPr lang="sv-SE" sz="1800" dirty="0">
                <a:solidFill>
                  <a:prstClr val="black"/>
                </a:solidFill>
              </a:rPr>
              <a:t>Människor som har svårt att förflytta sig</a:t>
            </a:r>
          </a:p>
          <a:p>
            <a:pPr marL="285750" indent="-285750">
              <a:spcBef>
                <a:spcPts val="0"/>
              </a:spcBef>
              <a:buFont typeface="Arial" panose="020B0604020202020204" pitchFamily="34" charset="0"/>
              <a:buChar char="•"/>
            </a:pPr>
            <a:endParaRPr lang="sv-SE" sz="1800" dirty="0">
              <a:solidFill>
                <a:prstClr val="black"/>
              </a:solidFill>
            </a:endParaRPr>
          </a:p>
          <a:p>
            <a:pPr marL="285750" indent="-285750">
              <a:spcBef>
                <a:spcPts val="0"/>
              </a:spcBef>
              <a:buFont typeface="Arial" panose="020B0604020202020204" pitchFamily="34" charset="0"/>
              <a:buChar char="•"/>
            </a:pPr>
            <a:r>
              <a:rPr lang="sv-SE" sz="1800" dirty="0">
                <a:solidFill>
                  <a:prstClr val="black"/>
                </a:solidFill>
              </a:rPr>
              <a:t>Människor som har kognitiva funktionsnedsättningar </a:t>
            </a:r>
          </a:p>
          <a:p>
            <a:pPr marL="285750" indent="-285750">
              <a:spcBef>
                <a:spcPts val="0"/>
              </a:spcBef>
              <a:buFont typeface="Arial" panose="020B0604020202020204" pitchFamily="34" charset="0"/>
              <a:buChar char="•"/>
            </a:pPr>
            <a:endParaRPr lang="sv-SE" sz="1800" dirty="0">
              <a:solidFill>
                <a:prstClr val="black"/>
              </a:solidFill>
            </a:endParaRPr>
          </a:p>
          <a:p>
            <a:pPr marL="285750" lvl="0" indent="-285750">
              <a:spcBef>
                <a:spcPct val="0"/>
              </a:spcBef>
              <a:buFont typeface="Arial" panose="020B0604020202020204" pitchFamily="34" charset="0"/>
              <a:buChar char="•"/>
            </a:pPr>
            <a:r>
              <a:rPr lang="sv-SE" sz="1800" dirty="0">
                <a:solidFill>
                  <a:prstClr val="black"/>
                </a:solidFill>
                <a:cs typeface="Arial" charset="0"/>
              </a:rPr>
              <a:t>Människor som röker</a:t>
            </a:r>
          </a:p>
          <a:p>
            <a:pPr marL="285750" lvl="0" indent="-285750">
              <a:spcBef>
                <a:spcPct val="0"/>
              </a:spcBef>
              <a:buFont typeface="Arial" panose="020B0604020202020204" pitchFamily="34" charset="0"/>
              <a:buChar char="•"/>
            </a:pPr>
            <a:endParaRPr lang="sv-SE" sz="1800" dirty="0">
              <a:solidFill>
                <a:prstClr val="black"/>
              </a:solidFill>
              <a:cs typeface="Arial" charset="0"/>
            </a:endParaRPr>
          </a:p>
          <a:p>
            <a:pPr marL="285750" lvl="0" indent="-285750">
              <a:spcBef>
                <a:spcPct val="0"/>
              </a:spcBef>
              <a:buFont typeface="Arial" panose="020B0604020202020204" pitchFamily="34" charset="0"/>
              <a:buChar char="•"/>
            </a:pPr>
            <a:r>
              <a:rPr lang="sv-SE" sz="1800" dirty="0">
                <a:solidFill>
                  <a:prstClr val="black"/>
                </a:solidFill>
                <a:cs typeface="Arial" charset="0"/>
              </a:rPr>
              <a:t>Människor med missbruksproblem</a:t>
            </a:r>
          </a:p>
          <a:p>
            <a:pPr marL="0" indent="0">
              <a:spcBef>
                <a:spcPts val="0"/>
              </a:spcBef>
            </a:pPr>
            <a:endParaRPr lang="sv-SE" dirty="0"/>
          </a:p>
        </p:txBody>
      </p:sp>
      <p:sp>
        <p:nvSpPr>
          <p:cNvPr id="2" name="textruta 1">
            <a:extLst>
              <a:ext uri="{FF2B5EF4-FFF2-40B4-BE49-F238E27FC236}">
                <a16:creationId xmlns:a16="http://schemas.microsoft.com/office/drawing/2014/main" id="{DA779C8B-567A-40E5-9F34-2432D83259B4}"/>
              </a:ext>
            </a:extLst>
          </p:cNvPr>
          <p:cNvSpPr txBox="1"/>
          <p:nvPr/>
        </p:nvSpPr>
        <p:spPr>
          <a:xfrm>
            <a:off x="5220628" y="1769268"/>
            <a:ext cx="3834581" cy="369332"/>
          </a:xfrm>
          <a:prstGeom prst="rect">
            <a:avLst/>
          </a:prstGeom>
          <a:noFill/>
        </p:spPr>
        <p:txBody>
          <a:bodyPr wrap="square" rtlCol="0">
            <a:spAutoFit/>
          </a:bodyPr>
          <a:lstStyle/>
          <a:p>
            <a:endParaRPr lang="sv-SE" sz="900" dirty="0">
              <a:solidFill>
                <a:prstClr val="black"/>
              </a:solidFill>
            </a:endParaRPr>
          </a:p>
          <a:p>
            <a:endParaRPr lang="sv-SE" sz="900" dirty="0">
              <a:solidFill>
                <a:prstClr val="black"/>
              </a:solidFill>
            </a:endParaRPr>
          </a:p>
        </p:txBody>
      </p:sp>
      <p:sp>
        <p:nvSpPr>
          <p:cNvPr id="5" name="textruta 4">
            <a:extLst>
              <a:ext uri="{FF2B5EF4-FFF2-40B4-BE49-F238E27FC236}">
                <a16:creationId xmlns:a16="http://schemas.microsoft.com/office/drawing/2014/main" id="{6FF26D35-D7E9-45D4-8AF8-5354F8C6CE28}"/>
              </a:ext>
            </a:extLst>
          </p:cNvPr>
          <p:cNvSpPr txBox="1"/>
          <p:nvPr/>
        </p:nvSpPr>
        <p:spPr>
          <a:xfrm>
            <a:off x="2286000" y="510851"/>
            <a:ext cx="4572000" cy="707886"/>
          </a:xfrm>
          <a:prstGeom prst="rect">
            <a:avLst/>
          </a:prstGeom>
          <a:noFill/>
        </p:spPr>
        <p:txBody>
          <a:bodyPr wrap="square">
            <a:spAutoFit/>
          </a:bodyPr>
          <a:lstStyle/>
          <a:p>
            <a:pPr marL="0" indent="0">
              <a:spcBef>
                <a:spcPts val="0"/>
              </a:spcBef>
            </a:pPr>
            <a:r>
              <a:rPr lang="sv-SE" sz="4000" b="1" dirty="0">
                <a:solidFill>
                  <a:prstClr val="black"/>
                </a:solidFill>
                <a:latin typeface="+mj-lt"/>
                <a:ea typeface="+mj-ea"/>
                <a:cs typeface="+mj-cs"/>
              </a:rPr>
              <a:t>Vilka dör i bränder? </a:t>
            </a:r>
          </a:p>
        </p:txBody>
      </p:sp>
    </p:spTree>
    <p:extLst>
      <p:ext uri="{BB962C8B-B14F-4D97-AF65-F5344CB8AC3E}">
        <p14:creationId xmlns:p14="http://schemas.microsoft.com/office/powerpoint/2010/main" val="74458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66644EE-6692-4DA5-8C4E-C99249E7EC23}"/>
              </a:ext>
            </a:extLst>
          </p:cNvPr>
          <p:cNvSpPr>
            <a:spLocks noGrp="1"/>
          </p:cNvSpPr>
          <p:nvPr>
            <p:ph type="body" sz="quarter" idx="12"/>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3200" b="0" i="0" u="none" strike="noStrike" kern="1200" cap="none" spc="0" normalizeH="0" baseline="0" noProof="0" dirty="0">
              <a:ln>
                <a:noFill/>
              </a:ln>
              <a:solidFill>
                <a:prstClr val="black"/>
              </a:solidFill>
              <a:effectLst/>
              <a:uLnTx/>
              <a:uFillTx/>
              <a:latin typeface="Arial" charset="0"/>
              <a:ea typeface="+mn-ea"/>
              <a:cs typeface="Arial" charset="0"/>
            </a:endParaRPr>
          </a:p>
          <a:p>
            <a:endParaRPr lang="sv-SE" dirty="0"/>
          </a:p>
        </p:txBody>
      </p:sp>
      <p:sp>
        <p:nvSpPr>
          <p:cNvPr id="3" name="Rubrik 2">
            <a:extLst>
              <a:ext uri="{FF2B5EF4-FFF2-40B4-BE49-F238E27FC236}">
                <a16:creationId xmlns:a16="http://schemas.microsoft.com/office/drawing/2014/main" id="{8316ECA6-C510-47F3-9374-B073C44684D7}"/>
              </a:ext>
            </a:extLst>
          </p:cNvPr>
          <p:cNvSpPr>
            <a:spLocks noGrp="1"/>
          </p:cNvSpPr>
          <p:nvPr>
            <p:ph type="title"/>
          </p:nvPr>
        </p:nvSpPr>
        <p:spPr/>
        <p:txBody>
          <a:bodyPr/>
          <a:lstStyle/>
          <a:p>
            <a:r>
              <a:rPr lang="sv-SE" dirty="0"/>
              <a:t>Brandskydd som alla bör ha</a:t>
            </a:r>
          </a:p>
        </p:txBody>
      </p:sp>
      <p:pic>
        <p:nvPicPr>
          <p:cNvPr id="6" name="Bildobjekt 5">
            <a:extLst>
              <a:ext uri="{FF2B5EF4-FFF2-40B4-BE49-F238E27FC236}">
                <a16:creationId xmlns:a16="http://schemas.microsoft.com/office/drawing/2014/main" id="{5A126569-F924-4CC2-B7CD-626E945B1BDA}"/>
              </a:ext>
            </a:extLst>
          </p:cNvPr>
          <p:cNvPicPr>
            <a:picLocks noChangeAspect="1"/>
          </p:cNvPicPr>
          <p:nvPr/>
        </p:nvPicPr>
        <p:blipFill>
          <a:blip r:embed="rId3"/>
          <a:stretch>
            <a:fillRect/>
          </a:stretch>
        </p:blipFill>
        <p:spPr>
          <a:xfrm>
            <a:off x="1978025" y="2143125"/>
            <a:ext cx="1314450" cy="1609725"/>
          </a:xfrm>
          <a:prstGeom prst="rect">
            <a:avLst/>
          </a:prstGeom>
        </p:spPr>
      </p:pic>
      <p:pic>
        <p:nvPicPr>
          <p:cNvPr id="8" name="Bildobjekt 7">
            <a:extLst>
              <a:ext uri="{FF2B5EF4-FFF2-40B4-BE49-F238E27FC236}">
                <a16:creationId xmlns:a16="http://schemas.microsoft.com/office/drawing/2014/main" id="{531E9649-90AB-4044-9C24-2D382F2E2F12}"/>
              </a:ext>
            </a:extLst>
          </p:cNvPr>
          <p:cNvPicPr>
            <a:picLocks noChangeAspect="1"/>
          </p:cNvPicPr>
          <p:nvPr/>
        </p:nvPicPr>
        <p:blipFill>
          <a:blip r:embed="rId4"/>
          <a:stretch>
            <a:fillRect/>
          </a:stretch>
        </p:blipFill>
        <p:spPr>
          <a:xfrm>
            <a:off x="4143861" y="2152650"/>
            <a:ext cx="1266825" cy="1647825"/>
          </a:xfrm>
          <a:prstGeom prst="rect">
            <a:avLst/>
          </a:prstGeom>
        </p:spPr>
      </p:pic>
      <p:pic>
        <p:nvPicPr>
          <p:cNvPr id="10" name="Bildobjekt 9">
            <a:extLst>
              <a:ext uri="{FF2B5EF4-FFF2-40B4-BE49-F238E27FC236}">
                <a16:creationId xmlns:a16="http://schemas.microsoft.com/office/drawing/2014/main" id="{A07E9A6F-4E03-4356-BDD8-46BBDBD737BE}"/>
              </a:ext>
            </a:extLst>
          </p:cNvPr>
          <p:cNvPicPr>
            <a:picLocks noChangeAspect="1"/>
          </p:cNvPicPr>
          <p:nvPr/>
        </p:nvPicPr>
        <p:blipFill>
          <a:blip r:embed="rId5"/>
          <a:stretch>
            <a:fillRect/>
          </a:stretch>
        </p:blipFill>
        <p:spPr>
          <a:xfrm>
            <a:off x="6104424" y="2114064"/>
            <a:ext cx="1409700" cy="1638300"/>
          </a:xfrm>
          <a:prstGeom prst="rect">
            <a:avLst/>
          </a:prstGeom>
        </p:spPr>
      </p:pic>
    </p:spTree>
    <p:extLst>
      <p:ext uri="{BB962C8B-B14F-4D97-AF65-F5344CB8AC3E}">
        <p14:creationId xmlns:p14="http://schemas.microsoft.com/office/powerpoint/2010/main" val="34656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6F45911-C76D-418F-8780-29F9D970A9AE}"/>
              </a:ext>
            </a:extLst>
          </p:cNvPr>
          <p:cNvSpPr>
            <a:spLocks noGrp="1"/>
          </p:cNvSpPr>
          <p:nvPr>
            <p:ph type="title"/>
          </p:nvPr>
        </p:nvSpPr>
        <p:spPr/>
        <p:txBody>
          <a:bodyPr>
            <a:normAutofit fontScale="90000"/>
          </a:bodyPr>
          <a:lstStyle/>
          <a:p>
            <a:r>
              <a:rPr lang="sv-SE" sz="4400" b="1" dirty="0">
                <a:solidFill>
                  <a:prstClr val="black"/>
                </a:solidFill>
              </a:rPr>
              <a:t>Frågor du bör ställa dig</a:t>
            </a:r>
            <a:br>
              <a:rPr lang="sv-SE" sz="4400" b="1" dirty="0">
                <a:solidFill>
                  <a:prstClr val="black"/>
                </a:solidFill>
              </a:rPr>
            </a:br>
            <a:endParaRPr lang="sv-SE" dirty="0"/>
          </a:p>
        </p:txBody>
      </p:sp>
      <p:sp>
        <p:nvSpPr>
          <p:cNvPr id="4" name="Platshållare för innehåll 9">
            <a:extLst>
              <a:ext uri="{FF2B5EF4-FFF2-40B4-BE49-F238E27FC236}">
                <a16:creationId xmlns:a16="http://schemas.microsoft.com/office/drawing/2014/main" id="{63E4E7F2-18D7-4A00-A40C-45A6BA47FB99}"/>
              </a:ext>
            </a:extLst>
          </p:cNvPr>
          <p:cNvSpPr txBox="1">
            <a:spLocks/>
          </p:cNvSpPr>
          <p:nvPr/>
        </p:nvSpPr>
        <p:spPr>
          <a:xfrm>
            <a:off x="685800" y="1924879"/>
            <a:ext cx="5780314" cy="3925416"/>
          </a:xfrm>
        </p:spPr>
        <p:txBody>
          <a:bodyPr>
            <a:normAutofit/>
          </a:bodyPr>
          <a:lst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endParaRPr lang="sv-SE" sz="2000" dirty="0">
              <a:solidFill>
                <a:prstClr val="black"/>
              </a:solidFill>
            </a:endParaRPr>
          </a:p>
          <a:p>
            <a:pPr marL="0" indent="0">
              <a:spcBef>
                <a:spcPts val="0"/>
              </a:spcBef>
            </a:pPr>
            <a:r>
              <a:rPr lang="sv-SE" sz="2000" dirty="0">
                <a:solidFill>
                  <a:prstClr val="black"/>
                </a:solidFill>
              </a:rPr>
              <a:t>Saknas fungerande brandvarnare eller har personen svårt att uppfatta larm från brandvarnaren?</a:t>
            </a:r>
          </a:p>
          <a:p>
            <a:pPr marL="0" indent="0"/>
            <a:endParaRPr lang="sv-SE" sz="2000" dirty="0">
              <a:solidFill>
                <a:prstClr val="black"/>
              </a:solidFill>
            </a:endParaRPr>
          </a:p>
          <a:p>
            <a:pPr marL="0" indent="0"/>
            <a:r>
              <a:rPr lang="sv-SE" sz="2000" dirty="0">
                <a:solidFill>
                  <a:prstClr val="black"/>
                </a:solidFill>
              </a:rPr>
              <a:t>Har personen ett beteende som ökar risken för brand?</a:t>
            </a:r>
          </a:p>
        </p:txBody>
      </p:sp>
      <p:pic>
        <p:nvPicPr>
          <p:cNvPr id="5" name="Bildobjekt 4">
            <a:extLst>
              <a:ext uri="{FF2B5EF4-FFF2-40B4-BE49-F238E27FC236}">
                <a16:creationId xmlns:a16="http://schemas.microsoft.com/office/drawing/2014/main" id="{0D394CF0-2438-4CCE-831A-0A3ACA2DABF1}"/>
              </a:ext>
            </a:extLst>
          </p:cNvPr>
          <p:cNvPicPr>
            <a:picLocks noChangeAspect="1"/>
          </p:cNvPicPr>
          <p:nvPr/>
        </p:nvPicPr>
        <p:blipFill>
          <a:blip r:embed="rId3"/>
          <a:stretch>
            <a:fillRect/>
          </a:stretch>
        </p:blipFill>
        <p:spPr>
          <a:xfrm>
            <a:off x="6828249" y="2167475"/>
            <a:ext cx="785813" cy="792956"/>
          </a:xfrm>
          <a:prstGeom prst="rect">
            <a:avLst/>
          </a:prstGeom>
        </p:spPr>
      </p:pic>
      <p:pic>
        <p:nvPicPr>
          <p:cNvPr id="6" name="Bildobjekt 5">
            <a:extLst>
              <a:ext uri="{FF2B5EF4-FFF2-40B4-BE49-F238E27FC236}">
                <a16:creationId xmlns:a16="http://schemas.microsoft.com/office/drawing/2014/main" id="{31E17AED-CD07-4676-BAE6-CAEA9B34AA3B}"/>
              </a:ext>
            </a:extLst>
          </p:cNvPr>
          <p:cNvPicPr>
            <a:picLocks noChangeAspect="1"/>
          </p:cNvPicPr>
          <p:nvPr/>
        </p:nvPicPr>
        <p:blipFill>
          <a:blip r:embed="rId4"/>
          <a:stretch>
            <a:fillRect/>
          </a:stretch>
        </p:blipFill>
        <p:spPr>
          <a:xfrm>
            <a:off x="7646724" y="3061097"/>
            <a:ext cx="757238" cy="735806"/>
          </a:xfrm>
          <a:prstGeom prst="rect">
            <a:avLst/>
          </a:prstGeom>
        </p:spPr>
      </p:pic>
    </p:spTree>
    <p:extLst>
      <p:ext uri="{BB962C8B-B14F-4D97-AF65-F5344CB8AC3E}">
        <p14:creationId xmlns:p14="http://schemas.microsoft.com/office/powerpoint/2010/main" val="170257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03B4E-2FE8-42C5-8BEF-9821E5B5B078}"/>
              </a:ext>
            </a:extLst>
          </p:cNvPr>
          <p:cNvSpPr>
            <a:spLocks noGrp="1"/>
          </p:cNvSpPr>
          <p:nvPr>
            <p:ph type="title"/>
          </p:nvPr>
        </p:nvSpPr>
        <p:spPr/>
        <p:txBody>
          <a:bodyPr>
            <a:normAutofit fontScale="90000"/>
          </a:bodyPr>
          <a:lstStyle/>
          <a:p>
            <a:r>
              <a:rPr lang="sv-SE" b="1" dirty="0">
                <a:solidFill>
                  <a:prstClr val="black"/>
                </a:solidFill>
              </a:rPr>
              <a:t>Exempel på stärkt brandskydd</a:t>
            </a:r>
            <a:br>
              <a:rPr lang="sv-SE" sz="4400" b="1" dirty="0">
                <a:solidFill>
                  <a:prstClr val="black"/>
                </a:solidFill>
              </a:rPr>
            </a:br>
            <a:endParaRPr lang="sv-SE" dirty="0"/>
          </a:p>
        </p:txBody>
      </p:sp>
      <p:sp>
        <p:nvSpPr>
          <p:cNvPr id="5" name="Platshållare för innehåll 3">
            <a:extLst>
              <a:ext uri="{FF2B5EF4-FFF2-40B4-BE49-F238E27FC236}">
                <a16:creationId xmlns:a16="http://schemas.microsoft.com/office/drawing/2014/main" id="{7E4E10A7-2C19-4960-810E-6A077993D940}"/>
              </a:ext>
            </a:extLst>
          </p:cNvPr>
          <p:cNvSpPr txBox="1">
            <a:spLocks/>
          </p:cNvSpPr>
          <p:nvPr/>
        </p:nvSpPr>
        <p:spPr>
          <a:xfrm>
            <a:off x="693030" y="1253331"/>
            <a:ext cx="3886200" cy="4351338"/>
          </a:xfrm>
        </p:spPr>
        <p:txBody>
          <a:bodyPr/>
          <a:lst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endParaRPr lang="sv-SE" sz="1200" dirty="0">
              <a:solidFill>
                <a:prstClr val="black"/>
              </a:solidFill>
            </a:endParaRPr>
          </a:p>
          <a:p>
            <a:pPr>
              <a:spcBef>
                <a:spcPts val="0"/>
              </a:spcBef>
            </a:pPr>
            <a:r>
              <a:rPr lang="sv-SE" sz="1600" dirty="0">
                <a:solidFill>
                  <a:prstClr val="black"/>
                </a:solidFill>
              </a:rPr>
              <a:t>Svårantändliga textilier </a:t>
            </a:r>
          </a:p>
          <a:p>
            <a:pPr>
              <a:spcBef>
                <a:spcPts val="0"/>
              </a:spcBef>
            </a:pPr>
            <a:endParaRPr lang="sv-SE" sz="1600" dirty="0">
              <a:solidFill>
                <a:prstClr val="black"/>
              </a:solidFill>
            </a:endParaRPr>
          </a:p>
          <a:p>
            <a:pPr>
              <a:spcBef>
                <a:spcPts val="0"/>
              </a:spcBef>
            </a:pPr>
            <a:r>
              <a:rPr lang="sv-SE" sz="1600" dirty="0">
                <a:solidFill>
                  <a:prstClr val="black"/>
                </a:solidFill>
              </a:rPr>
              <a:t>Spisvakt</a:t>
            </a:r>
          </a:p>
          <a:p>
            <a:pPr>
              <a:spcBef>
                <a:spcPts val="0"/>
              </a:spcBef>
            </a:pPr>
            <a:endParaRPr lang="sv-SE" sz="1600" dirty="0">
              <a:solidFill>
                <a:prstClr val="black"/>
              </a:solidFill>
            </a:endParaRPr>
          </a:p>
          <a:p>
            <a:pPr>
              <a:spcBef>
                <a:spcPts val="0"/>
              </a:spcBef>
            </a:pPr>
            <a:r>
              <a:rPr lang="sv-SE" sz="1600" dirty="0">
                <a:solidFill>
                  <a:prstClr val="black"/>
                </a:solidFill>
              </a:rPr>
              <a:t>Brandvarnare kopplad till trygghetslarmet</a:t>
            </a:r>
          </a:p>
          <a:p>
            <a:pPr>
              <a:spcBef>
                <a:spcPts val="0"/>
              </a:spcBef>
            </a:pPr>
            <a:endParaRPr lang="sv-SE" sz="1600" dirty="0">
              <a:solidFill>
                <a:prstClr val="black"/>
              </a:solidFill>
            </a:endParaRPr>
          </a:p>
          <a:p>
            <a:pPr>
              <a:spcBef>
                <a:spcPts val="0"/>
              </a:spcBef>
            </a:pPr>
            <a:r>
              <a:rPr lang="sv-SE" sz="1600" dirty="0">
                <a:solidFill>
                  <a:prstClr val="black"/>
                </a:solidFill>
              </a:rPr>
              <a:t>Varseblivningshjälpmedel </a:t>
            </a:r>
          </a:p>
          <a:p>
            <a:pPr>
              <a:spcBef>
                <a:spcPts val="0"/>
              </a:spcBef>
            </a:pPr>
            <a:endParaRPr lang="sv-SE" sz="1600" dirty="0">
              <a:solidFill>
                <a:prstClr val="black"/>
              </a:solidFill>
            </a:endParaRPr>
          </a:p>
          <a:p>
            <a:pPr>
              <a:spcBef>
                <a:spcPts val="0"/>
              </a:spcBef>
            </a:pPr>
            <a:r>
              <a:rPr lang="sv-SE" sz="1600" dirty="0">
                <a:solidFill>
                  <a:prstClr val="black"/>
                </a:solidFill>
              </a:rPr>
              <a:t>E-cigaretter eller att bara röka ute</a:t>
            </a:r>
          </a:p>
          <a:p>
            <a:pPr>
              <a:spcBef>
                <a:spcPts val="0"/>
              </a:spcBef>
            </a:pPr>
            <a:endParaRPr lang="sv-SE" sz="1600" dirty="0">
              <a:solidFill>
                <a:prstClr val="black"/>
              </a:solidFill>
            </a:endParaRPr>
          </a:p>
          <a:p>
            <a:pPr>
              <a:spcBef>
                <a:spcPts val="0"/>
              </a:spcBef>
            </a:pPr>
            <a:r>
              <a:rPr lang="sv-SE" sz="1600" dirty="0">
                <a:solidFill>
                  <a:prstClr val="black"/>
                </a:solidFill>
              </a:rPr>
              <a:t>El ljus</a:t>
            </a:r>
          </a:p>
          <a:p>
            <a:pPr>
              <a:spcBef>
                <a:spcPts val="0"/>
              </a:spcBef>
            </a:pPr>
            <a:endParaRPr lang="sv-SE" sz="1600" dirty="0">
              <a:solidFill>
                <a:prstClr val="black"/>
              </a:solidFill>
            </a:endParaRPr>
          </a:p>
          <a:p>
            <a:pPr>
              <a:spcBef>
                <a:spcPts val="0"/>
              </a:spcBef>
            </a:pPr>
            <a:r>
              <a:rPr lang="sv-SE" sz="1600" dirty="0">
                <a:solidFill>
                  <a:prstClr val="black"/>
                </a:solidFill>
              </a:rPr>
              <a:t>Säkrare stekfett</a:t>
            </a:r>
          </a:p>
          <a:p>
            <a:pPr>
              <a:spcBef>
                <a:spcPts val="0"/>
              </a:spcBef>
            </a:pPr>
            <a:endParaRPr lang="sv-SE" sz="1600" dirty="0">
              <a:solidFill>
                <a:prstClr val="black"/>
              </a:solidFill>
            </a:endParaRPr>
          </a:p>
          <a:p>
            <a:pPr>
              <a:spcBef>
                <a:spcPts val="0"/>
              </a:spcBef>
            </a:pPr>
            <a:r>
              <a:rPr lang="sv-SE" sz="1600" dirty="0">
                <a:solidFill>
                  <a:prstClr val="black"/>
                </a:solidFill>
              </a:rPr>
              <a:t>Glas vatten för att kunna släcka en tappad fimp, tillgång till en plåthink med vatten i för fimpar</a:t>
            </a:r>
          </a:p>
        </p:txBody>
      </p:sp>
      <p:pic>
        <p:nvPicPr>
          <p:cNvPr id="6" name="Bildobjekt 5">
            <a:extLst>
              <a:ext uri="{FF2B5EF4-FFF2-40B4-BE49-F238E27FC236}">
                <a16:creationId xmlns:a16="http://schemas.microsoft.com/office/drawing/2014/main" id="{E337984F-1A7B-4888-9DF0-F79733EACBCB}"/>
              </a:ext>
            </a:extLst>
          </p:cNvPr>
          <p:cNvPicPr>
            <a:picLocks noChangeAspect="1"/>
          </p:cNvPicPr>
          <p:nvPr/>
        </p:nvPicPr>
        <p:blipFill>
          <a:blip r:embed="rId3"/>
          <a:stretch>
            <a:fillRect/>
          </a:stretch>
        </p:blipFill>
        <p:spPr>
          <a:xfrm>
            <a:off x="5684582" y="2226469"/>
            <a:ext cx="1110029" cy="1202532"/>
          </a:xfrm>
          <a:prstGeom prst="rect">
            <a:avLst/>
          </a:prstGeom>
        </p:spPr>
      </p:pic>
      <p:pic>
        <p:nvPicPr>
          <p:cNvPr id="7" name="Bildobjekt 6">
            <a:extLst>
              <a:ext uri="{FF2B5EF4-FFF2-40B4-BE49-F238E27FC236}">
                <a16:creationId xmlns:a16="http://schemas.microsoft.com/office/drawing/2014/main" id="{851B969E-1CEF-45B7-8717-6256B4DCE84B}"/>
              </a:ext>
            </a:extLst>
          </p:cNvPr>
          <p:cNvPicPr>
            <a:picLocks noChangeAspect="1"/>
          </p:cNvPicPr>
          <p:nvPr/>
        </p:nvPicPr>
        <p:blipFill>
          <a:blip r:embed="rId4"/>
          <a:stretch>
            <a:fillRect/>
          </a:stretch>
        </p:blipFill>
        <p:spPr>
          <a:xfrm>
            <a:off x="7340175" y="3429000"/>
            <a:ext cx="1450181" cy="807244"/>
          </a:xfrm>
          <a:prstGeom prst="rect">
            <a:avLst/>
          </a:prstGeom>
        </p:spPr>
      </p:pic>
      <p:pic>
        <p:nvPicPr>
          <p:cNvPr id="8" name="Bildobjekt 7">
            <a:extLst>
              <a:ext uri="{FF2B5EF4-FFF2-40B4-BE49-F238E27FC236}">
                <a16:creationId xmlns:a16="http://schemas.microsoft.com/office/drawing/2014/main" id="{A163AFF8-7E1A-4773-8216-51F8AFFB192F}"/>
              </a:ext>
            </a:extLst>
          </p:cNvPr>
          <p:cNvPicPr>
            <a:picLocks noChangeAspect="1"/>
          </p:cNvPicPr>
          <p:nvPr/>
        </p:nvPicPr>
        <p:blipFill>
          <a:blip r:embed="rId5"/>
          <a:stretch>
            <a:fillRect/>
          </a:stretch>
        </p:blipFill>
        <p:spPr>
          <a:xfrm>
            <a:off x="5023871" y="3867551"/>
            <a:ext cx="1871663" cy="1757363"/>
          </a:xfrm>
          <a:prstGeom prst="rect">
            <a:avLst/>
          </a:prstGeom>
        </p:spPr>
      </p:pic>
    </p:spTree>
    <p:extLst>
      <p:ext uri="{BB962C8B-B14F-4D97-AF65-F5344CB8AC3E}">
        <p14:creationId xmlns:p14="http://schemas.microsoft.com/office/powerpoint/2010/main" val="121216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7FB098-25A8-4D54-8487-A11995C42083}"/>
              </a:ext>
            </a:extLst>
          </p:cNvPr>
          <p:cNvSpPr>
            <a:spLocks noGrp="1"/>
          </p:cNvSpPr>
          <p:nvPr>
            <p:ph type="body" sz="quarter" idx="12"/>
          </p:nvPr>
        </p:nvSpPr>
        <p:spPr/>
        <p:txBody>
          <a:bodyPr>
            <a:normAutofit/>
          </a:bodyPr>
          <a:lstStyle/>
          <a:p>
            <a:pPr>
              <a:spcBef>
                <a:spcPts val="0"/>
              </a:spcBef>
            </a:pPr>
            <a:r>
              <a:rPr lang="sv-SE" sz="3200" dirty="0">
                <a:solidFill>
                  <a:prstClr val="black"/>
                </a:solidFill>
              </a:rPr>
              <a:t>Undanröja brandrisker</a:t>
            </a:r>
          </a:p>
          <a:p>
            <a:pPr>
              <a:spcBef>
                <a:spcPts val="0"/>
              </a:spcBef>
            </a:pPr>
            <a:endParaRPr lang="sv-SE" sz="3200" dirty="0">
              <a:solidFill>
                <a:prstClr val="black"/>
              </a:solidFill>
            </a:endParaRPr>
          </a:p>
          <a:p>
            <a:pPr>
              <a:spcBef>
                <a:spcPts val="0"/>
              </a:spcBef>
            </a:pPr>
            <a:r>
              <a:rPr lang="sv-SE" sz="3200" dirty="0">
                <a:solidFill>
                  <a:prstClr val="black"/>
                </a:solidFill>
              </a:rPr>
              <a:t>Informera brukare/anhörig</a:t>
            </a:r>
            <a:br>
              <a:rPr lang="sv-SE" sz="3200" dirty="0">
                <a:solidFill>
                  <a:prstClr val="black"/>
                </a:solidFill>
              </a:rPr>
            </a:br>
            <a:endParaRPr lang="sv-SE" sz="3200" dirty="0">
              <a:solidFill>
                <a:prstClr val="black"/>
              </a:solidFill>
            </a:endParaRPr>
          </a:p>
          <a:p>
            <a:pPr>
              <a:spcBef>
                <a:spcPts val="0"/>
              </a:spcBef>
            </a:pPr>
            <a:r>
              <a:rPr lang="sv-SE" sz="3200" dirty="0">
                <a:solidFill>
                  <a:prstClr val="black"/>
                </a:solidFill>
              </a:rPr>
              <a:t>Hjälp till att ansöka om stöd</a:t>
            </a:r>
            <a:br>
              <a:rPr lang="sv-SE" sz="3200" dirty="0">
                <a:solidFill>
                  <a:prstClr val="black"/>
                </a:solidFill>
              </a:rPr>
            </a:br>
            <a:endParaRPr lang="sv-SE" sz="3200" dirty="0">
              <a:solidFill>
                <a:prstClr val="black"/>
              </a:solidFill>
            </a:endParaRPr>
          </a:p>
          <a:p>
            <a:pPr>
              <a:spcBef>
                <a:spcPts val="0"/>
              </a:spcBef>
            </a:pPr>
            <a:r>
              <a:rPr lang="sv-SE" sz="3200" dirty="0">
                <a:solidFill>
                  <a:prstClr val="black"/>
                </a:solidFill>
              </a:rPr>
              <a:t>Rapportera behovet vidare till chef</a:t>
            </a:r>
          </a:p>
          <a:p>
            <a:endParaRPr lang="sv-SE" dirty="0"/>
          </a:p>
        </p:txBody>
      </p:sp>
      <p:sp>
        <p:nvSpPr>
          <p:cNvPr id="3" name="Rubrik 2">
            <a:extLst>
              <a:ext uri="{FF2B5EF4-FFF2-40B4-BE49-F238E27FC236}">
                <a16:creationId xmlns:a16="http://schemas.microsoft.com/office/drawing/2014/main" id="{977CEDA4-7D7F-4542-96E2-33C96AAE6E2A}"/>
              </a:ext>
            </a:extLst>
          </p:cNvPr>
          <p:cNvSpPr>
            <a:spLocks noGrp="1"/>
          </p:cNvSpPr>
          <p:nvPr>
            <p:ph type="title"/>
          </p:nvPr>
        </p:nvSpPr>
        <p:spPr/>
        <p:txBody>
          <a:bodyPr>
            <a:normAutofit fontScale="90000"/>
          </a:bodyPr>
          <a:lstStyle/>
          <a:p>
            <a:r>
              <a:rPr lang="sv-SE" sz="4400" b="1" dirty="0">
                <a:solidFill>
                  <a:prstClr val="black"/>
                </a:solidFill>
              </a:rPr>
              <a:t>Vid uppmärksammad brist</a:t>
            </a:r>
            <a:br>
              <a:rPr lang="sv-SE" sz="4400" b="1" dirty="0">
                <a:solidFill>
                  <a:prstClr val="black"/>
                </a:solidFill>
              </a:rPr>
            </a:br>
            <a:endParaRPr lang="sv-SE" dirty="0"/>
          </a:p>
        </p:txBody>
      </p:sp>
    </p:spTree>
    <p:extLst>
      <p:ext uri="{BB962C8B-B14F-4D97-AF65-F5344CB8AC3E}">
        <p14:creationId xmlns:p14="http://schemas.microsoft.com/office/powerpoint/2010/main" val="289589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01A6C27-2A67-4416-B77F-E6139741EDD1}"/>
              </a:ext>
            </a:extLst>
          </p:cNvPr>
          <p:cNvSpPr>
            <a:spLocks noGrp="1"/>
          </p:cNvSpPr>
          <p:nvPr>
            <p:ph type="title"/>
          </p:nvPr>
        </p:nvSpPr>
        <p:spPr/>
        <p:txBody>
          <a:bodyPr>
            <a:normAutofit fontScale="90000"/>
          </a:bodyPr>
          <a:lstStyle/>
          <a:p>
            <a:r>
              <a:rPr lang="sv-SE" altLang="sv-SE" dirty="0" err="1">
                <a:solidFill>
                  <a:srgbClr val="1C1C1C"/>
                </a:solidFill>
              </a:rPr>
              <a:t>Kjaere</a:t>
            </a:r>
            <a:r>
              <a:rPr lang="sv-SE" altLang="sv-SE" dirty="0">
                <a:solidFill>
                  <a:srgbClr val="1C1C1C"/>
                </a:solidFill>
              </a:rPr>
              <a:t> </a:t>
            </a:r>
            <a:r>
              <a:rPr lang="sv-SE" altLang="sv-SE" dirty="0" err="1">
                <a:solidFill>
                  <a:srgbClr val="1C1C1C"/>
                </a:solidFill>
              </a:rPr>
              <a:t>rådmann</a:t>
            </a:r>
            <a:r>
              <a:rPr lang="sv-SE" altLang="sv-SE" dirty="0">
                <a:solidFill>
                  <a:srgbClr val="1C1C1C"/>
                </a:solidFill>
              </a:rPr>
              <a:t> </a:t>
            </a:r>
            <a:br>
              <a:rPr lang="sv-SE" dirty="0">
                <a:solidFill>
                  <a:srgbClr val="C00000"/>
                </a:solidFill>
              </a:rPr>
            </a:br>
            <a:endParaRPr lang="sv-SE" dirty="0"/>
          </a:p>
        </p:txBody>
      </p:sp>
      <p:pic>
        <p:nvPicPr>
          <p:cNvPr id="5" name="291890938">
            <a:hlinkClick r:id="" action="ppaction://media"/>
            <a:extLst>
              <a:ext uri="{FF2B5EF4-FFF2-40B4-BE49-F238E27FC236}">
                <a16:creationId xmlns:a16="http://schemas.microsoft.com/office/drawing/2014/main" id="{06E2F957-CE42-4E35-AD39-2C9507D63F8D}"/>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67301" y="1249559"/>
            <a:ext cx="7748502" cy="4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46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CD8BDA8-F8B8-46B0-9D2E-533BC32895FA}"/>
              </a:ext>
            </a:extLst>
          </p:cNvPr>
          <p:cNvSpPr>
            <a:spLocks noGrp="1"/>
          </p:cNvSpPr>
          <p:nvPr>
            <p:ph type="body" sz="quarter" idx="12"/>
          </p:nvPr>
        </p:nvSpPr>
        <p:spPr>
          <a:xfrm>
            <a:off x="727787" y="1542329"/>
            <a:ext cx="7366606" cy="3036335"/>
          </a:xfrm>
        </p:spPr>
        <p:txBody>
          <a:bodyPr anchor="t">
            <a:normAutofit/>
          </a:bodyPr>
          <a:lstStyle/>
          <a:p>
            <a:pPr marL="457200" indent="-457200">
              <a:buFont typeface="Arial"/>
              <a:buChar char="•"/>
            </a:pPr>
            <a:r>
              <a:rPr lang="sv-SE" dirty="0">
                <a:solidFill>
                  <a:schemeClr val="bg1">
                    <a:lumMod val="50000"/>
                  </a:schemeClr>
                </a:solidFill>
                <a:cs typeface="Calibri"/>
              </a:rPr>
              <a:t>Nollmätning - </a:t>
            </a:r>
            <a:r>
              <a:rPr lang="sv-SE" dirty="0">
                <a:cs typeface="Calibri"/>
              </a:rPr>
              <a:t>Hur ser det ut i dag?</a:t>
            </a:r>
          </a:p>
          <a:p>
            <a:pPr marL="457200" indent="-457200">
              <a:buFont typeface="Arial"/>
              <a:buChar char="•"/>
            </a:pPr>
            <a:r>
              <a:rPr lang="sv-SE" dirty="0">
                <a:solidFill>
                  <a:schemeClr val="bg1">
                    <a:lumMod val="50000"/>
                  </a:schemeClr>
                </a:solidFill>
                <a:cs typeface="Calibri"/>
              </a:rPr>
              <a:t>Målformulering -</a:t>
            </a:r>
            <a:r>
              <a:rPr lang="sv-SE" dirty="0">
                <a:cs typeface="Calibri"/>
              </a:rPr>
              <a:t> Vad vill vi uppnå?</a:t>
            </a:r>
          </a:p>
          <a:p>
            <a:pPr marL="457200" indent="-457200">
              <a:buFont typeface="Arial"/>
              <a:buChar char="•"/>
            </a:pPr>
            <a:r>
              <a:rPr lang="sv-SE" dirty="0">
                <a:solidFill>
                  <a:schemeClr val="bg1">
                    <a:lumMod val="50000"/>
                  </a:schemeClr>
                </a:solidFill>
                <a:cs typeface="Calibri"/>
              </a:rPr>
              <a:t>Åtgärder -</a:t>
            </a:r>
            <a:r>
              <a:rPr lang="sv-SE" dirty="0">
                <a:cs typeface="Calibri"/>
              </a:rPr>
              <a:t> Vad ska vi göra?</a:t>
            </a:r>
          </a:p>
          <a:p>
            <a:pPr marL="457200" indent="-457200">
              <a:buFont typeface="Arial"/>
              <a:buChar char="•"/>
            </a:pPr>
            <a:r>
              <a:rPr lang="sv-SE" dirty="0">
                <a:solidFill>
                  <a:schemeClr val="bg1">
                    <a:lumMod val="50000"/>
                  </a:schemeClr>
                </a:solidFill>
                <a:cs typeface="Calibri"/>
              </a:rPr>
              <a:t>Effektmätning - </a:t>
            </a:r>
            <a:r>
              <a:rPr lang="sv-SE" dirty="0">
                <a:cs typeface="Calibri"/>
              </a:rPr>
              <a:t>Har det gett effekt?</a:t>
            </a:r>
          </a:p>
        </p:txBody>
      </p:sp>
      <p:sp>
        <p:nvSpPr>
          <p:cNvPr id="3" name="Rubrik 2">
            <a:extLst>
              <a:ext uri="{FF2B5EF4-FFF2-40B4-BE49-F238E27FC236}">
                <a16:creationId xmlns:a16="http://schemas.microsoft.com/office/drawing/2014/main" id="{78BDD771-9DFD-4671-9385-B45D4BA92FB6}"/>
              </a:ext>
            </a:extLst>
          </p:cNvPr>
          <p:cNvSpPr>
            <a:spLocks noGrp="1"/>
          </p:cNvSpPr>
          <p:nvPr>
            <p:ph type="title"/>
          </p:nvPr>
        </p:nvSpPr>
        <p:spPr>
          <a:xfrm>
            <a:off x="1049606" y="399329"/>
            <a:ext cx="7044787" cy="1143000"/>
          </a:xfrm>
        </p:spPr>
        <p:txBody>
          <a:bodyPr anchor="t">
            <a:normAutofit/>
          </a:bodyPr>
          <a:lstStyle/>
          <a:p>
            <a:r>
              <a:rPr lang="sv-SE" dirty="0">
                <a:solidFill>
                  <a:srgbClr val="1C1C1C"/>
                </a:solidFill>
                <a:cs typeface="Calibri"/>
              </a:rPr>
              <a:t>Uppföljning</a:t>
            </a:r>
          </a:p>
        </p:txBody>
      </p:sp>
      <p:pic>
        <p:nvPicPr>
          <p:cNvPr id="7" name="Bildobjekt 6">
            <a:extLst>
              <a:ext uri="{FF2B5EF4-FFF2-40B4-BE49-F238E27FC236}">
                <a16:creationId xmlns:a16="http://schemas.microsoft.com/office/drawing/2014/main" id="{CD371FB3-F388-43FF-9CEF-A51FFBB4F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703" y="4162342"/>
            <a:ext cx="4432045" cy="2216023"/>
          </a:xfrm>
          <a:prstGeom prst="rect">
            <a:avLst/>
          </a:prstGeom>
          <a:ln>
            <a:noFill/>
          </a:ln>
          <a:effectLst>
            <a:softEdge rad="112500"/>
          </a:effectLst>
        </p:spPr>
      </p:pic>
    </p:spTree>
    <p:extLst>
      <p:ext uri="{BB962C8B-B14F-4D97-AF65-F5344CB8AC3E}">
        <p14:creationId xmlns:p14="http://schemas.microsoft.com/office/powerpoint/2010/main" val="57136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0A2E500-B36D-494F-A3DD-65E49017CF80}"/>
              </a:ext>
            </a:extLst>
          </p:cNvPr>
          <p:cNvSpPr>
            <a:spLocks noGrp="1"/>
          </p:cNvSpPr>
          <p:nvPr>
            <p:ph type="title"/>
          </p:nvPr>
        </p:nvSpPr>
        <p:spPr/>
        <p:txBody>
          <a:bodyPr>
            <a:normAutofit/>
          </a:bodyPr>
          <a:lstStyle/>
          <a:p>
            <a:r>
              <a:rPr lang="sv-SE" dirty="0">
                <a:solidFill>
                  <a:srgbClr val="1C1C1C"/>
                </a:solidFill>
                <a:cs typeface="Calibri"/>
              </a:rPr>
              <a:t>Informationsmaterial</a:t>
            </a:r>
          </a:p>
        </p:txBody>
      </p:sp>
      <p:pic>
        <p:nvPicPr>
          <p:cNvPr id="5" name="Bildobjekt 4">
            <a:extLst>
              <a:ext uri="{FF2B5EF4-FFF2-40B4-BE49-F238E27FC236}">
                <a16:creationId xmlns:a16="http://schemas.microsoft.com/office/drawing/2014/main" id="{0659A1EE-68B3-4608-9CFF-F9FAEC19E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9346">
            <a:off x="6753828" y="3578326"/>
            <a:ext cx="2008796" cy="285288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1A80B0E7-3B30-4DAA-97BC-E4FE411A89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76315">
            <a:off x="5781288" y="3828313"/>
            <a:ext cx="1876622" cy="2678284"/>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F672224F-8A66-40DD-B6F2-B3D38452F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677" y="4170491"/>
            <a:ext cx="2802247" cy="1932498"/>
          </a:xfrm>
          <a:prstGeom prst="rect">
            <a:avLst/>
          </a:prstGeom>
          <a:ln>
            <a:noFill/>
          </a:ln>
          <a:effectLst>
            <a:outerShdw blurRad="292100" dist="139700" dir="2700000" algn="tl" rotWithShape="0">
              <a:srgbClr val="333333">
                <a:alpha val="65000"/>
              </a:srgbClr>
            </a:outerShdw>
          </a:effectLst>
        </p:spPr>
      </p:pic>
      <p:pic>
        <p:nvPicPr>
          <p:cNvPr id="2" name="Bildobjekt 1">
            <a:extLst>
              <a:ext uri="{FF2B5EF4-FFF2-40B4-BE49-F238E27FC236}">
                <a16:creationId xmlns:a16="http://schemas.microsoft.com/office/drawing/2014/main" id="{DD475CB1-B43B-4679-99BA-04AF4AABC254}"/>
              </a:ext>
            </a:extLst>
          </p:cNvPr>
          <p:cNvPicPr>
            <a:picLocks noChangeAspect="1"/>
          </p:cNvPicPr>
          <p:nvPr/>
        </p:nvPicPr>
        <p:blipFill>
          <a:blip r:embed="rId6"/>
          <a:stretch>
            <a:fillRect/>
          </a:stretch>
        </p:blipFill>
        <p:spPr>
          <a:xfrm rot="21271704">
            <a:off x="687059" y="1058050"/>
            <a:ext cx="2154915" cy="2845551"/>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4F4C7AA6-2D0E-4339-B46D-47392AE15245}"/>
              </a:ext>
            </a:extLst>
          </p:cNvPr>
          <p:cNvPicPr>
            <a:picLocks noChangeAspect="1"/>
          </p:cNvPicPr>
          <p:nvPr/>
        </p:nvPicPr>
        <p:blipFill>
          <a:blip r:embed="rId7"/>
          <a:stretch>
            <a:fillRect/>
          </a:stretch>
        </p:blipFill>
        <p:spPr>
          <a:xfrm rot="323944">
            <a:off x="5513461" y="1028143"/>
            <a:ext cx="2089542" cy="2902330"/>
          </a:xfrm>
          <a:prstGeom prst="rect">
            <a:avLst/>
          </a:prstGeom>
          <a:ln>
            <a:noFill/>
          </a:ln>
          <a:effectLst>
            <a:outerShdw blurRad="292100" dist="139700" dir="2700000" algn="tl" rotWithShape="0">
              <a:srgbClr val="333333">
                <a:alpha val="65000"/>
              </a:srgbClr>
            </a:outerShdw>
          </a:effectLst>
        </p:spPr>
      </p:pic>
      <p:pic>
        <p:nvPicPr>
          <p:cNvPr id="12" name="Bildobjekt 11">
            <a:extLst>
              <a:ext uri="{FF2B5EF4-FFF2-40B4-BE49-F238E27FC236}">
                <a16:creationId xmlns:a16="http://schemas.microsoft.com/office/drawing/2014/main" id="{3FE3E139-4D35-4310-B2E3-42F1B34C66E3}"/>
              </a:ext>
            </a:extLst>
          </p:cNvPr>
          <p:cNvPicPr>
            <a:picLocks noChangeAspect="1"/>
          </p:cNvPicPr>
          <p:nvPr/>
        </p:nvPicPr>
        <p:blipFill>
          <a:blip r:embed="rId8"/>
          <a:stretch>
            <a:fillRect/>
          </a:stretch>
        </p:blipFill>
        <p:spPr>
          <a:xfrm>
            <a:off x="3126985" y="938934"/>
            <a:ext cx="2100311" cy="2831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128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5B69B58B-ADF0-45C9-94C6-029B314E2C20}"/>
              </a:ext>
            </a:extLst>
          </p:cNvPr>
          <p:cNvSpPr>
            <a:spLocks noGrp="1"/>
          </p:cNvSpPr>
          <p:nvPr>
            <p:ph type="title"/>
          </p:nvPr>
        </p:nvSpPr>
        <p:spPr>
          <a:xfrm>
            <a:off x="862372" y="459809"/>
            <a:ext cx="7419256" cy="932375"/>
          </a:xfrm>
        </p:spPr>
        <p:txBody>
          <a:bodyPr>
            <a:normAutofit/>
          </a:bodyPr>
          <a:lstStyle/>
          <a:p>
            <a:pPr>
              <a:lnSpc>
                <a:spcPct val="90000"/>
              </a:lnSpc>
              <a:defRPr/>
            </a:pPr>
            <a:r>
              <a:rPr lang="sv-SE" dirty="0">
                <a:solidFill>
                  <a:srgbClr val="1C1C1C"/>
                </a:solidFill>
                <a:cs typeface="Calibri" panose="020F0502020204030204" pitchFamily="34" charset="0"/>
              </a:rPr>
              <a:t>Arbetsmetod och material</a:t>
            </a:r>
          </a:p>
        </p:txBody>
      </p:sp>
      <p:sp>
        <p:nvSpPr>
          <p:cNvPr id="7" name="Rektangel 6">
            <a:extLst>
              <a:ext uri="{FF2B5EF4-FFF2-40B4-BE49-F238E27FC236}">
                <a16:creationId xmlns:a16="http://schemas.microsoft.com/office/drawing/2014/main" id="{0F05C750-E40B-4B91-8F53-50E9032D556C}"/>
              </a:ext>
            </a:extLst>
          </p:cNvPr>
          <p:cNvSpPr/>
          <p:nvPr/>
        </p:nvSpPr>
        <p:spPr>
          <a:xfrm>
            <a:off x="1694010" y="1392184"/>
            <a:ext cx="6455580" cy="855619"/>
          </a:xfrm>
          <a:prstGeom prst="rect">
            <a:avLst/>
          </a:prstGeom>
        </p:spPr>
        <p:txBody>
          <a:bodyPr wrap="square" anchor="t">
            <a:spAutoFit/>
          </a:bodyPr>
          <a:lstStyle/>
          <a:p>
            <a:pPr indent="-228600">
              <a:lnSpc>
                <a:spcPct val="90000"/>
              </a:lnSpc>
              <a:spcAft>
                <a:spcPts val="600"/>
              </a:spcAft>
              <a:buFont typeface="Arial" panose="020B0604020202020204" pitchFamily="34" charset="0"/>
              <a:buChar char="•"/>
              <a:defRPr/>
            </a:pPr>
            <a:r>
              <a:rPr lang="en-US" dirty="0" err="1">
                <a:solidFill>
                  <a:srgbClr val="000000"/>
                </a:solidFill>
                <a:latin typeface="Arial"/>
                <a:cs typeface="Arial"/>
              </a:rPr>
              <a:t>Allt</a:t>
            </a:r>
            <a:r>
              <a:rPr lang="en-US" dirty="0">
                <a:solidFill>
                  <a:srgbClr val="000000"/>
                </a:solidFill>
                <a:latin typeface="Arial"/>
                <a:cs typeface="Arial"/>
              </a:rPr>
              <a:t> material </a:t>
            </a:r>
            <a:r>
              <a:rPr lang="en-US" dirty="0" err="1">
                <a:solidFill>
                  <a:srgbClr val="000000"/>
                </a:solidFill>
                <a:latin typeface="Arial"/>
                <a:cs typeface="Arial"/>
              </a:rPr>
              <a:t>finns</a:t>
            </a:r>
            <a:r>
              <a:rPr lang="en-US" dirty="0">
                <a:solidFill>
                  <a:srgbClr val="000000"/>
                </a:solidFill>
                <a:latin typeface="Arial"/>
                <a:cs typeface="Arial"/>
              </a:rPr>
              <a:t> </a:t>
            </a:r>
            <a:r>
              <a:rPr lang="en-US" dirty="0" err="1">
                <a:solidFill>
                  <a:srgbClr val="000000"/>
                </a:solidFill>
                <a:latin typeface="Arial"/>
                <a:cs typeface="Arial"/>
              </a:rPr>
              <a:t>på</a:t>
            </a:r>
            <a:r>
              <a:rPr lang="en-US" dirty="0">
                <a:solidFill>
                  <a:srgbClr val="000000"/>
                </a:solidFill>
                <a:latin typeface="Arial"/>
                <a:cs typeface="Arial"/>
              </a:rPr>
              <a:t> www.raddsamvg.com</a:t>
            </a:r>
          </a:p>
          <a:p>
            <a:pPr>
              <a:lnSpc>
                <a:spcPct val="90000"/>
              </a:lnSpc>
              <a:spcAft>
                <a:spcPts val="600"/>
              </a:spcAft>
              <a:defRPr/>
            </a:pPr>
            <a:endParaRPr lang="en-US" sz="800" dirty="0">
              <a:solidFill>
                <a:srgbClr val="000000"/>
              </a:solidFill>
              <a:latin typeface="Arial"/>
              <a:cs typeface="Arial"/>
            </a:endParaRPr>
          </a:p>
          <a:p>
            <a:pPr indent="-228600">
              <a:lnSpc>
                <a:spcPct val="90000"/>
              </a:lnSpc>
              <a:spcAft>
                <a:spcPts val="600"/>
              </a:spcAft>
              <a:buFont typeface="Arial" panose="020B0604020202020204" pitchFamily="34" charset="0"/>
              <a:buChar char="•"/>
              <a:defRPr/>
            </a:pPr>
            <a:r>
              <a:rPr lang="en-US" dirty="0" err="1">
                <a:solidFill>
                  <a:srgbClr val="000000"/>
                </a:solidFill>
                <a:latin typeface="Arial"/>
                <a:cs typeface="Arial"/>
              </a:rPr>
              <a:t>Fritt</a:t>
            </a:r>
            <a:r>
              <a:rPr lang="en-US" dirty="0">
                <a:solidFill>
                  <a:srgbClr val="000000"/>
                </a:solidFill>
                <a:latin typeface="Arial"/>
                <a:cs typeface="Arial"/>
              </a:rPr>
              <a:t> </a:t>
            </a:r>
            <a:r>
              <a:rPr lang="en-US" dirty="0" err="1">
                <a:solidFill>
                  <a:srgbClr val="000000"/>
                </a:solidFill>
                <a:latin typeface="Arial"/>
                <a:cs typeface="Arial"/>
              </a:rPr>
              <a:t>att</a:t>
            </a:r>
            <a:r>
              <a:rPr lang="en-US" dirty="0">
                <a:solidFill>
                  <a:srgbClr val="000000"/>
                </a:solidFill>
                <a:latin typeface="Arial"/>
                <a:cs typeface="Arial"/>
              </a:rPr>
              <a:t> </a:t>
            </a:r>
            <a:r>
              <a:rPr lang="en-US" dirty="0" err="1">
                <a:solidFill>
                  <a:srgbClr val="000000"/>
                </a:solidFill>
                <a:latin typeface="Arial"/>
                <a:cs typeface="Arial"/>
              </a:rPr>
              <a:t>länka</a:t>
            </a:r>
            <a:r>
              <a:rPr lang="en-US" dirty="0">
                <a:solidFill>
                  <a:srgbClr val="000000"/>
                </a:solidFill>
                <a:latin typeface="Arial"/>
                <a:cs typeface="Arial"/>
              </a:rPr>
              <a:t> till </a:t>
            </a:r>
            <a:r>
              <a:rPr lang="en-US" dirty="0" err="1">
                <a:solidFill>
                  <a:srgbClr val="000000"/>
                </a:solidFill>
                <a:latin typeface="Arial"/>
                <a:cs typeface="Arial"/>
              </a:rPr>
              <a:t>denna</a:t>
            </a:r>
            <a:r>
              <a:rPr lang="en-US" dirty="0">
                <a:solidFill>
                  <a:srgbClr val="000000"/>
                </a:solidFill>
                <a:latin typeface="Arial"/>
                <a:cs typeface="Arial"/>
              </a:rPr>
              <a:t> </a:t>
            </a:r>
            <a:r>
              <a:rPr lang="en-US" dirty="0" err="1">
                <a:solidFill>
                  <a:srgbClr val="000000"/>
                </a:solidFill>
                <a:latin typeface="Arial"/>
                <a:cs typeface="Arial"/>
              </a:rPr>
              <a:t>sida</a:t>
            </a:r>
            <a:r>
              <a:rPr lang="en-US" dirty="0">
                <a:solidFill>
                  <a:srgbClr val="000000"/>
                </a:solidFill>
                <a:latin typeface="Arial"/>
                <a:cs typeface="Arial"/>
              </a:rPr>
              <a:t> </a:t>
            </a:r>
            <a:r>
              <a:rPr lang="en-US" dirty="0" err="1">
                <a:solidFill>
                  <a:srgbClr val="000000"/>
                </a:solidFill>
                <a:latin typeface="Arial"/>
                <a:cs typeface="Arial"/>
              </a:rPr>
              <a:t>från</a:t>
            </a:r>
            <a:r>
              <a:rPr lang="en-US" dirty="0">
                <a:solidFill>
                  <a:srgbClr val="000000"/>
                </a:solidFill>
                <a:latin typeface="Arial"/>
                <a:cs typeface="Arial"/>
              </a:rPr>
              <a:t> er </a:t>
            </a:r>
            <a:r>
              <a:rPr lang="en-US" dirty="0" err="1">
                <a:solidFill>
                  <a:srgbClr val="000000"/>
                </a:solidFill>
                <a:latin typeface="Arial"/>
                <a:cs typeface="Arial"/>
              </a:rPr>
              <a:t>kommuns</a:t>
            </a:r>
            <a:r>
              <a:rPr lang="en-US" dirty="0">
                <a:solidFill>
                  <a:srgbClr val="000000"/>
                </a:solidFill>
                <a:latin typeface="Arial"/>
                <a:cs typeface="Arial"/>
              </a:rPr>
              <a:t> </a:t>
            </a:r>
            <a:r>
              <a:rPr lang="en-US" dirty="0" err="1">
                <a:solidFill>
                  <a:srgbClr val="000000"/>
                </a:solidFill>
                <a:latin typeface="Arial"/>
                <a:cs typeface="Arial"/>
              </a:rPr>
              <a:t>hemsidan</a:t>
            </a:r>
            <a:endParaRPr lang="en-US" dirty="0">
              <a:solidFill>
                <a:srgbClr val="000000"/>
              </a:solidFill>
              <a:latin typeface="Arial"/>
              <a:cs typeface="Arial"/>
            </a:endParaRPr>
          </a:p>
        </p:txBody>
      </p:sp>
      <p:pic>
        <p:nvPicPr>
          <p:cNvPr id="9" name="Bildobjekt 8">
            <a:extLst>
              <a:ext uri="{FF2B5EF4-FFF2-40B4-BE49-F238E27FC236}">
                <a16:creationId xmlns:a16="http://schemas.microsoft.com/office/drawing/2014/main" id="{DD3BFBD4-DFF3-4594-B42F-7E28807974D7}"/>
              </a:ext>
            </a:extLst>
          </p:cNvPr>
          <p:cNvPicPr>
            <a:picLocks noChangeAspect="1"/>
          </p:cNvPicPr>
          <p:nvPr/>
        </p:nvPicPr>
        <p:blipFill>
          <a:blip r:embed="rId3"/>
          <a:stretch>
            <a:fillRect/>
          </a:stretch>
        </p:blipFill>
        <p:spPr>
          <a:xfrm>
            <a:off x="363892" y="2470177"/>
            <a:ext cx="4724623" cy="2642124"/>
          </a:xfrm>
          <a:prstGeom prst="rect">
            <a:avLst/>
          </a:prstGeom>
        </p:spPr>
      </p:pic>
      <p:sp>
        <p:nvSpPr>
          <p:cNvPr id="5" name="Ellips 4">
            <a:extLst>
              <a:ext uri="{FF2B5EF4-FFF2-40B4-BE49-F238E27FC236}">
                <a16:creationId xmlns:a16="http://schemas.microsoft.com/office/drawing/2014/main" id="{AC4A6730-376E-4994-9645-7B6412773E49}"/>
              </a:ext>
            </a:extLst>
          </p:cNvPr>
          <p:cNvSpPr/>
          <p:nvPr/>
        </p:nvSpPr>
        <p:spPr>
          <a:xfrm>
            <a:off x="3284376" y="2786300"/>
            <a:ext cx="840509" cy="152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DDBCDA17-D5F8-439F-A2EC-96A48F89DB35}"/>
              </a:ext>
            </a:extLst>
          </p:cNvPr>
          <p:cNvPicPr>
            <a:picLocks noChangeAspect="1"/>
          </p:cNvPicPr>
          <p:nvPr/>
        </p:nvPicPr>
        <p:blipFill>
          <a:blip r:embed="rId4"/>
          <a:stretch>
            <a:fillRect/>
          </a:stretch>
        </p:blipFill>
        <p:spPr>
          <a:xfrm>
            <a:off x="3284376" y="3180178"/>
            <a:ext cx="5755980" cy="3025811"/>
          </a:xfrm>
          <a:prstGeom prst="rect">
            <a:avLst/>
          </a:prstGeom>
        </p:spPr>
      </p:pic>
      <p:cxnSp>
        <p:nvCxnSpPr>
          <p:cNvPr id="3" name="Rak pilkoppling 2">
            <a:extLst>
              <a:ext uri="{FF2B5EF4-FFF2-40B4-BE49-F238E27FC236}">
                <a16:creationId xmlns:a16="http://schemas.microsoft.com/office/drawing/2014/main" id="{D770A37E-C08B-40B4-81E8-F265A8BF5851}"/>
              </a:ext>
            </a:extLst>
          </p:cNvPr>
          <p:cNvCxnSpPr/>
          <p:nvPr/>
        </p:nvCxnSpPr>
        <p:spPr>
          <a:xfrm flipH="1">
            <a:off x="4357396" y="2786300"/>
            <a:ext cx="1129004" cy="6886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5362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5D2A3ED-9ABE-43FC-A5DD-3F9374901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630" y="2992532"/>
            <a:ext cx="2342788" cy="1776718"/>
          </a:xfrm>
          <a:prstGeom prst="rect">
            <a:avLst/>
          </a:prstGeom>
          <a:ln>
            <a:noFill/>
          </a:ln>
          <a:effectLst>
            <a:softEdge rad="112500"/>
          </a:effectLst>
        </p:spPr>
      </p:pic>
      <p:sp>
        <p:nvSpPr>
          <p:cNvPr id="2" name="Platshållare för text 1">
            <a:extLst>
              <a:ext uri="{FF2B5EF4-FFF2-40B4-BE49-F238E27FC236}">
                <a16:creationId xmlns:a16="http://schemas.microsoft.com/office/drawing/2014/main" id="{8CD115A8-2A5B-4F52-986A-B43DD70376E2}"/>
              </a:ext>
            </a:extLst>
          </p:cNvPr>
          <p:cNvSpPr>
            <a:spLocks noGrp="1"/>
          </p:cNvSpPr>
          <p:nvPr>
            <p:ph type="body" sz="quarter" idx="12"/>
          </p:nvPr>
        </p:nvSpPr>
        <p:spPr>
          <a:xfrm>
            <a:off x="919533" y="1403004"/>
            <a:ext cx="7049563" cy="4292880"/>
          </a:xfrm>
        </p:spPr>
        <p:txBody>
          <a:bodyPr anchor="t">
            <a:normAutofit fontScale="47500" lnSpcReduction="20000"/>
          </a:bodyPr>
          <a:lstStyle/>
          <a:p>
            <a:r>
              <a:rPr lang="sv-SE" dirty="0">
                <a:ea typeface="+mn-lt"/>
                <a:cs typeface="+mn-lt"/>
              </a:rPr>
              <a:t>60-100  personer dör i bränder varje år</a:t>
            </a:r>
            <a:br>
              <a:rPr lang="sv-SE" dirty="0">
                <a:ea typeface="+mn-lt"/>
                <a:cs typeface="+mn-lt"/>
              </a:rPr>
            </a:br>
            <a:endParaRPr lang="sv-SE" dirty="0">
              <a:cs typeface="Calibri"/>
            </a:endParaRPr>
          </a:p>
          <a:p>
            <a:r>
              <a:rPr lang="sv-SE" dirty="0">
                <a:ea typeface="+mn-lt"/>
                <a:cs typeface="+mn-lt"/>
              </a:rPr>
              <a:t>90 % av dessa inträffar i bostäder</a:t>
            </a:r>
            <a:br>
              <a:rPr lang="sv-SE" dirty="0">
                <a:ea typeface="+mn-lt"/>
                <a:cs typeface="+mn-lt"/>
              </a:rPr>
            </a:br>
            <a:endParaRPr lang="sv-SE" dirty="0">
              <a:cs typeface="Calibri"/>
            </a:endParaRPr>
          </a:p>
          <a:p>
            <a:r>
              <a:rPr lang="sv-SE" dirty="0">
                <a:ea typeface="+mn-lt"/>
                <a:cs typeface="+mn-lt"/>
              </a:rPr>
              <a:t>Ca 1000 personer skadas i bränder varje år</a:t>
            </a:r>
            <a:br>
              <a:rPr lang="sv-SE" dirty="0">
                <a:ea typeface="+mn-lt"/>
                <a:cs typeface="+mn-lt"/>
              </a:rPr>
            </a:br>
            <a:endParaRPr lang="sv-SE" dirty="0">
              <a:ea typeface="+mn-lt"/>
              <a:cs typeface="+mn-lt"/>
            </a:endParaRPr>
          </a:p>
          <a:p>
            <a:r>
              <a:rPr lang="sv-SE" dirty="0">
                <a:ea typeface="+mn-lt"/>
                <a:cs typeface="+mn-lt"/>
              </a:rPr>
              <a:t>Knappt hälften som omkommer är över 65 år</a:t>
            </a:r>
            <a:endParaRPr lang="sv-SE" dirty="0">
              <a:cs typeface="Calibri"/>
            </a:endParaRPr>
          </a:p>
          <a:p>
            <a:pPr indent="0">
              <a:buNone/>
            </a:pPr>
            <a:endParaRPr lang="sv-SE" dirty="0">
              <a:cs typeface="Calibri"/>
            </a:endParaRPr>
          </a:p>
          <a:p>
            <a:r>
              <a:rPr lang="sv-SE" dirty="0">
                <a:ea typeface="+mn-lt"/>
                <a:cs typeface="+mn-lt"/>
              </a:rPr>
              <a:t>2/3 är ensamstående</a:t>
            </a:r>
            <a:br>
              <a:rPr lang="sv-SE" dirty="0">
                <a:ea typeface="+mn-lt"/>
                <a:cs typeface="+mn-lt"/>
              </a:rPr>
            </a:br>
            <a:endParaRPr lang="sv-SE" dirty="0">
              <a:cs typeface="Calibri"/>
            </a:endParaRPr>
          </a:p>
          <a:p>
            <a:r>
              <a:rPr lang="sv-SE" dirty="0">
                <a:ea typeface="+mn-lt"/>
                <a:cs typeface="+mn-lt"/>
              </a:rPr>
              <a:t>40 % var påverkade av alkohol eller andra droger</a:t>
            </a:r>
            <a:endParaRPr lang="sv-SE" dirty="0">
              <a:cs typeface="Calibri"/>
            </a:endParaRPr>
          </a:p>
          <a:p>
            <a:pPr indent="0">
              <a:buNone/>
            </a:pPr>
            <a:endParaRPr lang="sv-SE" dirty="0">
              <a:cs typeface="Calibri"/>
            </a:endParaRPr>
          </a:p>
          <a:p>
            <a:r>
              <a:rPr lang="sv-SE" dirty="0">
                <a:ea typeface="+mn-lt"/>
                <a:cs typeface="+mn-lt"/>
              </a:rPr>
              <a:t>60 % saknade fungerande brandvarnare</a:t>
            </a:r>
            <a:endParaRPr lang="sv-SE" dirty="0">
              <a:cs typeface="Calibri"/>
            </a:endParaRPr>
          </a:p>
          <a:p>
            <a:pPr indent="0">
              <a:buNone/>
            </a:pPr>
            <a:endParaRPr lang="sv-SE" dirty="0">
              <a:cs typeface="Calibri"/>
            </a:endParaRPr>
          </a:p>
          <a:p>
            <a:r>
              <a:rPr lang="sv-SE" dirty="0">
                <a:ea typeface="+mn-lt"/>
                <a:cs typeface="+mn-lt"/>
              </a:rPr>
              <a:t>Vanligaste brandorsaken var rökning</a:t>
            </a:r>
            <a:br>
              <a:rPr lang="sv-SE" dirty="0">
                <a:ea typeface="+mn-lt"/>
                <a:cs typeface="+mn-lt"/>
              </a:rPr>
            </a:br>
            <a:endParaRPr lang="sv-SE" dirty="0">
              <a:cs typeface="Calibri"/>
            </a:endParaRPr>
          </a:p>
          <a:p>
            <a:r>
              <a:rPr lang="sv-SE" dirty="0">
                <a:ea typeface="+mn-lt"/>
                <a:cs typeface="+mn-lt"/>
              </a:rPr>
              <a:t>Vanligaste startföremålet var sängar eller stoppade möbler</a:t>
            </a:r>
            <a:endParaRPr lang="sv-SE" dirty="0">
              <a:cs typeface="Calibri"/>
            </a:endParaRPr>
          </a:p>
          <a:p>
            <a:endParaRPr lang="sv-SE" dirty="0">
              <a:cs typeface="Calibri"/>
            </a:endParaRPr>
          </a:p>
        </p:txBody>
      </p:sp>
      <p:pic>
        <p:nvPicPr>
          <p:cNvPr id="7" name="Bildobjekt 6">
            <a:extLst>
              <a:ext uri="{FF2B5EF4-FFF2-40B4-BE49-F238E27FC236}">
                <a16:creationId xmlns:a16="http://schemas.microsoft.com/office/drawing/2014/main" id="{0EBD7273-C94F-41AC-8D90-FF87473E7F44}"/>
              </a:ext>
            </a:extLst>
          </p:cNvPr>
          <p:cNvPicPr>
            <a:picLocks noChangeAspect="1"/>
          </p:cNvPicPr>
          <p:nvPr/>
        </p:nvPicPr>
        <p:blipFill>
          <a:blip r:embed="rId4"/>
          <a:stretch>
            <a:fillRect/>
          </a:stretch>
        </p:blipFill>
        <p:spPr>
          <a:xfrm>
            <a:off x="5651110" y="1162116"/>
            <a:ext cx="2342788" cy="1749522"/>
          </a:xfrm>
          <a:prstGeom prst="rect">
            <a:avLst/>
          </a:prstGeom>
          <a:ln>
            <a:noFill/>
          </a:ln>
          <a:effectLst>
            <a:softEdge rad="112500"/>
          </a:effectLst>
        </p:spPr>
      </p:pic>
      <p:sp>
        <p:nvSpPr>
          <p:cNvPr id="9" name="Rubrik 8">
            <a:extLst>
              <a:ext uri="{FF2B5EF4-FFF2-40B4-BE49-F238E27FC236}">
                <a16:creationId xmlns:a16="http://schemas.microsoft.com/office/drawing/2014/main" id="{C97CBBCF-B259-4AB8-858D-B1DC85FBE4A5}"/>
              </a:ext>
            </a:extLst>
          </p:cNvPr>
          <p:cNvSpPr>
            <a:spLocks noGrp="1"/>
          </p:cNvSpPr>
          <p:nvPr>
            <p:ph type="title"/>
          </p:nvPr>
        </p:nvSpPr>
        <p:spPr>
          <a:xfrm>
            <a:off x="1297744" y="421552"/>
            <a:ext cx="7044787" cy="1143000"/>
          </a:xfrm>
        </p:spPr>
        <p:txBody>
          <a:bodyPr>
            <a:normAutofit/>
          </a:bodyPr>
          <a:lstStyle/>
          <a:p>
            <a:r>
              <a:rPr lang="sv-SE" dirty="0">
                <a:solidFill>
                  <a:srgbClr val="1C1C1C"/>
                </a:solidFill>
                <a:cs typeface="Calibri"/>
              </a:rPr>
              <a:t>Vad är problemet?</a:t>
            </a:r>
          </a:p>
        </p:txBody>
      </p:sp>
      <p:pic>
        <p:nvPicPr>
          <p:cNvPr id="6" name="Bildobjekt 5">
            <a:extLst>
              <a:ext uri="{FF2B5EF4-FFF2-40B4-BE49-F238E27FC236}">
                <a16:creationId xmlns:a16="http://schemas.microsoft.com/office/drawing/2014/main" id="{68E52F34-0F31-4D24-B617-3A2A431D11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058" y="5013391"/>
            <a:ext cx="1892966" cy="1423057"/>
          </a:xfrm>
          <a:prstGeom prst="rect">
            <a:avLst/>
          </a:prstGeom>
          <a:ln>
            <a:noFill/>
          </a:ln>
          <a:effectLst>
            <a:softEdge rad="112500"/>
          </a:effectLst>
        </p:spPr>
      </p:pic>
      <p:pic>
        <p:nvPicPr>
          <p:cNvPr id="4" name="Bildobjekt 3">
            <a:hlinkClick r:id="rId6"/>
            <a:extLst>
              <a:ext uri="{FF2B5EF4-FFF2-40B4-BE49-F238E27FC236}">
                <a16:creationId xmlns:a16="http://schemas.microsoft.com/office/drawing/2014/main" id="{D84422A0-13DE-4E39-930C-EB8640A7CE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5618" y="4493801"/>
            <a:ext cx="1916735" cy="1922389"/>
          </a:xfrm>
          <a:prstGeom prst="rect">
            <a:avLst/>
          </a:prstGeom>
          <a:ln>
            <a:noFill/>
          </a:ln>
          <a:effectLst>
            <a:softEdge rad="112500"/>
          </a:effectLst>
        </p:spPr>
      </p:pic>
    </p:spTree>
    <p:extLst>
      <p:ext uri="{BB962C8B-B14F-4D97-AF65-F5344CB8AC3E}">
        <p14:creationId xmlns:p14="http://schemas.microsoft.com/office/powerpoint/2010/main" val="31149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103BEEC-B19F-4062-A375-9C2505817E86}"/>
              </a:ext>
            </a:extLst>
          </p:cNvPr>
          <p:cNvSpPr>
            <a:spLocks noGrp="1"/>
          </p:cNvSpPr>
          <p:nvPr>
            <p:ph type="title"/>
          </p:nvPr>
        </p:nvSpPr>
        <p:spPr>
          <a:xfrm>
            <a:off x="1049604" y="481012"/>
            <a:ext cx="7044787" cy="1143000"/>
          </a:xfrm>
        </p:spPr>
        <p:txBody>
          <a:bodyPr anchor="t">
            <a:normAutofit/>
          </a:bodyPr>
          <a:lstStyle/>
          <a:p>
            <a:r>
              <a:rPr lang="sv-SE" dirty="0">
                <a:solidFill>
                  <a:srgbClr val="1C1C1C"/>
                </a:solidFill>
                <a:cs typeface="Calibri"/>
              </a:rPr>
              <a:t>Syfte och mål</a:t>
            </a:r>
          </a:p>
        </p:txBody>
      </p:sp>
      <p:sp>
        <p:nvSpPr>
          <p:cNvPr id="5" name="Rektangel: rundade hörn 4">
            <a:extLst>
              <a:ext uri="{FF2B5EF4-FFF2-40B4-BE49-F238E27FC236}">
                <a16:creationId xmlns:a16="http://schemas.microsoft.com/office/drawing/2014/main" id="{42CD6811-18CC-417C-8DE4-BF9101DFFC99}"/>
              </a:ext>
            </a:extLst>
          </p:cNvPr>
          <p:cNvSpPr/>
          <p:nvPr/>
        </p:nvSpPr>
        <p:spPr>
          <a:xfrm>
            <a:off x="877453" y="1711945"/>
            <a:ext cx="7389091" cy="1509198"/>
          </a:xfrm>
          <a:prstGeom prst="roundRect">
            <a:avLst/>
          </a:prstGeom>
          <a:solidFill>
            <a:schemeClr val="bg1">
              <a:lumMod val="85000"/>
            </a:schemeClr>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rgbClr val="1C1C1C"/>
                </a:solidFill>
              </a:rPr>
              <a:t>Syfte:</a:t>
            </a:r>
          </a:p>
          <a:p>
            <a:r>
              <a:rPr lang="sv-SE" dirty="0">
                <a:solidFill>
                  <a:srgbClr val="1C1C1C"/>
                </a:solidFill>
              </a:rPr>
              <a:t>Att ni ska få verktyg som kan förbättra brandskyddet i hemmet för brukare med kommunala insatser i eget boende</a:t>
            </a:r>
          </a:p>
        </p:txBody>
      </p:sp>
      <p:sp>
        <p:nvSpPr>
          <p:cNvPr id="6" name="Rektangel: rundade hörn 5">
            <a:extLst>
              <a:ext uri="{FF2B5EF4-FFF2-40B4-BE49-F238E27FC236}">
                <a16:creationId xmlns:a16="http://schemas.microsoft.com/office/drawing/2014/main" id="{B3AF3C55-5E47-484D-9041-C0FFB127B35A}"/>
              </a:ext>
            </a:extLst>
          </p:cNvPr>
          <p:cNvSpPr/>
          <p:nvPr/>
        </p:nvSpPr>
        <p:spPr>
          <a:xfrm>
            <a:off x="877453" y="3674595"/>
            <a:ext cx="7389091" cy="1509198"/>
          </a:xfrm>
          <a:prstGeom prst="roundRect">
            <a:avLst/>
          </a:prstGeom>
          <a:solidFill>
            <a:schemeClr val="bg1">
              <a:lumMod val="85000"/>
            </a:schemeClr>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rgbClr val="1C1C1C"/>
                </a:solidFill>
              </a:rPr>
              <a:t>Mål:</a:t>
            </a:r>
          </a:p>
          <a:p>
            <a:r>
              <a:rPr lang="sv-SE" dirty="0">
                <a:solidFill>
                  <a:srgbClr val="1C1C1C"/>
                </a:solidFill>
              </a:rPr>
              <a:t>Minska antalet bränder och tillbud hos brukare/kunder</a:t>
            </a:r>
            <a:endParaRPr lang="sv-SE" dirty="0">
              <a:solidFill>
                <a:srgbClr val="1C1C1C"/>
              </a:solidFill>
              <a:cs typeface="Calibri"/>
            </a:endParaRPr>
          </a:p>
          <a:p>
            <a:r>
              <a:rPr lang="sv-SE" dirty="0">
                <a:solidFill>
                  <a:srgbClr val="1C1C1C"/>
                </a:solidFill>
              </a:rPr>
              <a:t>Minska antalet skadade och döda i bostadsbränder</a:t>
            </a:r>
            <a:endParaRPr lang="sv-SE" dirty="0">
              <a:solidFill>
                <a:srgbClr val="1C1C1C"/>
              </a:solidFill>
              <a:cs typeface="Calibri"/>
            </a:endParaRPr>
          </a:p>
        </p:txBody>
      </p:sp>
    </p:spTree>
    <p:extLst>
      <p:ext uri="{BB962C8B-B14F-4D97-AF65-F5344CB8AC3E}">
        <p14:creationId xmlns:p14="http://schemas.microsoft.com/office/powerpoint/2010/main" val="260405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E24069F-B670-4541-A590-805560F1B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54" y="3057563"/>
            <a:ext cx="4561945" cy="2626217"/>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2D0A84C9-0586-4E18-A9DA-D5F1D92300BC}"/>
              </a:ext>
            </a:extLst>
          </p:cNvPr>
          <p:cNvSpPr>
            <a:spLocks noGrp="1"/>
          </p:cNvSpPr>
          <p:nvPr>
            <p:ph type="title"/>
          </p:nvPr>
        </p:nvSpPr>
        <p:spPr>
          <a:xfrm>
            <a:off x="1049606" y="272918"/>
            <a:ext cx="7044787" cy="1143000"/>
          </a:xfrm>
        </p:spPr>
        <p:txBody>
          <a:bodyPr/>
          <a:lstStyle/>
          <a:p>
            <a:r>
              <a:rPr lang="sv-SE" dirty="0">
                <a:solidFill>
                  <a:srgbClr val="1C1C1C"/>
                </a:solidFill>
              </a:rPr>
              <a:t>Bakgrund</a:t>
            </a:r>
          </a:p>
        </p:txBody>
      </p:sp>
      <p:sp>
        <p:nvSpPr>
          <p:cNvPr id="2" name="Platshållare för text 1">
            <a:extLst>
              <a:ext uri="{FF2B5EF4-FFF2-40B4-BE49-F238E27FC236}">
                <a16:creationId xmlns:a16="http://schemas.microsoft.com/office/drawing/2014/main" id="{B4119B14-43B0-47D4-B310-6ED449224D54}"/>
              </a:ext>
            </a:extLst>
          </p:cNvPr>
          <p:cNvSpPr>
            <a:spLocks noGrp="1"/>
          </p:cNvSpPr>
          <p:nvPr>
            <p:ph type="body" sz="quarter" idx="12"/>
          </p:nvPr>
        </p:nvSpPr>
        <p:spPr>
          <a:xfrm>
            <a:off x="767301" y="1431341"/>
            <a:ext cx="4372155" cy="1626222"/>
          </a:xfrm>
        </p:spPr>
        <p:txBody>
          <a:bodyPr>
            <a:normAutofit lnSpcReduction="10000"/>
          </a:bodyPr>
          <a:lstStyle/>
          <a:p>
            <a:r>
              <a:rPr lang="sv-SE" sz="1800" dirty="0"/>
              <a:t>MSB uttalade 2010 en nollvision:</a:t>
            </a:r>
            <a:r>
              <a:rPr lang="en-US" sz="1800" dirty="0"/>
              <a:t>​</a:t>
            </a:r>
          </a:p>
          <a:p>
            <a:pPr indent="0">
              <a:buNone/>
            </a:pPr>
            <a:r>
              <a:rPr lang="sv-SE" sz="1800" dirty="0"/>
              <a:t>- ”Ingen ska omkomma eller skadas allvarligt till följd av brand”</a:t>
            </a:r>
            <a:r>
              <a:rPr lang="en-US" sz="1800" dirty="0"/>
              <a:t>​</a:t>
            </a:r>
          </a:p>
          <a:p>
            <a:pPr indent="0">
              <a:buNone/>
            </a:pPr>
            <a:r>
              <a:rPr lang="sv-SE" sz="1800" dirty="0"/>
              <a:t>​</a:t>
            </a:r>
          </a:p>
          <a:p>
            <a:r>
              <a:rPr lang="sv-SE" sz="1800" dirty="0"/>
              <a:t>Många satsningar har gjorts sedan dess:</a:t>
            </a:r>
            <a:endParaRPr lang="en-US" sz="1800" dirty="0"/>
          </a:p>
          <a:p>
            <a:endParaRPr lang="sv-SE" dirty="0"/>
          </a:p>
        </p:txBody>
      </p:sp>
      <p:pic>
        <p:nvPicPr>
          <p:cNvPr id="4" name="Bildobjekt 3">
            <a:extLst>
              <a:ext uri="{FF2B5EF4-FFF2-40B4-BE49-F238E27FC236}">
                <a16:creationId xmlns:a16="http://schemas.microsoft.com/office/drawing/2014/main" id="{6AA24939-28EC-400D-8FCF-D2580E11CC5B}"/>
              </a:ext>
            </a:extLst>
          </p:cNvPr>
          <p:cNvPicPr>
            <a:picLocks noChangeAspect="1"/>
          </p:cNvPicPr>
          <p:nvPr/>
        </p:nvPicPr>
        <p:blipFill>
          <a:blip r:embed="rId4"/>
          <a:stretch>
            <a:fillRect/>
          </a:stretch>
        </p:blipFill>
        <p:spPr>
          <a:xfrm>
            <a:off x="2265933" y="757382"/>
            <a:ext cx="4416064" cy="5544156"/>
          </a:xfrm>
          <a:prstGeom prst="rect">
            <a:avLst/>
          </a:prstGeom>
        </p:spPr>
      </p:pic>
      <p:pic>
        <p:nvPicPr>
          <p:cNvPr id="6" name="Bildobjekt 5">
            <a:extLst>
              <a:ext uri="{FF2B5EF4-FFF2-40B4-BE49-F238E27FC236}">
                <a16:creationId xmlns:a16="http://schemas.microsoft.com/office/drawing/2014/main" id="{33FA4517-100E-4390-AF06-5797452FB666}"/>
              </a:ext>
            </a:extLst>
          </p:cNvPr>
          <p:cNvPicPr>
            <a:picLocks noChangeAspect="1"/>
          </p:cNvPicPr>
          <p:nvPr/>
        </p:nvPicPr>
        <p:blipFill>
          <a:blip r:embed="rId5"/>
          <a:stretch>
            <a:fillRect/>
          </a:stretch>
        </p:blipFill>
        <p:spPr>
          <a:xfrm rot="21358627">
            <a:off x="2938233" y="1127438"/>
            <a:ext cx="3267534" cy="4603123"/>
          </a:xfrm>
          <a:prstGeom prst="rect">
            <a:avLst/>
          </a:prstGeom>
        </p:spPr>
      </p:pic>
      <p:pic>
        <p:nvPicPr>
          <p:cNvPr id="7" name="Bildobjekt 6">
            <a:extLst>
              <a:ext uri="{FF2B5EF4-FFF2-40B4-BE49-F238E27FC236}">
                <a16:creationId xmlns:a16="http://schemas.microsoft.com/office/drawing/2014/main" id="{C999D888-5C29-4892-AEAA-3919850F3A50}"/>
              </a:ext>
            </a:extLst>
          </p:cNvPr>
          <p:cNvPicPr>
            <a:picLocks noChangeAspect="1"/>
          </p:cNvPicPr>
          <p:nvPr/>
        </p:nvPicPr>
        <p:blipFill>
          <a:blip r:embed="rId6"/>
          <a:stretch>
            <a:fillRect/>
          </a:stretch>
        </p:blipFill>
        <p:spPr>
          <a:xfrm>
            <a:off x="3231102" y="1174220"/>
            <a:ext cx="3713062" cy="4628455"/>
          </a:xfrm>
          <a:prstGeom prst="rect">
            <a:avLst/>
          </a:prstGeom>
        </p:spPr>
      </p:pic>
      <p:pic>
        <p:nvPicPr>
          <p:cNvPr id="9" name="Bildobjekt 8">
            <a:extLst>
              <a:ext uri="{FF2B5EF4-FFF2-40B4-BE49-F238E27FC236}">
                <a16:creationId xmlns:a16="http://schemas.microsoft.com/office/drawing/2014/main" id="{4A9AD42F-8696-44E3-B1A8-D1BA925D5E19}"/>
              </a:ext>
            </a:extLst>
          </p:cNvPr>
          <p:cNvPicPr>
            <a:picLocks noChangeAspect="1"/>
          </p:cNvPicPr>
          <p:nvPr/>
        </p:nvPicPr>
        <p:blipFill>
          <a:blip r:embed="rId7"/>
          <a:stretch>
            <a:fillRect/>
          </a:stretch>
        </p:blipFill>
        <p:spPr>
          <a:xfrm rot="156991">
            <a:off x="3576111" y="1154355"/>
            <a:ext cx="3265281" cy="4628456"/>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948E0ECA-AD30-443E-96FE-B80DF98E3409}"/>
              </a:ext>
            </a:extLst>
          </p:cNvPr>
          <p:cNvPicPr>
            <a:picLocks noChangeAspect="1"/>
          </p:cNvPicPr>
          <p:nvPr/>
        </p:nvPicPr>
        <p:blipFill>
          <a:blip r:embed="rId8"/>
          <a:stretch>
            <a:fillRect/>
          </a:stretch>
        </p:blipFill>
        <p:spPr>
          <a:xfrm rot="327430">
            <a:off x="3843269" y="1151982"/>
            <a:ext cx="3357201" cy="4732644"/>
          </a:xfrm>
          <a:prstGeom prst="rect">
            <a:avLst/>
          </a:prstGeom>
        </p:spPr>
      </p:pic>
    </p:spTree>
    <p:extLst>
      <p:ext uri="{BB962C8B-B14F-4D97-AF65-F5344CB8AC3E}">
        <p14:creationId xmlns:p14="http://schemas.microsoft.com/office/powerpoint/2010/main" val="6040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F02D561-CE09-4282-A12E-B9B586C2E1F6}"/>
              </a:ext>
            </a:extLst>
          </p:cNvPr>
          <p:cNvSpPr>
            <a:spLocks noGrp="1"/>
          </p:cNvSpPr>
          <p:nvPr>
            <p:ph type="title"/>
          </p:nvPr>
        </p:nvSpPr>
        <p:spPr>
          <a:xfrm>
            <a:off x="1323834" y="573514"/>
            <a:ext cx="7044787" cy="1143000"/>
          </a:xfrm>
        </p:spPr>
        <p:txBody>
          <a:bodyPr anchor="t">
            <a:normAutofit fontScale="90000"/>
          </a:bodyPr>
          <a:lstStyle/>
          <a:p>
            <a:r>
              <a:rPr lang="sv-SE" dirty="0">
                <a:solidFill>
                  <a:srgbClr val="1C1C1C"/>
                </a:solidFill>
                <a:cs typeface="Calibri"/>
              </a:rPr>
              <a:t>Arbetsflöde för särskilt riskutsatta</a:t>
            </a:r>
            <a:endParaRPr lang="sv-SE" dirty="0">
              <a:solidFill>
                <a:srgbClr val="1C1C1C"/>
              </a:solidFill>
            </a:endParaRPr>
          </a:p>
        </p:txBody>
      </p:sp>
      <p:graphicFrame>
        <p:nvGraphicFramePr>
          <p:cNvPr id="5" name="Diagram 4">
            <a:extLst>
              <a:ext uri="{FF2B5EF4-FFF2-40B4-BE49-F238E27FC236}">
                <a16:creationId xmlns:a16="http://schemas.microsoft.com/office/drawing/2014/main" id="{F0C59DFF-57D3-40FF-91F6-407D5DBE3F04}"/>
              </a:ext>
            </a:extLst>
          </p:cNvPr>
          <p:cNvGraphicFramePr/>
          <p:nvPr>
            <p:extLst>
              <p:ext uri="{D42A27DB-BD31-4B8C-83A1-F6EECF244321}">
                <p14:modId xmlns:p14="http://schemas.microsoft.com/office/powerpoint/2010/main" val="1316948040"/>
              </p:ext>
            </p:extLst>
          </p:nvPr>
        </p:nvGraphicFramePr>
        <p:xfrm>
          <a:off x="107504" y="1397000"/>
          <a:ext cx="8928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34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BFC1C4-F9F7-484E-8E6E-A1FF020F2BF0}"/>
              </a:ext>
            </a:extLst>
          </p:cNvPr>
          <p:cNvGraphicFramePr/>
          <p:nvPr>
            <p:extLst>
              <p:ext uri="{D42A27DB-BD31-4B8C-83A1-F6EECF244321}">
                <p14:modId xmlns:p14="http://schemas.microsoft.com/office/powerpoint/2010/main" val="121986060"/>
              </p:ext>
            </p:extLst>
          </p:nvPr>
        </p:nvGraphicFramePr>
        <p:xfrm>
          <a:off x="1524000" y="80489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15871547-A5E3-4633-8FFD-05844E888C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4081805"/>
            <a:ext cx="6173720" cy="253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54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14D575C-1A62-4B7D-9592-8A2EC7A3E90F}"/>
              </a:ext>
            </a:extLst>
          </p:cNvPr>
          <p:cNvGraphicFramePr/>
          <p:nvPr>
            <p:extLst>
              <p:ext uri="{D42A27DB-BD31-4B8C-83A1-F6EECF244321}">
                <p14:modId xmlns:p14="http://schemas.microsoft.com/office/powerpoint/2010/main" val="954986229"/>
              </p:ext>
            </p:extLst>
          </p:nvPr>
        </p:nvGraphicFramePr>
        <p:xfrm>
          <a:off x="1475656" y="7862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a:extLst>
              <a:ext uri="{FF2B5EF4-FFF2-40B4-BE49-F238E27FC236}">
                <a16:creationId xmlns:a16="http://schemas.microsoft.com/office/drawing/2014/main" id="{CAC40CF8-2FE6-49C5-8A41-70E41407A34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656" y="4122656"/>
            <a:ext cx="6390234" cy="259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7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CB7DBC7-3794-4999-A70C-7BFEFDC72436}"/>
              </a:ext>
            </a:extLst>
          </p:cNvPr>
          <p:cNvGraphicFramePr/>
          <p:nvPr>
            <p:extLst>
              <p:ext uri="{D42A27DB-BD31-4B8C-83A1-F6EECF244321}">
                <p14:modId xmlns:p14="http://schemas.microsoft.com/office/powerpoint/2010/main" val="2448987923"/>
              </p:ext>
            </p:extLst>
          </p:nvPr>
        </p:nvGraphicFramePr>
        <p:xfrm>
          <a:off x="1475656" y="71424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50DCDFC2-C717-41F9-A196-D95578D7DA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4296" y="4147794"/>
            <a:ext cx="6338066" cy="25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00340"/>
      </p:ext>
    </p:extLst>
  </p:cSld>
  <p:clrMapOvr>
    <a:masterClrMapping/>
  </p:clrMapOvr>
</p:sld>
</file>

<file path=ppt/theme/theme1.xml><?xml version="1.0" encoding="utf-8"?>
<a:theme xmlns:a="http://schemas.openxmlformats.org/drawingml/2006/main" name="PP-mall_räddsam-VG (2)">
  <a:themeElements>
    <a:clrScheme name="RSG blå &amp; orange temafärger">
      <a:dk1>
        <a:srgbClr val="002855"/>
      </a:dk1>
      <a:lt1>
        <a:sysClr val="window" lastClr="FFFFFF"/>
      </a:lt1>
      <a:dk2>
        <a:srgbClr val="ED8B00"/>
      </a:dk2>
      <a:lt2>
        <a:srgbClr val="0057B8"/>
      </a:lt2>
      <a:accent1>
        <a:srgbClr val="002855"/>
      </a:accent1>
      <a:accent2>
        <a:srgbClr val="002855"/>
      </a:accent2>
      <a:accent3>
        <a:srgbClr val="0057B8"/>
      </a:accent3>
      <a:accent4>
        <a:srgbClr val="8DC8E8"/>
      </a:accent4>
      <a:accent5>
        <a:srgbClr val="ED8B00"/>
      </a:accent5>
      <a:accent6>
        <a:srgbClr val="EF1323"/>
      </a:accent6>
      <a:hlink>
        <a:srgbClr val="6565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C10FC0B243D7F4C80B7AA6728C8FB09" ma:contentTypeVersion="2" ma:contentTypeDescription="Skapa ett nytt dokument." ma:contentTypeScope="" ma:versionID="1a231760624a022b70f333ee4fed771f">
  <xsd:schema xmlns:xsd="http://www.w3.org/2001/XMLSchema" xmlns:xs="http://www.w3.org/2001/XMLSchema" xmlns:p="http://schemas.microsoft.com/office/2006/metadata/properties" xmlns:ns2="22a99f4e-2ba8-4e72-bd99-f75948504b48" targetNamespace="http://schemas.microsoft.com/office/2006/metadata/properties" ma:root="true" ma:fieldsID="3c7b2ab4c56caa706863528f74b28473" ns2:_="">
    <xsd:import namespace="22a99f4e-2ba8-4e72-bd99-f75948504b4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99f4e-2ba8-4e72-bd99-f75948504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38B15E-C7D8-44BA-A759-7DB599EBFCAE}">
  <ds:schemaRefs>
    <ds:schemaRef ds:uri="http://schemas.microsoft.com/sharepoint/v3/contenttype/forms"/>
  </ds:schemaRefs>
</ds:datastoreItem>
</file>

<file path=customXml/itemProps2.xml><?xml version="1.0" encoding="utf-8"?>
<ds:datastoreItem xmlns:ds="http://schemas.openxmlformats.org/officeDocument/2006/customXml" ds:itemID="{8BF26435-07E8-4F82-A0B8-4C5F412BE8D5}">
  <ds:schemaRefs>
    <ds:schemaRef ds:uri="22a99f4e-2ba8-4e72-bd99-f75948504b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5DB3FE-C74E-4402-B053-8D41DFDEC25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2a99f4e-2ba8-4e72-bd99-f75948504b4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PP-mall_räddsam-VG (2)</Template>
  <TotalTime>452</TotalTime>
  <Words>2074</Words>
  <Application>Microsoft Office PowerPoint</Application>
  <PresentationFormat>Bildspel på skärmen (4:3)</PresentationFormat>
  <Paragraphs>237</Paragraphs>
  <Slides>22</Slides>
  <Notes>21</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Arial</vt:lpstr>
      <vt:lpstr>Calibri</vt:lpstr>
      <vt:lpstr>Century Gothic</vt:lpstr>
      <vt:lpstr>Open Sans</vt:lpstr>
      <vt:lpstr>Wingdings 2</vt:lpstr>
      <vt:lpstr>PP-mall_räddsam-VG (2)</vt:lpstr>
      <vt:lpstr>Stärkt brandskydd för särskilt riskutsatta individer  </vt:lpstr>
      <vt:lpstr>Kjaere rådmann  </vt:lpstr>
      <vt:lpstr>Vad är problemet?</vt:lpstr>
      <vt:lpstr>Syfte och mål</vt:lpstr>
      <vt:lpstr>Bakgrund</vt:lpstr>
      <vt:lpstr>Arbetsflöde för särskilt riskutsatta</vt:lpstr>
      <vt:lpstr>PowerPoint-presentation</vt:lpstr>
      <vt:lpstr>PowerPoint-presentation</vt:lpstr>
      <vt:lpstr>PowerPoint-presentation</vt:lpstr>
      <vt:lpstr>Checklistorna och Åtgärdskatalogen </vt:lpstr>
      <vt:lpstr>Ansvar</vt:lpstr>
      <vt:lpstr>PowerPoint-presentation</vt:lpstr>
      <vt:lpstr>Samtyckesblankett </vt:lpstr>
      <vt:lpstr>Hur ser det ut på din arbetsplats? </vt:lpstr>
      <vt:lpstr>PowerPoint-presentation</vt:lpstr>
      <vt:lpstr>Brandskydd som alla bör ha</vt:lpstr>
      <vt:lpstr>Frågor du bör ställa dig </vt:lpstr>
      <vt:lpstr>Exempel på stärkt brandskydd </vt:lpstr>
      <vt:lpstr>Vid uppmärksammad brist </vt:lpstr>
      <vt:lpstr>Uppföljning</vt:lpstr>
      <vt:lpstr>Informationsmaterial</vt:lpstr>
      <vt:lpstr>Arbetsmetod och material</vt:lpstr>
    </vt:vector>
  </TitlesOfParts>
  <Company>Uddevalla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mall för Räddsam VG - hur använder jag den?</dc:title>
  <dc:creator>Vakten Räddningstjänsten</dc:creator>
  <cp:lastModifiedBy>Josefin Åkerström</cp:lastModifiedBy>
  <cp:revision>50</cp:revision>
  <dcterms:created xsi:type="dcterms:W3CDTF">2016-10-20T16:43:43Z</dcterms:created>
  <dcterms:modified xsi:type="dcterms:W3CDTF">2022-01-21T07:46:43Z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0x0101005C10FC0B243D7F4C80B7AA6728C8FB09</vt:lpwstr>
  </property>
</Properties>
</file>