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23"/>
  </p:notesMasterIdLst>
  <p:handoutMasterIdLst>
    <p:handoutMasterId r:id="rId24"/>
  </p:handoutMasterIdLst>
  <p:sldIdLst>
    <p:sldId id="281" r:id="rId5"/>
    <p:sldId id="304" r:id="rId6"/>
    <p:sldId id="300" r:id="rId7"/>
    <p:sldId id="331" r:id="rId8"/>
    <p:sldId id="305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8" r:id="rId20"/>
    <p:sldId id="319" r:id="rId21"/>
    <p:sldId id="333" r:id="rId22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FF5CD"/>
    <a:srgbClr val="FFF7D5"/>
    <a:srgbClr val="FFEDD5"/>
    <a:srgbClr val="FFF6EB"/>
    <a:srgbClr val="006600"/>
    <a:srgbClr val="33CC33"/>
    <a:srgbClr val="FCD904"/>
    <a:srgbClr val="3333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82584" autoAdjust="0"/>
  </p:normalViewPr>
  <p:slideViewPr>
    <p:cSldViewPr snapToGrid="0">
      <p:cViewPr varScale="1">
        <p:scale>
          <a:sx n="98" d="100"/>
          <a:sy n="98" d="100"/>
        </p:scale>
        <p:origin x="21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276F86-7474-4E90-96AD-47E444A2E957}" type="datetimeFigureOut">
              <a:rPr lang="sv-SE"/>
              <a:pPr>
                <a:defRPr/>
              </a:pPr>
              <a:t>2022-01-21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DA1EA9-E096-4A03-B92C-DC6A4A8EB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348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632BBA-0374-4C56-88C6-95AE2A40C246}" type="datetimeFigureOut">
              <a:rPr lang="sv-SE"/>
              <a:pPr>
                <a:defRPr/>
              </a:pPr>
              <a:t>2022-01-21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137C77-B361-4846-9534-D1DA4D4010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9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Presentera</a:t>
            </a:r>
            <a:r>
              <a:rPr lang="en-US">
                <a:cs typeface="Calibri"/>
              </a:rPr>
              <a:t> sig </a:t>
            </a:r>
            <a:r>
              <a:rPr lang="en-US" err="1">
                <a:cs typeface="Calibri"/>
              </a:rPr>
              <a:t>själv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vart</a:t>
            </a:r>
            <a:r>
              <a:rPr lang="en-US">
                <a:cs typeface="Calibri"/>
              </a:rPr>
              <a:t> man </a:t>
            </a:r>
            <a:r>
              <a:rPr lang="en-US" err="1">
                <a:cs typeface="Calibri"/>
              </a:rPr>
              <a:t>jobbar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Räddsam</a:t>
            </a:r>
            <a:r>
              <a:rPr lang="en-US">
                <a:cs typeface="Calibri"/>
              </a:rPr>
              <a:t> VG </a:t>
            </a:r>
            <a:r>
              <a:rPr lang="en-US" err="1">
                <a:cs typeface="Calibri"/>
              </a:rPr>
              <a:t>är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ett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samarbete</a:t>
            </a:r>
            <a:r>
              <a:rPr lang="en-US">
                <a:cs typeface="Calibri"/>
              </a:rPr>
              <a:t> med </a:t>
            </a:r>
            <a:r>
              <a:rPr lang="en-US" err="1">
                <a:cs typeface="Calibri"/>
              </a:rPr>
              <a:t>alla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räddningstjänster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västra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götalands</a:t>
            </a:r>
            <a:r>
              <a:rPr lang="en-US">
                <a:cs typeface="Calibri"/>
              </a:rPr>
              <a:t> 49 </a:t>
            </a:r>
            <a:r>
              <a:rPr lang="en-US" err="1">
                <a:cs typeface="Calibri"/>
              </a:rPr>
              <a:t>kommuner</a:t>
            </a:r>
            <a:r>
              <a:rPr lang="en-US">
                <a:cs typeface="Calibri"/>
              </a:rPr>
              <a:t>.  </a:t>
            </a:r>
            <a:endParaRPr lang="sv-SE">
              <a:cs typeface="Calibri"/>
            </a:endParaRPr>
          </a:p>
          <a:p>
            <a:r>
              <a:rPr lang="en-US" err="1">
                <a:cs typeface="Calibri"/>
              </a:rPr>
              <a:t>Avsaknad</a:t>
            </a:r>
            <a:r>
              <a:rPr lang="en-US">
                <a:cs typeface="Calibri"/>
              </a:rPr>
              <a:t> av </a:t>
            </a:r>
            <a:r>
              <a:rPr lang="en-US" err="1">
                <a:cs typeface="Calibri"/>
              </a:rPr>
              <a:t>tydliga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regler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för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vem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är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ansvarig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kommunen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kräver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att</a:t>
            </a:r>
            <a:r>
              <a:rPr lang="en-US">
                <a:cs typeface="Calibri"/>
              </a:rPr>
              <a:t> man har </a:t>
            </a:r>
            <a:r>
              <a:rPr lang="en-US" err="1">
                <a:cs typeface="Calibri"/>
              </a:rPr>
              <a:t>ett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samarbete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över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förvaltningsgränserna</a:t>
            </a:r>
            <a:r>
              <a:rPr lang="en-US" b="1">
                <a:cs typeface="Calibri"/>
              </a:rPr>
              <a:t>.</a:t>
            </a:r>
            <a:endParaRPr lang="sv-SE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37C77-B361-4846-9534-D1DA4D401068}" type="slidenum">
              <a:rPr lang="sv-SE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3643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Slut på 1:a delen, stöd till </a:t>
            </a:r>
            <a:r>
              <a:rPr lang="sv-SE" dirty="0" err="1"/>
              <a:t>beslutsfattere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37C77-B361-4846-9534-D1DA4D401068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2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MSB </a:t>
            </a:r>
            <a:r>
              <a:rPr lang="en-US" dirty="0" err="1">
                <a:cs typeface="Calibri"/>
              </a:rPr>
              <a:t>antog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Nationell</a:t>
            </a:r>
            <a:r>
              <a:rPr lang="en-US" dirty="0">
                <a:cs typeface="Calibri"/>
              </a:rPr>
              <a:t> strategi 2009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del I </a:t>
            </a:r>
            <a:r>
              <a:rPr lang="en-US" dirty="0" err="1">
                <a:cs typeface="Calibri"/>
              </a:rPr>
              <a:t>nollvisionen</a:t>
            </a:r>
            <a:r>
              <a:rPr lang="en-US" dirty="0">
                <a:cs typeface="Calibri"/>
              </a:rPr>
              <a:t> ( Ingen ska </a:t>
            </a:r>
            <a:r>
              <a:rPr lang="en-US" dirty="0" err="1">
                <a:cs typeface="Calibri"/>
              </a:rPr>
              <a:t>omkomma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eller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skadas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allvarligt</a:t>
            </a:r>
            <a:r>
              <a:rPr lang="en-US" dirty="0">
                <a:cs typeface="Calibri"/>
              </a:rPr>
              <a:t> till </a:t>
            </a:r>
            <a:r>
              <a:rPr lang="en-US" dirty="0" err="1">
                <a:cs typeface="Calibri"/>
              </a:rPr>
              <a:t>följd</a:t>
            </a:r>
            <a:r>
              <a:rPr lang="en-US" dirty="0">
                <a:cs typeface="Calibri"/>
              </a:rPr>
              <a:t> av brand).</a:t>
            </a:r>
          </a:p>
          <a:p>
            <a:r>
              <a:rPr lang="en-US" dirty="0">
                <a:cs typeface="Calibri"/>
              </a:rPr>
              <a:t>Om </a:t>
            </a:r>
            <a:r>
              <a:rPr lang="en-US" dirty="0" err="1">
                <a:cs typeface="Calibri"/>
              </a:rPr>
              <a:t>ingenting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görs</a:t>
            </a:r>
            <a:r>
              <a:rPr lang="en-US" dirty="0">
                <a:cs typeface="Calibri"/>
              </a:rPr>
              <a:t> ser man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utvecklingen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går</a:t>
            </a:r>
            <a:r>
              <a:rPr lang="en-US" dirty="0">
                <a:cs typeface="Calibri"/>
              </a:rPr>
              <a:t> mot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antalet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bostadsbränder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öka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antalet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riskerar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dö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öka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drygt</a:t>
            </a:r>
            <a:r>
              <a:rPr lang="en-US" dirty="0">
                <a:cs typeface="Calibri"/>
              </a:rPr>
              <a:t> 1/3 till </a:t>
            </a:r>
            <a:r>
              <a:rPr lang="en-US" dirty="0" err="1">
                <a:cs typeface="Calibri"/>
              </a:rPr>
              <a:t>år</a:t>
            </a:r>
            <a:r>
              <a:rPr lang="en-US" dirty="0">
                <a:cs typeface="Calibri"/>
              </a:rPr>
              <a:t> 2050. </a:t>
            </a:r>
          </a:p>
          <a:p>
            <a:r>
              <a:rPr lang="en-US" dirty="0" err="1">
                <a:cs typeface="Calibri"/>
              </a:rPr>
              <a:t>Behovet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arbeta</a:t>
            </a:r>
            <a:r>
              <a:rPr lang="en-US" dirty="0">
                <a:cs typeface="Calibri"/>
              </a:rPr>
              <a:t> med IAB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stort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annars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statistiken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vända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åt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håll</a:t>
            </a:r>
            <a:r>
              <a:rPr lang="en-US" dirty="0">
                <a:cs typeface="Calibri"/>
              </a:rPr>
              <a:t>.</a:t>
            </a:r>
          </a:p>
          <a:p>
            <a:r>
              <a:rPr lang="sv-SE" dirty="0"/>
              <a:t>Flertalet satsningar exempelvis aktiv mot brand har gjorts för att vända statistiken. </a:t>
            </a:r>
          </a:p>
          <a:p>
            <a:endParaRPr lang="sv-SE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cs typeface="Calibri"/>
              </a:rPr>
              <a:t>År</a:t>
            </a:r>
            <a:r>
              <a:rPr lang="en-US" dirty="0">
                <a:cs typeface="Calibri"/>
              </a:rPr>
              <a:t> 2013 tog MSB  </a:t>
            </a:r>
            <a:r>
              <a:rPr lang="en-US" dirty="0" err="1">
                <a:cs typeface="Calibri"/>
              </a:rPr>
              <a:t>fram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vägledning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underlätta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arbetet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stärkt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brandskydd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särskilt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riskutsatta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individer</a:t>
            </a:r>
            <a:r>
              <a:rPr lang="en-US" dirty="0">
                <a:cs typeface="Calibri"/>
              </a:rPr>
              <a:t>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37C77-B361-4846-9534-D1DA4D401068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16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att komma åt de sista procenten/för att fortsätta minskningen krävs större insatser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37C77-B361-4846-9534-D1DA4D401068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31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- Det som är avgörande är om personen kan uppfatta och hantera situationen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Äldre och funktionsnedsatta kan ha svårt med ett eller flera av de här stegen. </a:t>
            </a:r>
            <a:r>
              <a:rPr lang="en-US" sz="1100" dirty="0"/>
              <a:t>​</a:t>
            </a:r>
          </a:p>
          <a:p>
            <a:pPr marL="342900" indent="-342900">
              <a:buFontTx/>
              <a:buChar char="-"/>
            </a:pPr>
            <a:r>
              <a:rPr lang="sv-SE" sz="1200" dirty="0"/>
              <a:t>Dessutom kan vissa funktionsnedsättningar eller beteenden öka risken för att brand ska uppstå, t.ex. demens, medicinering, alkoholvanor, rökning osv.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37C77-B361-4846-9534-D1DA4D401068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25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v-SE" sz="1200" dirty="0"/>
              <a:t>Brandskyddet i bostäder förutsätter att den boende kan utrymma på egen hand</a:t>
            </a:r>
            <a:r>
              <a:rPr lang="en-US" sz="1200" dirty="0"/>
              <a:t>​</a:t>
            </a:r>
          </a:p>
          <a:p>
            <a:endParaRPr lang="en-US" sz="1200" dirty="0"/>
          </a:p>
          <a:p>
            <a:pPr marL="285750" indent="-285750">
              <a:buFontTx/>
              <a:buChar char="-"/>
            </a:pPr>
            <a:r>
              <a:rPr lang="sv-SE" sz="1200" dirty="0"/>
              <a:t>För de som beviljas plats på särskilt boende är skyddsnivån betydligt högre pga. riskerna vid brand</a:t>
            </a:r>
          </a:p>
          <a:p>
            <a:endParaRPr lang="sv-SE" sz="1200" dirty="0"/>
          </a:p>
          <a:p>
            <a:pPr marL="285750" indent="-285750">
              <a:buFontTx/>
              <a:buChar char="-"/>
            </a:pPr>
            <a:r>
              <a:rPr lang="sv-SE" sz="1200" dirty="0"/>
              <a:t>Med räddningstjänstens information och tillsyn når vi inte ”rätt” målgrupp</a:t>
            </a:r>
            <a:r>
              <a:rPr lang="en-US" sz="1200" dirty="0"/>
              <a:t>​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37C77-B361-4846-9534-D1DA4D401068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37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är ofta så här det framställs men många gånger görs mycket saker ändå. </a:t>
            </a:r>
          </a:p>
          <a:p>
            <a:r>
              <a:rPr lang="sv-SE" dirty="0"/>
              <a:t>Frustrationen kan vara stor då man inte vet vad man faktiskt kan göra, vilka hjälpmedel som finns och ansvarsfrågan har varit otydlig.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37C77-B361-4846-9534-D1DA4D401068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03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Boende ansvarar för att skaffa brandsläckare och brandfilt, samt för att brandvarnare fungerar</a:t>
            </a:r>
            <a:r>
              <a:rPr lang="en-US" dirty="0"/>
              <a:t>​</a:t>
            </a:r>
          </a:p>
          <a:p>
            <a:r>
              <a:rPr lang="sv-SE" dirty="0"/>
              <a:t>- Fastighetsägaren ansvarar för byggnadens brandskydd</a:t>
            </a:r>
            <a:r>
              <a:rPr lang="en-US" dirty="0"/>
              <a:t>​</a:t>
            </a:r>
            <a:br>
              <a:rPr lang="en-US" dirty="0"/>
            </a:b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- Socialtjänstlagen, LSS, Hälso- och sjukvårdslagen, Lag om vissa kommunala befogenheter, Lag om bostadsanpassning, m.fl.</a:t>
            </a:r>
            <a:r>
              <a:rPr lang="en-US" dirty="0"/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Kräver samtycke från den enskilde</a:t>
            </a:r>
            <a:r>
              <a:rPr lang="en-US" dirty="0"/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</a:t>
            </a:r>
            <a:r>
              <a:rPr lang="sv-SE" sz="1200" dirty="0"/>
              <a:t>Rapport från RäddsamVG</a:t>
            </a:r>
            <a:r>
              <a:rPr lang="en-US" sz="1200" dirty="0"/>
              <a:t>​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37C77-B361-4846-9534-D1DA4D401068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Samverkan mellan räddningstjänst, kommunala förvaltningar m.fl.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Kan både vara en fördel men också en svårighet att få till ett bra samarbete mellan så många olika parter.</a:t>
            </a:r>
          </a:p>
          <a:p>
            <a:r>
              <a:rPr lang="sv-SE" dirty="0"/>
              <a:t>För att underlätta uppstart och fortsatt arbete har Räddsam VG tagit fram ett underlag som bla bygger på MSB och Socialstyrelsens vägledning.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37C77-B361-4846-9534-D1DA4D401068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745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Kan anpassas till respektive kommuns organisation och förutsättningar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37C77-B361-4846-9534-D1DA4D401068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24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1331912" y="1700213"/>
            <a:ext cx="7056511" cy="410527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defRPr>
                <a:solidFill>
                  <a:srgbClr val="1C1C1C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331912" y="274638"/>
            <a:ext cx="704478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0221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1331912" y="1700213"/>
            <a:ext cx="7056511" cy="410527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266700">
              <a:buFont typeface="Arial" pitchFamily="34" charset="0"/>
              <a:buChar char="•"/>
              <a:defRPr>
                <a:solidFill>
                  <a:srgbClr val="1C1C1C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331912" y="274638"/>
            <a:ext cx="704478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4218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rgbClr val="1C1C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755650" y="2141984"/>
            <a:ext cx="762105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6617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Räddsam VG logoty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773238"/>
            <a:ext cx="1614488" cy="154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ktangel 4"/>
          <p:cNvSpPr/>
          <p:nvPr/>
        </p:nvSpPr>
        <p:spPr>
          <a:xfrm>
            <a:off x="26988" y="5661025"/>
            <a:ext cx="8793162" cy="1169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55650" y="3726160"/>
            <a:ext cx="762105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3643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undernivå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331912" y="1628777"/>
            <a:ext cx="7056511" cy="4176712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buSzPct val="100000"/>
              <a:buFont typeface="Calibri" pitchFamily="34" charset="0"/>
              <a:buChar char="•"/>
              <a:defRPr>
                <a:solidFill>
                  <a:srgbClr val="1C1C1C"/>
                </a:solidFill>
              </a:defRPr>
            </a:lvl1pPr>
            <a:lvl2pPr marL="625475" indent="-285750">
              <a:buSzPct val="50000"/>
              <a:buFont typeface="Wingdings 2" pitchFamily="18" charset="2"/>
              <a:buChar char=""/>
              <a:defRPr>
                <a:solidFill>
                  <a:srgbClr val="1C1C1C"/>
                </a:solidFill>
              </a:defRPr>
            </a:lvl2pPr>
            <a:lvl3pPr marL="898525" indent="-266700">
              <a:buSzPct val="55000"/>
              <a:buFont typeface="Wingdings 2" pitchFamily="18" charset="2"/>
              <a:buChar char=""/>
              <a:defRPr>
                <a:solidFill>
                  <a:srgbClr val="1C1C1C"/>
                </a:solidFill>
              </a:defRPr>
            </a:lvl3pPr>
            <a:lvl4pPr marL="1076325" indent="-228600">
              <a:buFont typeface="Calibri" pitchFamily="34" charset="0"/>
              <a:buChar char="•"/>
              <a:defRPr>
                <a:solidFill>
                  <a:srgbClr val="1C1C1C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331912" y="274638"/>
            <a:ext cx="704478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960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5004048" y="1628775"/>
            <a:ext cx="345574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2800" baseline="0">
                <a:solidFill>
                  <a:srgbClr val="1C1C1C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1331912" y="1628775"/>
            <a:ext cx="338410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>
                <a:solidFill>
                  <a:srgbClr val="1C1C1C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31912" y="274638"/>
            <a:ext cx="704478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3195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med undernivå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1331912" y="1268763"/>
            <a:ext cx="7056511" cy="45367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baseline="0">
                <a:solidFill>
                  <a:srgbClr val="1C1C1C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331912" y="274638"/>
            <a:ext cx="704478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1387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Räddsam VG logotyp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663" y="5759450"/>
            <a:ext cx="936625" cy="89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Rak 4"/>
          <p:cNvCxnSpPr/>
          <p:nvPr/>
        </p:nvCxnSpPr>
        <p:spPr>
          <a:xfrm>
            <a:off x="1331913" y="6492875"/>
            <a:ext cx="74168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1244600" y="6245225"/>
            <a:ext cx="28082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>
                <a:solidFill>
                  <a:srgbClr val="006600"/>
                </a:solidFill>
                <a:latin typeface="+mn-lt"/>
                <a:cs typeface="+mn-cs"/>
              </a:rPr>
              <a:t>Räddningstjänsterna Västra Götaland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2" r:id="rId4"/>
    <p:sldLayoutId id="2147483679" r:id="rId5"/>
    <p:sldLayoutId id="2147483680" r:id="rId6"/>
    <p:sldLayoutId id="2147483681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XowQinE6Q&amp;t=8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XXowQinE6Q?start=8&amp;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2918909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918909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3D43CBF-8448-455C-9471-FE2ADA0F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06" y="836712"/>
            <a:ext cx="7044787" cy="1143000"/>
          </a:xfrm>
        </p:spPr>
        <p:txBody>
          <a:bodyPr>
            <a:normAutofit fontScale="90000"/>
          </a:bodyPr>
          <a:lstStyle/>
          <a:p>
            <a:r>
              <a:rPr lang="en-US" altLang="sv-S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Stärkt brandskydd för särskilt riskutsatta</a:t>
            </a:r>
            <a:br>
              <a:rPr lang="en-US" altLang="sv-S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830F665-B3C2-4FC7-BD3F-5F28EB5AF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95" y="2132856"/>
            <a:ext cx="3548607" cy="35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9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B98E88F-1C7E-45BC-A0D5-1D350027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7" y="1329267"/>
            <a:ext cx="7209545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06BFFAB-F8A4-4E0F-8B5B-1034E43F4F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5267" y="1243130"/>
            <a:ext cx="7269376" cy="4725869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sz="1800" dirty="0"/>
              <a:t>”Personal har sett riskerna för enskilda brukare, men inga åtgärder har vidtagits…</a:t>
            </a:r>
            <a:r>
              <a:rPr lang="en-US" sz="1800" dirty="0"/>
              <a:t>​”</a:t>
            </a:r>
          </a:p>
          <a:p>
            <a:r>
              <a:rPr lang="sv-SE" sz="1800" dirty="0"/>
              <a:t>​</a:t>
            </a:r>
          </a:p>
          <a:p>
            <a:r>
              <a:rPr lang="sv-SE" sz="1800" dirty="0"/>
              <a:t>”Det är inte kommunens ansvar”</a:t>
            </a:r>
            <a:endParaRPr lang="en-US" sz="18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6C46A6F-4AE8-4546-88AB-16940D73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61" y="186267"/>
            <a:ext cx="7044787" cy="1143000"/>
          </a:xfrm>
        </p:spPr>
        <p:txBody>
          <a:bodyPr/>
          <a:lstStyle/>
          <a:p>
            <a:r>
              <a:rPr lang="sv-SE" b="0" dirty="0"/>
              <a:t>Varför görs inget idag?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025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5BAB5BC-5979-4107-A897-FC2A224C0F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5533" y="1417638"/>
            <a:ext cx="7056511" cy="410527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Den enskilde är ansvarig för sitt brandskydd enligt lag om skydd mot olyckor</a:t>
            </a:r>
            <a:r>
              <a:rPr lang="en-US" dirty="0"/>
              <a:t>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3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100" dirty="0"/>
              <a:t>Kommunen har också ett ansvar enligt flera andra lagstiftningar, vilket innefattar att stärka brandskyddet för särskilt riskutsatta enligt MSB:s och Socialstyrelsens tolkning</a:t>
            </a:r>
            <a:r>
              <a:rPr lang="en-US" sz="3100" dirty="0"/>
              <a:t>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Kommunen har även ett arbetsmiljöansvar för den personal som arbetar i annans hem</a:t>
            </a:r>
            <a:r>
              <a:rPr lang="en-US" sz="2800" dirty="0"/>
              <a:t>​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endParaRPr lang="sv-SE" sz="18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3927B99-41DA-4945-9A31-DBA07ACE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06" y="274638"/>
            <a:ext cx="7044787" cy="1143000"/>
          </a:xfrm>
        </p:spPr>
        <p:txBody>
          <a:bodyPr>
            <a:normAutofit/>
          </a:bodyPr>
          <a:lstStyle/>
          <a:p>
            <a:r>
              <a:rPr lang="sv-SE" b="0" dirty="0"/>
              <a:t>Vem bär egentligen ansvaret?</a:t>
            </a:r>
            <a:endParaRPr lang="sv-SE" sz="1800" dirty="0">
              <a:solidFill>
                <a:srgbClr val="1C1C1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E53E135-3164-4304-8633-84F820FB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" y="1747838"/>
            <a:ext cx="9144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FFFCB87-50CB-477D-BBE3-8E9CF4D21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18" y="257198"/>
            <a:ext cx="7044787" cy="1143000"/>
          </a:xfrm>
        </p:spPr>
        <p:txBody>
          <a:bodyPr>
            <a:normAutofit fontScale="90000"/>
          </a:bodyPr>
          <a:lstStyle/>
          <a:p>
            <a:r>
              <a:rPr lang="sv-SE" b="0" dirty="0"/>
              <a:t>Vad krävs för att stötta den enskilde?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7EF535CC-5877-4E95-A713-5AFB771BDD8D}"/>
              </a:ext>
            </a:extLst>
          </p:cNvPr>
          <p:cNvGrpSpPr/>
          <p:nvPr/>
        </p:nvGrpSpPr>
        <p:grpSpPr>
          <a:xfrm>
            <a:off x="568214" y="1702341"/>
            <a:ext cx="8007572" cy="4303593"/>
            <a:chOff x="448266" y="470666"/>
            <a:chExt cx="8627827" cy="5621621"/>
          </a:xfrm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0E863DB8-F880-4F86-915E-C79CFBF86CED}"/>
                </a:ext>
              </a:extLst>
            </p:cNvPr>
            <p:cNvSpPr/>
            <p:nvPr/>
          </p:nvSpPr>
          <p:spPr>
            <a:xfrm>
              <a:off x="3398739" y="2380071"/>
              <a:ext cx="2761466" cy="2093538"/>
            </a:xfrm>
            <a:custGeom>
              <a:avLst/>
              <a:gdLst>
                <a:gd name="connsiteX0" fmla="*/ 0 w 2761466"/>
                <a:gd name="connsiteY0" fmla="*/ 1046769 h 2093538"/>
                <a:gd name="connsiteX1" fmla="*/ 1380733 w 2761466"/>
                <a:gd name="connsiteY1" fmla="*/ 0 h 2093538"/>
                <a:gd name="connsiteX2" fmla="*/ 2761466 w 2761466"/>
                <a:gd name="connsiteY2" fmla="*/ 1046769 h 2093538"/>
                <a:gd name="connsiteX3" fmla="*/ 1380733 w 2761466"/>
                <a:gd name="connsiteY3" fmla="*/ 2093538 h 2093538"/>
                <a:gd name="connsiteX4" fmla="*/ 0 w 2761466"/>
                <a:gd name="connsiteY4" fmla="*/ 1046769 h 209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466" h="2093538">
                  <a:moveTo>
                    <a:pt x="0" y="1046769"/>
                  </a:moveTo>
                  <a:cubicBezTo>
                    <a:pt x="0" y="468654"/>
                    <a:pt x="618175" y="0"/>
                    <a:pt x="1380733" y="0"/>
                  </a:cubicBezTo>
                  <a:cubicBezTo>
                    <a:pt x="2143291" y="0"/>
                    <a:pt x="2761466" y="468654"/>
                    <a:pt x="2761466" y="1046769"/>
                  </a:cubicBezTo>
                  <a:cubicBezTo>
                    <a:pt x="2761466" y="1624884"/>
                    <a:pt x="2143291" y="2093538"/>
                    <a:pt x="1380733" y="2093538"/>
                  </a:cubicBezTo>
                  <a:cubicBezTo>
                    <a:pt x="618175" y="2093538"/>
                    <a:pt x="0" y="1624884"/>
                    <a:pt x="0" y="1046769"/>
                  </a:cubicBezTo>
                  <a:close/>
                </a:path>
              </a:pathLst>
            </a:custGeom>
            <a:solidFill>
              <a:srgbClr val="EF644D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7107" tIns="319292" rIns="417107" bIns="319292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b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Stärkt brandskydd</a:t>
              </a:r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1F0700DF-40CA-4FBC-8791-306EB2FE04DD}"/>
                </a:ext>
              </a:extLst>
            </p:cNvPr>
            <p:cNvSpPr/>
            <p:nvPr/>
          </p:nvSpPr>
          <p:spPr>
            <a:xfrm rot="5400000">
              <a:off x="4856957" y="2075704"/>
              <a:ext cx="174511" cy="434905"/>
            </a:xfrm>
            <a:custGeom>
              <a:avLst/>
              <a:gdLst>
                <a:gd name="connsiteX0" fmla="*/ 0 w 141690"/>
                <a:gd name="connsiteY0" fmla="*/ 10202 h 34277"/>
                <a:gd name="connsiteX1" fmla="*/ 475659 w 141690"/>
                <a:gd name="connsiteY1" fmla="*/ 10202 h 3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690" h="34277">
                  <a:moveTo>
                    <a:pt x="141690" y="24075"/>
                  </a:moveTo>
                  <a:lnTo>
                    <a:pt x="-333969" y="24075"/>
                  </a:lnTo>
                </a:path>
              </a:pathLst>
            </a:custGeom>
            <a:noFill/>
          </p:spPr>
          <p:style>
            <a:lnRef idx="2">
              <a:schemeClr val="accent5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03" tIns="13596" rIns="80003" bIns="1359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20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4B40EA77-19EA-4AD3-8845-8B68D79A3A7B}"/>
                </a:ext>
              </a:extLst>
            </p:cNvPr>
            <p:cNvSpPr/>
            <p:nvPr/>
          </p:nvSpPr>
          <p:spPr>
            <a:xfrm>
              <a:off x="3531612" y="470666"/>
              <a:ext cx="2706025" cy="1360749"/>
            </a:xfrm>
            <a:custGeom>
              <a:avLst/>
              <a:gdLst>
                <a:gd name="connsiteX0" fmla="*/ 0 w 2706025"/>
                <a:gd name="connsiteY0" fmla="*/ 680375 h 1360749"/>
                <a:gd name="connsiteX1" fmla="*/ 1353013 w 2706025"/>
                <a:gd name="connsiteY1" fmla="*/ 0 h 1360749"/>
                <a:gd name="connsiteX2" fmla="*/ 2706026 w 2706025"/>
                <a:gd name="connsiteY2" fmla="*/ 680375 h 1360749"/>
                <a:gd name="connsiteX3" fmla="*/ 1353013 w 2706025"/>
                <a:gd name="connsiteY3" fmla="*/ 1360750 h 1360749"/>
                <a:gd name="connsiteX4" fmla="*/ 0 w 2706025"/>
                <a:gd name="connsiteY4" fmla="*/ 680375 h 136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025" h="1360749">
                  <a:moveTo>
                    <a:pt x="0" y="680375"/>
                  </a:moveTo>
                  <a:cubicBezTo>
                    <a:pt x="0" y="304614"/>
                    <a:pt x="605765" y="0"/>
                    <a:pt x="1353013" y="0"/>
                  </a:cubicBezTo>
                  <a:cubicBezTo>
                    <a:pt x="2100261" y="0"/>
                    <a:pt x="2706026" y="304614"/>
                    <a:pt x="2706026" y="680375"/>
                  </a:cubicBezTo>
                  <a:cubicBezTo>
                    <a:pt x="2706026" y="1056136"/>
                    <a:pt x="2100261" y="1360750"/>
                    <a:pt x="1353013" y="1360750"/>
                  </a:cubicBezTo>
                  <a:cubicBezTo>
                    <a:pt x="605765" y="1360750"/>
                    <a:pt x="0" y="1056136"/>
                    <a:pt x="0" y="680375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988" tIns="211977" rIns="408988" bIns="211977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Räddningstjänst</a:t>
              </a:r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E6AB835C-B464-4C61-B349-306A2F73C50C}"/>
                </a:ext>
              </a:extLst>
            </p:cNvPr>
            <p:cNvSpPr/>
            <p:nvPr/>
          </p:nvSpPr>
          <p:spPr>
            <a:xfrm rot="20446177">
              <a:off x="6012472" y="2776390"/>
              <a:ext cx="385287" cy="45719"/>
            </a:xfrm>
            <a:custGeom>
              <a:avLst/>
              <a:gdLst>
                <a:gd name="connsiteX0" fmla="*/ 0 w 294281"/>
                <a:gd name="connsiteY0" fmla="*/ 10202 h 34277"/>
                <a:gd name="connsiteX1" fmla="*/ 401080 w 294281"/>
                <a:gd name="connsiteY1" fmla="*/ 10202 h 3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281" h="34277">
                  <a:moveTo>
                    <a:pt x="294281" y="24075"/>
                  </a:moveTo>
                  <a:lnTo>
                    <a:pt x="-106799" y="24075"/>
                  </a:lnTo>
                </a:path>
              </a:pathLst>
            </a:custGeom>
            <a:noFill/>
          </p:spPr>
          <p:style>
            <a:lnRef idx="2">
              <a:schemeClr val="accent5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82" tIns="9782" rIns="152484" bIns="978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20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03143E5F-03A2-4269-8ABA-BA7B0F6BFB5B}"/>
                </a:ext>
              </a:extLst>
            </p:cNvPr>
            <p:cNvSpPr/>
            <p:nvPr/>
          </p:nvSpPr>
          <p:spPr>
            <a:xfrm>
              <a:off x="6315067" y="1639603"/>
              <a:ext cx="2761026" cy="1495259"/>
            </a:xfrm>
            <a:custGeom>
              <a:avLst/>
              <a:gdLst>
                <a:gd name="connsiteX0" fmla="*/ 0 w 2761026"/>
                <a:gd name="connsiteY0" fmla="*/ 747630 h 1495259"/>
                <a:gd name="connsiteX1" fmla="*/ 1380513 w 2761026"/>
                <a:gd name="connsiteY1" fmla="*/ 0 h 1495259"/>
                <a:gd name="connsiteX2" fmla="*/ 2761026 w 2761026"/>
                <a:gd name="connsiteY2" fmla="*/ 747630 h 1495259"/>
                <a:gd name="connsiteX3" fmla="*/ 1380513 w 2761026"/>
                <a:gd name="connsiteY3" fmla="*/ 1495260 h 1495259"/>
                <a:gd name="connsiteX4" fmla="*/ 0 w 2761026"/>
                <a:gd name="connsiteY4" fmla="*/ 747630 h 149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026" h="1495259">
                  <a:moveTo>
                    <a:pt x="0" y="747630"/>
                  </a:moveTo>
                  <a:cubicBezTo>
                    <a:pt x="0" y="334725"/>
                    <a:pt x="618077" y="0"/>
                    <a:pt x="1380513" y="0"/>
                  </a:cubicBezTo>
                  <a:cubicBezTo>
                    <a:pt x="2142949" y="0"/>
                    <a:pt x="2761026" y="334725"/>
                    <a:pt x="2761026" y="747630"/>
                  </a:cubicBezTo>
                  <a:cubicBezTo>
                    <a:pt x="2761026" y="1160535"/>
                    <a:pt x="2142949" y="1495260"/>
                    <a:pt x="1380513" y="1495260"/>
                  </a:cubicBezTo>
                  <a:cubicBezTo>
                    <a:pt x="618077" y="1495260"/>
                    <a:pt x="0" y="1160535"/>
                    <a:pt x="0" y="74763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50000"/>
                <a:hueOff val="-272123"/>
                <a:satOff val="-7522"/>
                <a:lumOff val="163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7043" tIns="231676" rIns="417043" bIns="23167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Bistånds-handläggare</a:t>
              </a:r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EBE944EA-5917-4B48-A6DF-911EA3B25837}"/>
                </a:ext>
              </a:extLst>
            </p:cNvPr>
            <p:cNvSpPr/>
            <p:nvPr/>
          </p:nvSpPr>
          <p:spPr>
            <a:xfrm rot="1626321">
              <a:off x="5913299" y="4039048"/>
              <a:ext cx="191481" cy="34277"/>
            </a:xfrm>
            <a:custGeom>
              <a:avLst/>
              <a:gdLst>
                <a:gd name="connsiteX0" fmla="*/ 0 w 191481"/>
                <a:gd name="connsiteY0" fmla="*/ 10202 h 34277"/>
                <a:gd name="connsiteX1" fmla="*/ 450330 w 191481"/>
                <a:gd name="connsiteY1" fmla="*/ 10202 h 3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481" h="34277">
                  <a:moveTo>
                    <a:pt x="0" y="10202"/>
                  </a:moveTo>
                  <a:lnTo>
                    <a:pt x="450330" y="10202"/>
                  </a:lnTo>
                </a:path>
              </a:pathLst>
            </a:custGeom>
            <a:noFill/>
          </p:spPr>
          <p:style>
            <a:lnRef idx="2">
              <a:schemeClr val="accent5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654" tIns="12351" rIns="103652" bIns="1235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20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B20B658A-6840-49E6-A7D2-230B02D7CF2E}"/>
                </a:ext>
              </a:extLst>
            </p:cNvPr>
            <p:cNvSpPr/>
            <p:nvPr/>
          </p:nvSpPr>
          <p:spPr>
            <a:xfrm>
              <a:off x="6332164" y="3776549"/>
              <a:ext cx="2654408" cy="1192653"/>
            </a:xfrm>
            <a:custGeom>
              <a:avLst/>
              <a:gdLst>
                <a:gd name="connsiteX0" fmla="*/ 0 w 2654408"/>
                <a:gd name="connsiteY0" fmla="*/ 596327 h 1192653"/>
                <a:gd name="connsiteX1" fmla="*/ 1327204 w 2654408"/>
                <a:gd name="connsiteY1" fmla="*/ 0 h 1192653"/>
                <a:gd name="connsiteX2" fmla="*/ 2654408 w 2654408"/>
                <a:gd name="connsiteY2" fmla="*/ 596327 h 1192653"/>
                <a:gd name="connsiteX3" fmla="*/ 1327204 w 2654408"/>
                <a:gd name="connsiteY3" fmla="*/ 1192654 h 1192653"/>
                <a:gd name="connsiteX4" fmla="*/ 0 w 2654408"/>
                <a:gd name="connsiteY4" fmla="*/ 596327 h 11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4408" h="1192653">
                  <a:moveTo>
                    <a:pt x="0" y="596327"/>
                  </a:moveTo>
                  <a:cubicBezTo>
                    <a:pt x="0" y="266985"/>
                    <a:pt x="594209" y="0"/>
                    <a:pt x="1327204" y="0"/>
                  </a:cubicBezTo>
                  <a:cubicBezTo>
                    <a:pt x="2060199" y="0"/>
                    <a:pt x="2654408" y="266985"/>
                    <a:pt x="2654408" y="596327"/>
                  </a:cubicBezTo>
                  <a:cubicBezTo>
                    <a:pt x="2654408" y="925669"/>
                    <a:pt x="2060199" y="1192654"/>
                    <a:pt x="1327204" y="1192654"/>
                  </a:cubicBezTo>
                  <a:cubicBezTo>
                    <a:pt x="594209" y="1192654"/>
                    <a:pt x="0" y="925669"/>
                    <a:pt x="0" y="596327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50000"/>
                <a:hueOff val="-544246"/>
                <a:satOff val="-15044"/>
                <a:lumOff val="3269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1429" tIns="187360" rIns="401429" bIns="18736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Arbetsterapeut</a:t>
              </a:r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4AFD3948-D3AE-4C51-B93B-4BC008597FB9}"/>
                </a:ext>
              </a:extLst>
            </p:cNvPr>
            <p:cNvSpPr/>
            <p:nvPr/>
          </p:nvSpPr>
          <p:spPr>
            <a:xfrm rot="16200000" flipV="1">
              <a:off x="4728864" y="4508942"/>
              <a:ext cx="341256" cy="370686"/>
            </a:xfrm>
            <a:custGeom>
              <a:avLst/>
              <a:gdLst>
                <a:gd name="connsiteX0" fmla="*/ 0 w 331198"/>
                <a:gd name="connsiteY0" fmla="*/ 10202 h 34277"/>
                <a:gd name="connsiteX1" fmla="*/ 401080 w 331198"/>
                <a:gd name="connsiteY1" fmla="*/ 10202 h 3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198" h="34277">
                  <a:moveTo>
                    <a:pt x="331198" y="24075"/>
                  </a:moveTo>
                  <a:lnTo>
                    <a:pt x="-69882" y="24075"/>
                  </a:lnTo>
                </a:path>
              </a:pathLst>
            </a:custGeom>
            <a:noFill/>
          </p:spPr>
          <p:style>
            <a:lnRef idx="2">
              <a:schemeClr val="accent5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019" tIns="8858" rIns="170020" bIns="886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20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3E35D66B-53E7-460C-A2A0-9036841DAF8C}"/>
                </a:ext>
              </a:extLst>
            </p:cNvPr>
            <p:cNvSpPr/>
            <p:nvPr/>
          </p:nvSpPr>
          <p:spPr>
            <a:xfrm>
              <a:off x="3453949" y="4899634"/>
              <a:ext cx="2907873" cy="1192653"/>
            </a:xfrm>
            <a:custGeom>
              <a:avLst/>
              <a:gdLst>
                <a:gd name="connsiteX0" fmla="*/ 0 w 2907873"/>
                <a:gd name="connsiteY0" fmla="*/ 475165 h 950329"/>
                <a:gd name="connsiteX1" fmla="*/ 1453937 w 2907873"/>
                <a:gd name="connsiteY1" fmla="*/ 0 h 950329"/>
                <a:gd name="connsiteX2" fmla="*/ 2907874 w 2907873"/>
                <a:gd name="connsiteY2" fmla="*/ 475165 h 950329"/>
                <a:gd name="connsiteX3" fmla="*/ 1453937 w 2907873"/>
                <a:gd name="connsiteY3" fmla="*/ 950330 h 950329"/>
                <a:gd name="connsiteX4" fmla="*/ 0 w 2907873"/>
                <a:gd name="connsiteY4" fmla="*/ 475165 h 95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7873" h="950329">
                  <a:moveTo>
                    <a:pt x="0" y="475165"/>
                  </a:moveTo>
                  <a:cubicBezTo>
                    <a:pt x="0" y="212739"/>
                    <a:pt x="650950" y="0"/>
                    <a:pt x="1453937" y="0"/>
                  </a:cubicBezTo>
                  <a:cubicBezTo>
                    <a:pt x="2256924" y="0"/>
                    <a:pt x="2907874" y="212739"/>
                    <a:pt x="2907874" y="475165"/>
                  </a:cubicBezTo>
                  <a:cubicBezTo>
                    <a:pt x="2907874" y="737591"/>
                    <a:pt x="2256924" y="950330"/>
                    <a:pt x="1453937" y="950330"/>
                  </a:cubicBezTo>
                  <a:cubicBezTo>
                    <a:pt x="650950" y="950330"/>
                    <a:pt x="0" y="737591"/>
                    <a:pt x="0" y="475165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50000"/>
                <a:hueOff val="-816369"/>
                <a:satOff val="-22566"/>
                <a:lumOff val="4904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548" tIns="151872" rIns="438548" bIns="151872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LSS-handläggare</a:t>
              </a:r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1DF27911-2829-4FF1-B00E-DC956A2E8C90}"/>
                </a:ext>
              </a:extLst>
            </p:cNvPr>
            <p:cNvSpPr/>
            <p:nvPr/>
          </p:nvSpPr>
          <p:spPr>
            <a:xfrm rot="20026725" flipV="1">
              <a:off x="3156843" y="4016417"/>
              <a:ext cx="174069" cy="81645"/>
            </a:xfrm>
            <a:custGeom>
              <a:avLst/>
              <a:gdLst>
                <a:gd name="connsiteX0" fmla="*/ 0 w 175325"/>
                <a:gd name="connsiteY0" fmla="*/ 10202 h 34277"/>
                <a:gd name="connsiteX1" fmla="*/ 401080 w 175325"/>
                <a:gd name="connsiteY1" fmla="*/ 10202 h 3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325" h="34277">
                  <a:moveTo>
                    <a:pt x="0" y="10202"/>
                  </a:moveTo>
                  <a:lnTo>
                    <a:pt x="401080" y="10202"/>
                  </a:lnTo>
                </a:path>
              </a:pathLst>
            </a:custGeom>
            <a:noFill/>
          </p:spPr>
          <p:style>
            <a:lnRef idx="2">
              <a:schemeClr val="accent5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979" tIns="12756" rIns="95979" bIns="12754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20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C070D7-66C6-4ADA-9CE5-40AABA18AC19}"/>
                </a:ext>
              </a:extLst>
            </p:cNvPr>
            <p:cNvSpPr/>
            <p:nvPr/>
          </p:nvSpPr>
          <p:spPr>
            <a:xfrm>
              <a:off x="448266" y="3593847"/>
              <a:ext cx="2730108" cy="1375355"/>
            </a:xfrm>
            <a:custGeom>
              <a:avLst/>
              <a:gdLst>
                <a:gd name="connsiteX0" fmla="*/ 0 w 2730108"/>
                <a:gd name="connsiteY0" fmla="*/ 687678 h 1375355"/>
                <a:gd name="connsiteX1" fmla="*/ 1365054 w 2730108"/>
                <a:gd name="connsiteY1" fmla="*/ 0 h 1375355"/>
                <a:gd name="connsiteX2" fmla="*/ 2730108 w 2730108"/>
                <a:gd name="connsiteY2" fmla="*/ 687678 h 1375355"/>
                <a:gd name="connsiteX3" fmla="*/ 1365054 w 2730108"/>
                <a:gd name="connsiteY3" fmla="*/ 1375356 h 1375355"/>
                <a:gd name="connsiteX4" fmla="*/ 0 w 2730108"/>
                <a:gd name="connsiteY4" fmla="*/ 687678 h 137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108" h="1375355">
                  <a:moveTo>
                    <a:pt x="0" y="687678"/>
                  </a:moveTo>
                  <a:cubicBezTo>
                    <a:pt x="0" y="307884"/>
                    <a:pt x="611155" y="0"/>
                    <a:pt x="1365054" y="0"/>
                  </a:cubicBezTo>
                  <a:cubicBezTo>
                    <a:pt x="2118953" y="0"/>
                    <a:pt x="2730108" y="307884"/>
                    <a:pt x="2730108" y="687678"/>
                  </a:cubicBezTo>
                  <a:cubicBezTo>
                    <a:pt x="2730108" y="1067472"/>
                    <a:pt x="2118953" y="1375356"/>
                    <a:pt x="1365054" y="1375356"/>
                  </a:cubicBezTo>
                  <a:cubicBezTo>
                    <a:pt x="611155" y="1375356"/>
                    <a:pt x="0" y="1067472"/>
                    <a:pt x="0" y="687678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shade val="50000"/>
                <a:hueOff val="-544246"/>
                <a:satOff val="-15044"/>
                <a:lumOff val="3269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515" tIns="214116" rIns="412515" bIns="21411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Hemtjänst</a:t>
              </a:r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C3288D2-AB91-4D50-B169-93F529027339}"/>
                </a:ext>
              </a:extLst>
            </p:cNvPr>
            <p:cNvSpPr/>
            <p:nvPr/>
          </p:nvSpPr>
          <p:spPr>
            <a:xfrm rot="23193482">
              <a:off x="3371099" y="2773178"/>
              <a:ext cx="269879" cy="34278"/>
            </a:xfrm>
            <a:custGeom>
              <a:avLst/>
              <a:gdLst>
                <a:gd name="connsiteX0" fmla="*/ 0 w 269878"/>
                <a:gd name="connsiteY0" fmla="*/ 10202 h 34277"/>
                <a:gd name="connsiteX1" fmla="*/ 450330 w 269878"/>
                <a:gd name="connsiteY1" fmla="*/ 10202 h 3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878" h="34277">
                  <a:moveTo>
                    <a:pt x="269878" y="24075"/>
                  </a:moveTo>
                  <a:lnTo>
                    <a:pt x="-180452" y="24075"/>
                  </a:lnTo>
                </a:path>
              </a:pathLst>
            </a:custGeom>
            <a:noFill/>
          </p:spPr>
          <p:style>
            <a:lnRef idx="2">
              <a:schemeClr val="accent5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892" tIns="10393" rIns="140893" bIns="1039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20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42988AC6-0143-4050-BEFE-31F3ED5B7A2E}"/>
                </a:ext>
              </a:extLst>
            </p:cNvPr>
            <p:cNvSpPr/>
            <p:nvPr/>
          </p:nvSpPr>
          <p:spPr>
            <a:xfrm>
              <a:off x="758198" y="1504851"/>
              <a:ext cx="2695751" cy="1375355"/>
            </a:xfrm>
            <a:custGeom>
              <a:avLst/>
              <a:gdLst>
                <a:gd name="connsiteX0" fmla="*/ 0 w 2695751"/>
                <a:gd name="connsiteY0" fmla="*/ 687678 h 1375355"/>
                <a:gd name="connsiteX1" fmla="*/ 1347876 w 2695751"/>
                <a:gd name="connsiteY1" fmla="*/ 0 h 1375355"/>
                <a:gd name="connsiteX2" fmla="*/ 2695752 w 2695751"/>
                <a:gd name="connsiteY2" fmla="*/ 687678 h 1375355"/>
                <a:gd name="connsiteX3" fmla="*/ 1347876 w 2695751"/>
                <a:gd name="connsiteY3" fmla="*/ 1375356 h 1375355"/>
                <a:gd name="connsiteX4" fmla="*/ 0 w 2695751"/>
                <a:gd name="connsiteY4" fmla="*/ 687678 h 137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5751" h="1375355">
                  <a:moveTo>
                    <a:pt x="0" y="687678"/>
                  </a:moveTo>
                  <a:cubicBezTo>
                    <a:pt x="0" y="307884"/>
                    <a:pt x="603465" y="0"/>
                    <a:pt x="1347876" y="0"/>
                  </a:cubicBezTo>
                  <a:cubicBezTo>
                    <a:pt x="2092287" y="0"/>
                    <a:pt x="2695752" y="307884"/>
                    <a:pt x="2695752" y="687678"/>
                  </a:cubicBezTo>
                  <a:cubicBezTo>
                    <a:pt x="2695752" y="1067472"/>
                    <a:pt x="2092287" y="1375356"/>
                    <a:pt x="1347876" y="1375356"/>
                  </a:cubicBezTo>
                  <a:cubicBezTo>
                    <a:pt x="603465" y="1375356"/>
                    <a:pt x="0" y="1067472"/>
                    <a:pt x="0" y="687678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50000"/>
                <a:hueOff val="-272123"/>
                <a:satOff val="-7522"/>
                <a:lumOff val="16349"/>
                <a:alphaOff val="0"/>
              </a:schemeClr>
            </a:fillRef>
            <a:effectRef idx="1">
              <a:schemeClr val="accent5">
                <a:shade val="50000"/>
                <a:hueOff val="-272123"/>
                <a:satOff val="-7522"/>
                <a:lumOff val="163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7484" tIns="214116" rIns="407484" bIns="21411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Syn- och hörselkonsulent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564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35ED6D9-AC05-4A87-A0F1-A815DDA3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06" y="194733"/>
            <a:ext cx="7044787" cy="1143000"/>
          </a:xfrm>
        </p:spPr>
        <p:txBody>
          <a:bodyPr/>
          <a:lstStyle/>
          <a:p>
            <a:r>
              <a:rPr lang="sv-SE" b="0" dirty="0"/>
              <a:t>Stärkt brandskydd</a:t>
            </a:r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51B761F-075E-4D45-A0D8-EF7982EE3C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2267" y="1337733"/>
            <a:ext cx="7174432" cy="4902200"/>
          </a:xfrm>
        </p:spPr>
        <p:txBody>
          <a:bodyPr>
            <a:normAutofit/>
          </a:bodyPr>
          <a:lstStyle/>
          <a:p>
            <a:r>
              <a:rPr lang="sv-SE" sz="1800" dirty="0"/>
              <a:t>Ett systematiskt arbetssätt för att kunna bistå särskilt riskutsatta individer med rätt hjälp</a:t>
            </a:r>
            <a:r>
              <a:rPr lang="en-US" sz="1800" dirty="0"/>
              <a:t>​</a:t>
            </a:r>
          </a:p>
          <a:p>
            <a:r>
              <a:rPr lang="sv-SE" sz="1800" dirty="0"/>
              <a:t>​</a:t>
            </a:r>
          </a:p>
          <a:p>
            <a:r>
              <a:rPr lang="sv-SE" sz="1800" dirty="0"/>
              <a:t>Ett färdigt koncept finns framtaget och kommer införas i hela Västra Götaland</a:t>
            </a:r>
            <a:r>
              <a:rPr lang="en-US" sz="1800" dirty="0"/>
              <a:t>​</a:t>
            </a:r>
            <a:br>
              <a:rPr lang="en-US" sz="1800" dirty="0"/>
            </a:br>
            <a:endParaRPr lang="en-US" sz="1800" dirty="0"/>
          </a:p>
          <a:p>
            <a:r>
              <a:rPr lang="sv-SE" sz="1800" dirty="0"/>
              <a:t>Kan utföras på ett enkelt sätt inom befintlig organisation utan större kostnadsökningar</a:t>
            </a:r>
            <a:r>
              <a:rPr lang="en-US" sz="1800" dirty="0"/>
              <a:t>​</a:t>
            </a:r>
          </a:p>
          <a:p>
            <a:r>
              <a:rPr lang="sv-SE" sz="1800" dirty="0"/>
              <a:t>​</a:t>
            </a:r>
          </a:p>
          <a:p>
            <a:r>
              <a:rPr lang="sv-SE" sz="1800" dirty="0"/>
              <a:t>1. </a:t>
            </a:r>
            <a:r>
              <a:rPr lang="sv-SE" sz="1800" dirty="0" err="1"/>
              <a:t>Riskinventering</a:t>
            </a:r>
            <a:r>
              <a:rPr lang="sv-SE" sz="1800" dirty="0"/>
              <a:t> med enkel checklista</a:t>
            </a:r>
            <a:r>
              <a:rPr lang="en-US" sz="1800" dirty="0"/>
              <a:t>​</a:t>
            </a:r>
          </a:p>
          <a:p>
            <a:r>
              <a:rPr lang="sv-SE" sz="1800" dirty="0"/>
              <a:t>- Efter samtycke av brukaren</a:t>
            </a:r>
            <a:r>
              <a:rPr lang="en-US" sz="1800" dirty="0"/>
              <a:t>​</a:t>
            </a:r>
          </a:p>
          <a:p>
            <a:r>
              <a:rPr lang="sv-SE" sz="1800" dirty="0"/>
              <a:t>2. Åtgärdskatalog för vilka åtgärder som kan vidtas och vem som ansvarar</a:t>
            </a:r>
            <a:r>
              <a:rPr lang="en-US" sz="1800" dirty="0"/>
              <a:t>​</a:t>
            </a:r>
          </a:p>
          <a:p>
            <a:r>
              <a:rPr lang="sv-SE" sz="1800" dirty="0"/>
              <a:t>3. Utförande i samverkan</a:t>
            </a:r>
            <a:r>
              <a:rPr lang="en-US" sz="1800" dirty="0"/>
              <a:t>​</a:t>
            </a:r>
          </a:p>
          <a:p>
            <a:r>
              <a:rPr lang="sv-SE" sz="1800" dirty="0"/>
              <a:t>4. Uppföljning</a:t>
            </a:r>
            <a:r>
              <a:rPr lang="en-US" sz="1800" dirty="0"/>
              <a:t>​</a:t>
            </a:r>
          </a:p>
          <a:p>
            <a:endParaRPr lang="sv-SE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F19113A-4F0A-47A8-BAB4-CE7E21387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57" y="5006109"/>
            <a:ext cx="1476246" cy="142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2EE9BC5-9F68-42DA-9574-3F0375EF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06" y="162791"/>
            <a:ext cx="7044787" cy="1143000"/>
          </a:xfrm>
        </p:spPr>
        <p:txBody>
          <a:bodyPr/>
          <a:lstStyle/>
          <a:p>
            <a:r>
              <a:rPr lang="sv-SE" b="0" dirty="0"/>
              <a:t>Säkerhetshöjande åtgärder</a:t>
            </a:r>
            <a:endParaRPr lang="sv-SE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0CB6078-7C0C-4324-9822-B1558C1F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31" y="1196654"/>
            <a:ext cx="6536560" cy="492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0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F0422D9-B036-48C2-AA6F-076470C2D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4980" y="2360614"/>
            <a:ext cx="6481719" cy="3766427"/>
          </a:xfrm>
        </p:spPr>
        <p:txBody>
          <a:bodyPr>
            <a:normAutofit/>
          </a:bodyPr>
          <a:lstStyle/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E9D40BC-7B67-49D2-B5A8-D8EE9F648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29" y="223548"/>
            <a:ext cx="7044787" cy="1143000"/>
          </a:xfrm>
        </p:spPr>
        <p:txBody>
          <a:bodyPr/>
          <a:lstStyle/>
          <a:p>
            <a:r>
              <a:rPr lang="sv-SE" b="0" dirty="0"/>
              <a:t>Exempel på samverkan</a:t>
            </a:r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E170E8A0-A3F7-4641-8187-0A0191290480}"/>
              </a:ext>
            </a:extLst>
          </p:cNvPr>
          <p:cNvGrpSpPr/>
          <p:nvPr/>
        </p:nvGrpSpPr>
        <p:grpSpPr>
          <a:xfrm>
            <a:off x="1280762" y="1255370"/>
            <a:ext cx="6711772" cy="4347259"/>
            <a:chOff x="1280762" y="1255370"/>
            <a:chExt cx="6711772" cy="4347259"/>
          </a:xfrm>
        </p:grpSpPr>
        <p:pic>
          <p:nvPicPr>
            <p:cNvPr id="12290" name="Picture 2">
              <a:extLst>
                <a:ext uri="{FF2B5EF4-FFF2-40B4-BE49-F238E27FC236}">
                  <a16:creationId xmlns:a16="http://schemas.microsoft.com/office/drawing/2014/main" id="{15C29181-EE12-427C-B049-92619838F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2" y="1255370"/>
              <a:ext cx="6660622" cy="4347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75DA205C-45F8-48AC-9E28-B748A11DFE19}"/>
                </a:ext>
              </a:extLst>
            </p:cNvPr>
            <p:cNvSpPr/>
            <p:nvPr/>
          </p:nvSpPr>
          <p:spPr>
            <a:xfrm>
              <a:off x="1359620" y="1662545"/>
              <a:ext cx="1281980" cy="258618"/>
            </a:xfrm>
            <a:prstGeom prst="rect">
              <a:avLst/>
            </a:prstGeom>
            <a:solidFill>
              <a:srgbClr val="FFF5CD"/>
            </a:solidFill>
            <a:ln>
              <a:solidFill>
                <a:srgbClr val="FFF5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01FDFBB-D5DF-413E-95A7-CF501817D91D}"/>
                </a:ext>
              </a:extLst>
            </p:cNvPr>
            <p:cNvSpPr txBox="1"/>
            <p:nvPr/>
          </p:nvSpPr>
          <p:spPr>
            <a:xfrm>
              <a:off x="1280762" y="1662545"/>
              <a:ext cx="117301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300" b="1" dirty="0">
                  <a:solidFill>
                    <a:srgbClr val="1C1C1C"/>
                  </a:solidFill>
                </a:rPr>
                <a:t>Fixartjänst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85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CCED3C4-A756-4563-B66E-5EBD39EAF3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1400" y="1700213"/>
            <a:ext cx="7823200" cy="4105275"/>
          </a:xfrm>
        </p:spPr>
        <p:txBody>
          <a:bodyPr>
            <a:normAutofit fontScale="55000" lnSpcReduction="20000"/>
          </a:bodyPr>
          <a:lstStyle/>
          <a:p>
            <a:r>
              <a:rPr lang="sv-SE" sz="3300" dirty="0"/>
              <a:t>Äldre och andra särskilt riskutsatta individer är överrepresenterade i dödsbränder</a:t>
            </a:r>
            <a:r>
              <a:rPr lang="en-US" sz="3300" dirty="0"/>
              <a:t>​.</a:t>
            </a:r>
          </a:p>
          <a:p>
            <a:r>
              <a:rPr lang="sv-SE" sz="3300" dirty="0"/>
              <a:t>Prognosen är att ännu fler personer ur denna grupp kommer omkomma i bränder framöver, om inget görs</a:t>
            </a:r>
            <a:r>
              <a:rPr lang="en-US" sz="3300" dirty="0"/>
              <a:t>​</a:t>
            </a:r>
          </a:p>
          <a:p>
            <a:r>
              <a:rPr lang="sv-SE" sz="3300" dirty="0"/>
              <a:t>​</a:t>
            </a:r>
          </a:p>
          <a:p>
            <a:r>
              <a:rPr lang="sv-SE" sz="3300" dirty="0"/>
              <a:t>Individen har ett grundläggande ansvar för sitt eget brandskydd, men kommunen har ett samlat ansvar gentemot individen utifrån flera lagstiftningar samt arbetsmiljöansvaret för personal som arbetar i annans hem</a:t>
            </a:r>
            <a:r>
              <a:rPr lang="en-US" sz="3300" dirty="0"/>
              <a:t>​.</a:t>
            </a:r>
          </a:p>
          <a:p>
            <a:r>
              <a:rPr lang="sv-SE" sz="3300" dirty="0"/>
              <a:t>​</a:t>
            </a:r>
          </a:p>
          <a:p>
            <a:r>
              <a:rPr lang="sv-SE" sz="3300" dirty="0"/>
              <a:t>Med relativt enkla medel kan brandskyddet stärkas för många av dessa personer.</a:t>
            </a:r>
            <a:r>
              <a:rPr lang="en-US" sz="3300" dirty="0"/>
              <a:t>​</a:t>
            </a:r>
          </a:p>
          <a:p>
            <a:r>
              <a:rPr lang="sv-SE" sz="3300" dirty="0"/>
              <a:t>Konceptet är färdigt och klart att implementera i våra medlemskommuner.</a:t>
            </a:r>
            <a:r>
              <a:rPr lang="en-US" sz="3300" dirty="0"/>
              <a:t>​</a:t>
            </a:r>
          </a:p>
          <a:p>
            <a:r>
              <a:rPr lang="sv-SE" sz="3300" dirty="0"/>
              <a:t>Kräver systematik, samverkan och utbildning men bör kunna genomföras inom befintlig organisation utan ökade kostnader</a:t>
            </a:r>
            <a:endParaRPr lang="en-US" sz="3300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02D9309-6B6E-4734-8250-BA04AC59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06" y="274638"/>
            <a:ext cx="7044787" cy="1143000"/>
          </a:xfrm>
        </p:spPr>
        <p:txBody>
          <a:bodyPr/>
          <a:lstStyle/>
          <a:p>
            <a:r>
              <a:rPr lang="sv-SE" b="0" dirty="0"/>
              <a:t>Slutsats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73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F0AE16C-6585-4D07-8069-F26EFC3257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Varje kommun rekommenderas att fatta beslut om att arbeta systematiskt med att stärka brandskyddet för särskilt riskutsatta individer</a:t>
            </a:r>
            <a:r>
              <a:rPr lang="en-US" sz="1800" dirty="0"/>
              <a:t>​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Inom varje kommun bör en grupp med ansvariga funktioner utses för att starta upp detta arbete</a:t>
            </a:r>
            <a:r>
              <a:rPr lang="en-US" sz="1800" dirty="0"/>
              <a:t>​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Kontakta gärna din räddningstjänst för att samverka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074E5DD-B0CD-411E-842A-181D31C2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06" y="302347"/>
            <a:ext cx="7044787" cy="1143000"/>
          </a:xfrm>
        </p:spPr>
        <p:txBody>
          <a:bodyPr/>
          <a:lstStyle/>
          <a:p>
            <a:r>
              <a:rPr lang="sv-SE" b="0" dirty="0"/>
              <a:t>Rekommendationer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52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person, stående&#10;&#10;Automatiskt genererad beskrivning">
            <a:extLst>
              <a:ext uri="{FF2B5EF4-FFF2-40B4-BE49-F238E27FC236}">
                <a16:creationId xmlns:a16="http://schemas.microsoft.com/office/drawing/2014/main" id="{162C0D57-2290-4036-B96D-FA8053C5FD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28" y="-168155"/>
            <a:ext cx="5063778" cy="521311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1DEED56-2776-4B2D-A465-2BE5CB6D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223" y="5229782"/>
            <a:ext cx="7044787" cy="1143000"/>
          </a:xfrm>
        </p:spPr>
        <p:txBody>
          <a:bodyPr>
            <a:normAutofit/>
          </a:bodyPr>
          <a:lstStyle/>
          <a:p>
            <a:r>
              <a:rPr lang="sv-SE" b="0" dirty="0"/>
              <a:t>Vänd dem inte ryggen!</a:t>
            </a:r>
          </a:p>
        </p:txBody>
      </p:sp>
    </p:spTree>
    <p:extLst>
      <p:ext uri="{BB962C8B-B14F-4D97-AF65-F5344CB8AC3E}">
        <p14:creationId xmlns:p14="http://schemas.microsoft.com/office/powerpoint/2010/main" val="169883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B3603A8-75E2-4265-B3E5-18998C55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06" y="537285"/>
            <a:ext cx="7044787" cy="1143000"/>
          </a:xfrm>
        </p:spPr>
        <p:txBody>
          <a:bodyPr/>
          <a:lstStyle/>
          <a:p>
            <a:r>
              <a:rPr lang="sv-SE" b="0" dirty="0"/>
              <a:t>Syfte </a:t>
            </a:r>
            <a:endParaRPr lang="sv-SE" dirty="0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8BF7530D-878A-45D3-B501-5FEBC60EB1CD}"/>
              </a:ext>
            </a:extLst>
          </p:cNvPr>
          <p:cNvSpPr/>
          <p:nvPr/>
        </p:nvSpPr>
        <p:spPr>
          <a:xfrm>
            <a:off x="1010694" y="1935803"/>
            <a:ext cx="7389091" cy="19247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rgbClr val="1C1C1C"/>
                </a:solidFill>
              </a:rPr>
              <a:t>Öka medvetenheten om problembilden kring kvarboendeprincipen </a:t>
            </a:r>
          </a:p>
          <a:p>
            <a:pPr indent="0">
              <a:buNone/>
            </a:pPr>
            <a:endParaRPr lang="sv-SE" dirty="0">
              <a:solidFill>
                <a:srgbClr val="1C1C1C"/>
              </a:solidFill>
            </a:endParaRPr>
          </a:p>
          <a:p>
            <a:r>
              <a:rPr lang="sv-SE" dirty="0">
                <a:solidFill>
                  <a:srgbClr val="1C1C1C"/>
                </a:solidFill>
              </a:rPr>
              <a:t>Skapa förutsättningar för att stärka brandskyddet för särskilt riskutsatta</a:t>
            </a:r>
          </a:p>
        </p:txBody>
      </p:sp>
    </p:spTree>
    <p:extLst>
      <p:ext uri="{BB962C8B-B14F-4D97-AF65-F5344CB8AC3E}">
        <p14:creationId xmlns:p14="http://schemas.microsoft.com/office/powerpoint/2010/main" val="358331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50739B0-5962-4922-8BBB-1F3BAF39BE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188" y="1376363"/>
            <a:ext cx="7056511" cy="2890838"/>
          </a:xfrm>
        </p:spPr>
        <p:txBody>
          <a:bodyPr>
            <a:normAutofit fontScale="92500" lnSpcReduction="20000"/>
          </a:bodyPr>
          <a:lstStyle/>
          <a:p>
            <a:endParaRPr lang="sv-SE" dirty="0"/>
          </a:p>
          <a:p>
            <a:r>
              <a:rPr lang="sv-SE" sz="1900" u="sng" dirty="0"/>
              <a:t>Upplägg</a:t>
            </a:r>
            <a:r>
              <a:rPr lang="en-US" sz="1900" dirty="0"/>
              <a:t>​</a:t>
            </a:r>
          </a:p>
          <a:p>
            <a:pPr indent="0">
              <a:buNone/>
            </a:pPr>
            <a:endParaRPr lang="sv-SE" sz="1900" dirty="0"/>
          </a:p>
          <a:p>
            <a:pPr marL="457200" indent="-457200">
              <a:buFont typeface="+mj-lt"/>
              <a:buAutoNum type="arabicPeriod"/>
            </a:pPr>
            <a:r>
              <a:rPr lang="sv-SE" sz="1900" dirty="0"/>
              <a:t>Bakgrund</a:t>
            </a:r>
            <a:r>
              <a:rPr lang="en-US" sz="1900" dirty="0"/>
              <a:t>​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/>
              <a:t>Beskrivning av problembilden</a:t>
            </a:r>
            <a:r>
              <a:rPr lang="en-US" sz="1900" dirty="0"/>
              <a:t>​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/>
              <a:t>Lagstiftning och ansvarsfördelning</a:t>
            </a:r>
            <a:r>
              <a:rPr lang="en-US" sz="1900" dirty="0"/>
              <a:t>​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/>
              <a:t>Framtagen arbetsmetod ”Individanpassat-/stärkt brandskydd”</a:t>
            </a:r>
            <a:r>
              <a:rPr lang="en-US" sz="1900" dirty="0"/>
              <a:t>​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/>
              <a:t>Erfarenheter från inträffade dödsbränder</a:t>
            </a:r>
            <a:r>
              <a:rPr lang="en-US" sz="1900" dirty="0"/>
              <a:t>​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/>
              <a:t>Rekommendation för fortsatt arbete i kommunerna</a:t>
            </a:r>
            <a:endParaRPr lang="en-US" sz="1900" dirty="0"/>
          </a:p>
          <a:p>
            <a:pPr indent="0">
              <a:buNone/>
            </a:pPr>
            <a:endParaRPr lang="sv-SE" sz="1900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CE55D53-A138-43BA-8889-55549F9D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05" y="444990"/>
            <a:ext cx="7044787" cy="1143000"/>
          </a:xfrm>
        </p:spPr>
        <p:txBody>
          <a:bodyPr>
            <a:normAutofit/>
          </a:bodyPr>
          <a:lstStyle/>
          <a:p>
            <a:r>
              <a:rPr lang="sv-SE" b="0" dirty="0"/>
              <a:t>Mål</a:t>
            </a:r>
            <a:endParaRPr lang="sv-SE" dirty="0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5AC9088F-D0E1-49FE-B349-D70DC3A1EAE6}"/>
              </a:ext>
            </a:extLst>
          </p:cNvPr>
          <p:cNvSpPr/>
          <p:nvPr/>
        </p:nvSpPr>
        <p:spPr>
          <a:xfrm>
            <a:off x="877454" y="1799617"/>
            <a:ext cx="7389091" cy="24675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None/>
            </a:pPr>
            <a:br>
              <a:rPr lang="en-US" b="1" dirty="0">
                <a:solidFill>
                  <a:srgbClr val="1C1C1C"/>
                </a:solidFill>
              </a:rPr>
            </a:br>
            <a:r>
              <a:rPr lang="sv-SE" dirty="0">
                <a:solidFill>
                  <a:srgbClr val="1C1C1C"/>
                </a:solidFill>
              </a:rPr>
              <a:t>Att kommuner, i samarbete med räddningstjänsten, ska starta upp ett systematiskt arbete med att stärka brandskyddet för särskilt riskutsatta individer</a:t>
            </a:r>
            <a:r>
              <a:rPr lang="en-US" dirty="0">
                <a:solidFill>
                  <a:srgbClr val="1C1C1C"/>
                </a:solidFill>
              </a:rPr>
              <a:t>​</a:t>
            </a:r>
          </a:p>
          <a:p>
            <a:pPr indent="0">
              <a:buNone/>
            </a:pPr>
            <a:endParaRPr lang="en-US" dirty="0">
              <a:solidFill>
                <a:srgbClr val="1C1C1C"/>
              </a:solidFill>
            </a:endParaRPr>
          </a:p>
          <a:p>
            <a:r>
              <a:rPr lang="sv-SE" dirty="0">
                <a:solidFill>
                  <a:srgbClr val="1C1C1C"/>
                </a:solidFill>
              </a:rPr>
              <a:t>Att arbetssättet på sikt ska bli en naturlig del av kommunens uppdrag, utan att medföra extra kostnader eller bli alltför tidskrävande</a:t>
            </a:r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8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7ECBFC9-E806-4E19-9E50-A514A5E7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06" y="309362"/>
            <a:ext cx="7044787" cy="1143000"/>
          </a:xfrm>
        </p:spPr>
        <p:txBody>
          <a:bodyPr/>
          <a:lstStyle/>
          <a:p>
            <a:r>
              <a:rPr lang="sv-SE" b="0" dirty="0"/>
              <a:t>Film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D26E15-4E47-4830-A9E0-BDE1E20C1875}"/>
              </a:ext>
            </a:extLst>
          </p:cNvPr>
          <p:cNvSpPr/>
          <p:nvPr/>
        </p:nvSpPr>
        <p:spPr>
          <a:xfrm>
            <a:off x="2271657" y="5709742"/>
            <a:ext cx="460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hlinkClick r:id="rId3"/>
              </a:rPr>
              <a:t>Stärkt brandskydd för riskutsatta - YouTube</a:t>
            </a:r>
            <a:endParaRPr lang="sv-SE" dirty="0"/>
          </a:p>
        </p:txBody>
      </p:sp>
      <p:pic>
        <p:nvPicPr>
          <p:cNvPr id="5" name="Onlinemedia 4" title="Stärkt brandskydd för riskutsatta">
            <a:hlinkClick r:id="" action="ppaction://media"/>
            <a:extLst>
              <a:ext uri="{FF2B5EF4-FFF2-40B4-BE49-F238E27FC236}">
                <a16:creationId xmlns:a16="http://schemas.microsoft.com/office/drawing/2014/main" id="{A0018EC1-C2E1-40E7-9B65-48BDA92C0C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7180" y="1134319"/>
            <a:ext cx="7846203" cy="44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24069F-B670-4541-A590-805560F1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54" y="3057563"/>
            <a:ext cx="4561945" cy="26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D0A84C9-0586-4E18-A9DA-D5F1D923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06" y="272918"/>
            <a:ext cx="7044787" cy="1143000"/>
          </a:xfrm>
        </p:spPr>
        <p:txBody>
          <a:bodyPr/>
          <a:lstStyle/>
          <a:p>
            <a:r>
              <a:rPr lang="sv-SE" b="0" dirty="0"/>
              <a:t>Bakgrund</a:t>
            </a:r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4119B14-43B0-47D4-B310-6ED449224D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301" y="1431341"/>
            <a:ext cx="4372155" cy="1626222"/>
          </a:xfrm>
        </p:spPr>
        <p:txBody>
          <a:bodyPr>
            <a:normAutofit lnSpcReduction="10000"/>
          </a:bodyPr>
          <a:lstStyle/>
          <a:p>
            <a:r>
              <a:rPr lang="sv-SE" sz="1800" dirty="0"/>
              <a:t>MSB uttalade 2010 en nollvision:</a:t>
            </a:r>
            <a:r>
              <a:rPr lang="en-US" sz="1800" dirty="0"/>
              <a:t>​</a:t>
            </a:r>
          </a:p>
          <a:p>
            <a:pPr indent="0">
              <a:buNone/>
            </a:pPr>
            <a:r>
              <a:rPr lang="sv-SE" sz="1800" dirty="0"/>
              <a:t>- ”Ingen ska omkomma eller skadas allvarligt till följd av brand”</a:t>
            </a:r>
            <a:r>
              <a:rPr lang="en-US" sz="1800" dirty="0"/>
              <a:t>​</a:t>
            </a:r>
          </a:p>
          <a:p>
            <a:pPr indent="0">
              <a:buNone/>
            </a:pPr>
            <a:r>
              <a:rPr lang="sv-SE" sz="1800" dirty="0"/>
              <a:t>​</a:t>
            </a:r>
          </a:p>
          <a:p>
            <a:r>
              <a:rPr lang="sv-SE" sz="1800" dirty="0"/>
              <a:t>Många satsningar har gjorts sedan dess:</a:t>
            </a:r>
            <a:endParaRPr lang="en-US" sz="1800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AA24939-28EC-400D-8FCF-D2580E11C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933" y="757382"/>
            <a:ext cx="4416064" cy="554415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3FA4517-100E-4390-AF06-5797452FB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58627">
            <a:off x="2938233" y="1127438"/>
            <a:ext cx="3267534" cy="460312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999D888-5C29-4892-AEAA-3919850F3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1102" y="1174220"/>
            <a:ext cx="3713062" cy="462845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A9AD42F-8696-44E3-B1A8-D1BA925D5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6991">
            <a:off x="3576111" y="1154355"/>
            <a:ext cx="3265281" cy="462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48E0ECA-AD30-443E-96FE-B80DF98E3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27430">
            <a:off x="3843269" y="1151982"/>
            <a:ext cx="3357201" cy="473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5B193C6-5462-406F-98FD-FBCCDA51F5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9BE79D6-C215-4DD8-AD3B-3AB16027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454" y="332035"/>
            <a:ext cx="6018646" cy="698651"/>
          </a:xfrm>
        </p:spPr>
        <p:txBody>
          <a:bodyPr>
            <a:normAutofit fontScale="90000"/>
          </a:bodyPr>
          <a:lstStyle/>
          <a:p>
            <a:r>
              <a:rPr lang="sv-SE" b="0" dirty="0"/>
              <a:t>Utveckling av antal dödsfall</a:t>
            </a:r>
            <a:endParaRPr lang="sv-S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6B23436-1BBA-430A-BF67-9216D4248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3" y="1253862"/>
            <a:ext cx="7812088" cy="45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0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7F30D62-2EC7-49D6-B2C2-A75B9DA0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8" y="2637762"/>
            <a:ext cx="7459133" cy="158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81B0A3B-3E73-4877-A3E5-6D3603E2E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9678" y="1866467"/>
            <a:ext cx="7056511" cy="678931"/>
          </a:xfrm>
        </p:spPr>
        <p:txBody>
          <a:bodyPr>
            <a:normAutofit/>
          </a:bodyPr>
          <a:lstStyle/>
          <a:p>
            <a:r>
              <a:rPr lang="sv-SE" sz="1800" dirty="0"/>
              <a:t>Brandtillbud sker hos de flesta förr eller senare</a:t>
            </a:r>
            <a:endParaRPr lang="sv-SE" sz="19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54E2E09-2BDF-457D-9A7B-7D4D5048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06" y="302347"/>
            <a:ext cx="7044787" cy="1143000"/>
          </a:xfrm>
        </p:spPr>
        <p:txBody>
          <a:bodyPr/>
          <a:lstStyle/>
          <a:p>
            <a:r>
              <a:rPr lang="sv-SE" b="0" dirty="0"/>
              <a:t>Varför?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5A0A64F-0E12-418C-8562-247EF44F971C}"/>
              </a:ext>
            </a:extLst>
          </p:cNvPr>
          <p:cNvSpPr txBox="1"/>
          <p:nvPr/>
        </p:nvSpPr>
        <p:spPr>
          <a:xfrm>
            <a:off x="7294419" y="5893933"/>
            <a:ext cx="15378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hlinkClick r:id="rId4"/>
              </a:rPr>
              <a:t>Film</a:t>
            </a:r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92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E40B2B0-64F0-4EEA-BDA4-015CEB3DF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43" y="1272196"/>
            <a:ext cx="7336923" cy="4105275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B45B2EFC-3CBE-40FE-9D07-25BFA888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Särskilt riskutsatta individer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1452DF2-FD87-4E4B-A4B7-C42AC2287DF3}"/>
              </a:ext>
            </a:extLst>
          </p:cNvPr>
          <p:cNvSpPr/>
          <p:nvPr/>
        </p:nvSpPr>
        <p:spPr>
          <a:xfrm>
            <a:off x="4046706" y="579025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600" dirty="0">
                <a:hlinkClick r:id="rId3"/>
              </a:rPr>
              <a:t>Kjære rådmann - kampanjefilm fra “Livsviktig” on Vimeo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09426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A555E42-D4BB-4A79-9377-3E2AF30E2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7533" y="1159933"/>
            <a:ext cx="7369165" cy="31259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900" dirty="0"/>
              <a:t>Andelen äldre i befolkningen ökar</a:t>
            </a:r>
            <a:r>
              <a:rPr lang="en-US" sz="2500" dirty="0"/>
              <a:t>​</a:t>
            </a:r>
            <a:br>
              <a:rPr lang="en-US" sz="2500" dirty="0"/>
            </a:b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900" dirty="0"/>
              <a:t>Allt fler äldre bor kvar och vårdas i hemmet</a:t>
            </a:r>
            <a:br>
              <a:rPr lang="en-US" sz="2500" dirty="0"/>
            </a:b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900" dirty="0"/>
              <a:t>MSB:s prognoser visar att antalet dödsbränder bland personer 80+ kommer öka om inget görs</a:t>
            </a:r>
            <a:endParaRPr lang="en-US" sz="1900" dirty="0"/>
          </a:p>
          <a:p>
            <a:endParaRPr lang="sv-SE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F487E4D-782D-4BC9-9EB3-78E2696A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48" y="3964565"/>
            <a:ext cx="6493933" cy="153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497EEB0-2EDB-4E43-9B71-06DAE2AF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720" y="210925"/>
            <a:ext cx="7044787" cy="1143000"/>
          </a:xfrm>
        </p:spPr>
        <p:txBody>
          <a:bodyPr/>
          <a:lstStyle/>
          <a:p>
            <a:r>
              <a:rPr lang="sv-SE" b="0" dirty="0"/>
              <a:t>Utmaning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1439965"/>
      </p:ext>
    </p:extLst>
  </p:cSld>
  <p:clrMapOvr>
    <a:masterClrMapping/>
  </p:clrMapOvr>
</p:sld>
</file>

<file path=ppt/theme/theme1.xml><?xml version="1.0" encoding="utf-8"?>
<a:theme xmlns:a="http://schemas.openxmlformats.org/drawingml/2006/main" name="PP-mall_räddsam-VG (2)">
  <a:themeElements>
    <a:clrScheme name="RSG blå &amp; orange temafärger">
      <a:dk1>
        <a:srgbClr val="002855"/>
      </a:dk1>
      <a:lt1>
        <a:sysClr val="window" lastClr="FFFFFF"/>
      </a:lt1>
      <a:dk2>
        <a:srgbClr val="ED8B00"/>
      </a:dk2>
      <a:lt2>
        <a:srgbClr val="0057B8"/>
      </a:lt2>
      <a:accent1>
        <a:srgbClr val="002855"/>
      </a:accent1>
      <a:accent2>
        <a:srgbClr val="002855"/>
      </a:accent2>
      <a:accent3>
        <a:srgbClr val="0057B8"/>
      </a:accent3>
      <a:accent4>
        <a:srgbClr val="8DC8E8"/>
      </a:accent4>
      <a:accent5>
        <a:srgbClr val="ED8B00"/>
      </a:accent5>
      <a:accent6>
        <a:srgbClr val="EF1323"/>
      </a:accent6>
      <a:hlink>
        <a:srgbClr val="6565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1CBF7F65B4754D8375F9F6D6F0BA47" ma:contentTypeVersion="13" ma:contentTypeDescription="Skapa ett nytt dokument." ma:contentTypeScope="" ma:versionID="8b5ab48916afe271ee9ebaf9376b86c2">
  <xsd:schema xmlns:xsd="http://www.w3.org/2001/XMLSchema" xmlns:xs="http://www.w3.org/2001/XMLSchema" xmlns:p="http://schemas.microsoft.com/office/2006/metadata/properties" xmlns:ns3="200b2c8f-5e47-4d46-ae0b-636275b3a2e7" xmlns:ns4="3077c894-1a84-42f0-bff8-31c3dc957800" targetNamespace="http://schemas.microsoft.com/office/2006/metadata/properties" ma:root="true" ma:fieldsID="cf32c6bb1581a39fbf717f11f2279b62" ns3:_="" ns4:_="">
    <xsd:import namespace="200b2c8f-5e47-4d46-ae0b-636275b3a2e7"/>
    <xsd:import namespace="3077c894-1a84-42f0-bff8-31c3dc9578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b2c8f-5e47-4d46-ae0b-636275b3a2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7c894-1a84-42f0-bff8-31c3dc9578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5DB3FE-C74E-4402-B053-8D41DFDEC25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200b2c8f-5e47-4d46-ae0b-636275b3a2e7"/>
    <ds:schemaRef ds:uri="http://schemas.openxmlformats.org/package/2006/metadata/core-properties"/>
    <ds:schemaRef ds:uri="http://purl.org/dc/terms/"/>
    <ds:schemaRef ds:uri="3077c894-1a84-42f0-bff8-31c3dc95780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938B15E-C7D8-44BA-A759-7DB599EBFC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46C973-736A-4F1A-AA61-B68533EF1B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0b2c8f-5e47-4d46-ae0b-636275b3a2e7"/>
    <ds:schemaRef ds:uri="3077c894-1a84-42f0-bff8-31c3dc9578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PP-mall_räddsam-VG (2)</Template>
  <TotalTime>3322</TotalTime>
  <Words>993</Words>
  <Application>Microsoft Office PowerPoint</Application>
  <PresentationFormat>Bildspel på skärmen (4:3)</PresentationFormat>
  <Paragraphs>136</Paragraphs>
  <Slides>18</Slides>
  <Notes>10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 2</vt:lpstr>
      <vt:lpstr>PP-mall_räddsam-VG (2)</vt:lpstr>
      <vt:lpstr>Stärkt brandskydd för särskilt riskutsatta </vt:lpstr>
      <vt:lpstr>Syfte </vt:lpstr>
      <vt:lpstr>Mål</vt:lpstr>
      <vt:lpstr>Film</vt:lpstr>
      <vt:lpstr>Bakgrund</vt:lpstr>
      <vt:lpstr>Utveckling av antal dödsfall</vt:lpstr>
      <vt:lpstr>Varför?</vt:lpstr>
      <vt:lpstr>Särskilt riskutsatta individer</vt:lpstr>
      <vt:lpstr>Utmaning</vt:lpstr>
      <vt:lpstr>Varför görs inget idag?</vt:lpstr>
      <vt:lpstr>Vem bär egentligen ansvaret?</vt:lpstr>
      <vt:lpstr>Vad krävs för att stötta den enskilde?</vt:lpstr>
      <vt:lpstr>Stärkt brandskydd</vt:lpstr>
      <vt:lpstr>Säkerhetshöjande åtgärder</vt:lpstr>
      <vt:lpstr>Exempel på samverkan</vt:lpstr>
      <vt:lpstr>Slutsats</vt:lpstr>
      <vt:lpstr>Rekommendationer</vt:lpstr>
      <vt:lpstr>Vänd dem inte ryggen!</vt:lpstr>
    </vt:vector>
  </TitlesOfParts>
  <Company>Uddevalla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mall för Räddsam VG - hur använder jag den?</dc:title>
  <dc:creator>Vakten Räddningstjänsten</dc:creator>
  <cp:lastModifiedBy>Josefin Åkerström</cp:lastModifiedBy>
  <cp:revision>107</cp:revision>
  <dcterms:created xsi:type="dcterms:W3CDTF">2016-10-20T16:43:43Z</dcterms:created>
  <dcterms:modified xsi:type="dcterms:W3CDTF">2022-01-21T10:29:36Z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0x010100591CBF7F65B4754D8375F9F6D6F0BA47</vt:lpwstr>
  </property>
</Properties>
</file>