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262" r:id="rId3"/>
    <p:sldId id="263" r:id="rId4"/>
    <p:sldId id="268" r:id="rId5"/>
    <p:sldId id="266" r:id="rId6"/>
    <p:sldId id="264" r:id="rId7"/>
    <p:sldId id="265" r:id="rId8"/>
    <p:sldId id="267" r:id="rId9"/>
    <p:sldId id="270" r:id="rId10"/>
    <p:sldId id="269" r:id="rId11"/>
    <p:sldId id="271" r:id="rId12"/>
    <p:sldId id="272" r:id="rId13"/>
    <p:sldId id="274" r:id="rId14"/>
    <p:sldId id="273" r:id="rId15"/>
    <p:sldId id="276" r:id="rId16"/>
    <p:sldId id="275" r:id="rId17"/>
  </p:sldIdLst>
  <p:sldSz cx="9144000" cy="6858000" type="screen4x3"/>
  <p:notesSz cx="7099300" cy="102346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99FF99"/>
    <a:srgbClr val="66FF66"/>
    <a:srgbClr val="33CC33"/>
    <a:srgbClr val="008000"/>
    <a:srgbClr val="1C1C1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553" autoAdjust="0"/>
  </p:normalViewPr>
  <p:slideViewPr>
    <p:cSldViewPr>
      <p:cViewPr varScale="1">
        <p:scale>
          <a:sx n="117" d="100"/>
          <a:sy n="117" d="100"/>
        </p:scale>
        <p:origin x="39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6276F86-7474-4E90-96AD-47E444A2E957}" type="datetimeFigureOut">
              <a:rPr lang="sv-SE"/>
              <a:pPr>
                <a:defRPr/>
              </a:pPr>
              <a:t>2017-11-14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DA1EA9-E096-4A03-B92C-DC6A4A8EBA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348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3632BBA-0374-4C56-88C6-95AE2A40C246}" type="datetimeFigureOut">
              <a:rPr lang="sv-SE"/>
              <a:pPr>
                <a:defRPr/>
              </a:pPr>
              <a:t>2017-11-14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137C77-B361-4846-9534-D1DA4D4010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6913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Den målbild som</a:t>
            </a:r>
            <a:r>
              <a:rPr lang="sv-SE" baseline="0" dirty="0" smtClean="0"/>
              <a:t> vi för närvarande ser är följande:</a:t>
            </a:r>
          </a:p>
          <a:p>
            <a:endParaRPr lang="sv-SE" baseline="0" dirty="0" smtClean="0"/>
          </a:p>
          <a:p>
            <a:r>
              <a:rPr lang="sv-SE" baseline="0" dirty="0" smtClean="0"/>
              <a:t>Förklara bilden, tryck på nyckelorden.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92A21-77C7-4055-8D86-59CFAE7F4A0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01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uta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1331912" y="1700213"/>
            <a:ext cx="7056511" cy="41052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221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1331912" y="1700213"/>
            <a:ext cx="7056511" cy="41052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266700">
              <a:buFont typeface="Arial" pitchFamily="34" charset="0"/>
              <a:buChar char="•"/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218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89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rgbClr val="1C1C1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underrubrik i bakgrunden</a:t>
            </a:r>
            <a:endParaRPr lang="sv-SE" dirty="0" smtClean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55650" y="2141984"/>
            <a:ext cx="76210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617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Räddsam VG logoty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773238"/>
            <a:ext cx="1614488" cy="154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ktangel 4"/>
          <p:cNvSpPr/>
          <p:nvPr/>
        </p:nvSpPr>
        <p:spPr>
          <a:xfrm>
            <a:off x="26988" y="5661025"/>
            <a:ext cx="8793162" cy="1169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55650" y="3726160"/>
            <a:ext cx="76210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643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med undernivå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1331912" y="1628777"/>
            <a:ext cx="7056511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>
              <a:buSzPct val="100000"/>
              <a:buFont typeface="Calibri" pitchFamily="34" charset="0"/>
              <a:buChar char="•"/>
              <a:defRPr>
                <a:solidFill>
                  <a:srgbClr val="1C1C1C"/>
                </a:solidFill>
              </a:defRPr>
            </a:lvl1pPr>
            <a:lvl2pPr marL="625475" indent="-285750">
              <a:buSzPct val="50000"/>
              <a:buFont typeface="Wingdings 2" pitchFamily="18" charset="2"/>
              <a:buChar char=""/>
              <a:defRPr>
                <a:solidFill>
                  <a:srgbClr val="1C1C1C"/>
                </a:solidFill>
              </a:defRPr>
            </a:lvl2pPr>
            <a:lvl3pPr marL="898525" indent="-266700">
              <a:buSzPct val="55000"/>
              <a:buFont typeface="Wingdings 2" pitchFamily="18" charset="2"/>
              <a:buChar char=""/>
              <a:defRPr>
                <a:solidFill>
                  <a:srgbClr val="1C1C1C"/>
                </a:solidFill>
              </a:defRPr>
            </a:lvl3pPr>
            <a:lvl4pPr marL="1076325" indent="-228600">
              <a:buFont typeface="Calibri" pitchFamily="34" charset="0"/>
              <a:buChar char="•"/>
              <a:defRPr>
                <a:solidFill>
                  <a:srgbClr val="1C1C1C"/>
                </a:solidFill>
              </a:defRPr>
            </a:lvl4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604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5004048" y="1628775"/>
            <a:ext cx="345574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800" baseline="0">
                <a:solidFill>
                  <a:srgbClr val="1C1C1C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1331912" y="1628775"/>
            <a:ext cx="3384104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>
                <a:solidFill>
                  <a:srgbClr val="1C1C1C"/>
                </a:solidFill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195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med undernivå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quarter" idx="10"/>
          </p:nvPr>
        </p:nvSpPr>
        <p:spPr>
          <a:xfrm>
            <a:off x="1331912" y="1268763"/>
            <a:ext cx="7056511" cy="453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aseline="0">
                <a:solidFill>
                  <a:srgbClr val="1C1C1C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387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CE3CF-BAE3-461B-BB91-727B389A239D}" type="datetimeFigureOut">
              <a:rPr lang="sv-SE" smtClean="0"/>
              <a:pPr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2567C4-EB36-4BE8-A092-E644C1D3E4C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61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Räddsam VG logotyp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63" y="5759450"/>
            <a:ext cx="936625" cy="89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Rak 4"/>
          <p:cNvCxnSpPr/>
          <p:nvPr/>
        </p:nvCxnSpPr>
        <p:spPr>
          <a:xfrm>
            <a:off x="1331913" y="6492875"/>
            <a:ext cx="74168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/>
          <p:cNvSpPr txBox="1"/>
          <p:nvPr/>
        </p:nvSpPr>
        <p:spPr>
          <a:xfrm>
            <a:off x="1244600" y="6245225"/>
            <a:ext cx="28082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200" dirty="0">
                <a:solidFill>
                  <a:srgbClr val="006600"/>
                </a:solidFill>
                <a:latin typeface="+mn-lt"/>
                <a:cs typeface="+mn-cs"/>
              </a:rPr>
              <a:t>Räddningstjänsterna Västra Götaland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2" r:id="rId4"/>
    <p:sldLayoutId id="2147483679" r:id="rId5"/>
    <p:sldLayoutId id="2147483680" r:id="rId6"/>
    <p:sldLayoutId id="2147483681" r:id="rId7"/>
    <p:sldLayoutId id="2147483683" r:id="rId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text 1"/>
          <p:cNvSpPr>
            <a:spLocks noGrp="1"/>
          </p:cNvSpPr>
          <p:nvPr>
            <p:ph type="body" sz="quarter" idx="12"/>
          </p:nvPr>
        </p:nvSpPr>
        <p:spPr bwMode="auto">
          <a:xfrm>
            <a:off x="1331913" y="1700213"/>
            <a:ext cx="7056437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dirty="0" smtClean="0"/>
              <a:t>Välkomna till övningsfältet Hasslum</a:t>
            </a:r>
          </a:p>
          <a:p>
            <a:endParaRPr lang="sv-SE" altLang="sv-SE" dirty="0" smtClean="0"/>
          </a:p>
          <a:p>
            <a:r>
              <a:rPr lang="sv-SE" altLang="sv-SE" dirty="0"/>
              <a:t> </a:t>
            </a:r>
            <a:r>
              <a:rPr lang="sv-SE" altLang="sv-SE" i="1" dirty="0" smtClean="0"/>
              <a:t>- En del av Räddsam VG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>
          <a:xfrm>
            <a:off x="1320188" y="1417638"/>
            <a:ext cx="7056511" cy="4105275"/>
          </a:xfrm>
        </p:spPr>
        <p:txBody>
          <a:bodyPr>
            <a:normAutofit fontScale="92500"/>
          </a:bodyPr>
          <a:lstStyle/>
          <a:p>
            <a:r>
              <a:rPr lang="sv-SE" sz="1800" dirty="0" smtClean="0"/>
              <a:t>Kartläggning av utbildningsbehov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Dialog med MSB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Verka för att genomföra GRiB regionalt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Verka även för andra regionala lösningar, RL A, Tillsyn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Genomfört utbildningskonferens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Genomfört delgemensamma utbildningar, skärsläckare, rökdykarledare…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Genomför nu IL-utbildning</a:t>
            </a:r>
          </a:p>
          <a:p>
            <a:endParaRPr lang="sv-SE" sz="1800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Huvuduppgifter så långt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404664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778098"/>
          </a:xfrm>
        </p:spPr>
        <p:txBody>
          <a:bodyPr/>
          <a:lstStyle/>
          <a:p>
            <a:r>
              <a:rPr lang="sv-SE" dirty="0" smtClean="0"/>
              <a:t>Målbild</a:t>
            </a:r>
            <a:endParaRPr lang="sv-SE" dirty="0"/>
          </a:p>
        </p:txBody>
      </p:sp>
      <p:grpSp>
        <p:nvGrpSpPr>
          <p:cNvPr id="9" name="Grupp 8"/>
          <p:cNvGrpSpPr/>
          <p:nvPr/>
        </p:nvGrpSpPr>
        <p:grpSpPr>
          <a:xfrm>
            <a:off x="3486153" y="1628800"/>
            <a:ext cx="2736304" cy="1872208"/>
            <a:chOff x="3491880" y="2348880"/>
            <a:chExt cx="2736304" cy="1872208"/>
          </a:xfr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7" name="Moln 6"/>
            <p:cNvSpPr/>
            <p:nvPr/>
          </p:nvSpPr>
          <p:spPr>
            <a:xfrm>
              <a:off x="3491880" y="2348880"/>
              <a:ext cx="2736304" cy="1872208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4062217" y="2924944"/>
              <a:ext cx="158417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Räddsam VG akademien</a:t>
              </a:r>
              <a:endParaRPr lang="sv-SE" dirty="0"/>
            </a:p>
          </p:txBody>
        </p:sp>
      </p:grpSp>
      <p:grpSp>
        <p:nvGrpSpPr>
          <p:cNvPr id="22" name="Grupp 21"/>
          <p:cNvGrpSpPr/>
          <p:nvPr/>
        </p:nvGrpSpPr>
        <p:grpSpPr>
          <a:xfrm>
            <a:off x="2207655" y="3933056"/>
            <a:ext cx="5475545" cy="1729938"/>
            <a:chOff x="2207655" y="4311095"/>
            <a:chExt cx="5475545" cy="1729938"/>
          </a:xfrm>
        </p:grpSpPr>
        <p:grpSp>
          <p:nvGrpSpPr>
            <p:cNvPr id="13" name="Grupp 12"/>
            <p:cNvGrpSpPr/>
            <p:nvPr/>
          </p:nvGrpSpPr>
          <p:grpSpPr>
            <a:xfrm>
              <a:off x="2207655" y="4311095"/>
              <a:ext cx="1440160" cy="1260140"/>
              <a:chOff x="2195736" y="4149080"/>
              <a:chExt cx="1440160" cy="1260140"/>
            </a:xfrm>
          </p:grpSpPr>
          <p:sp>
            <p:nvSpPr>
              <p:cNvPr id="10" name="Lagring med direkt åtkomst 9"/>
              <p:cNvSpPr/>
              <p:nvPr/>
            </p:nvSpPr>
            <p:spPr>
              <a:xfrm rot="16200000">
                <a:off x="2285746" y="4059070"/>
                <a:ext cx="1260140" cy="1440160"/>
              </a:xfrm>
              <a:prstGeom prst="flowChartMagneticDrum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textruta 11"/>
              <p:cNvSpPr txBox="1"/>
              <p:nvPr/>
            </p:nvSpPr>
            <p:spPr>
              <a:xfrm>
                <a:off x="2339752" y="4618002"/>
                <a:ext cx="12184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err="1" smtClean="0"/>
                  <a:t>Utb</a:t>
                </a:r>
                <a:r>
                  <a:rPr lang="sv-SE" dirty="0" smtClean="0"/>
                  <a:t>-plats</a:t>
                </a:r>
              </a:p>
              <a:p>
                <a:r>
                  <a:rPr lang="sv-SE" dirty="0" smtClean="0"/>
                  <a:t>Guttasjön</a:t>
                </a:r>
                <a:endParaRPr lang="sv-SE" dirty="0"/>
              </a:p>
            </p:txBody>
          </p:sp>
        </p:grpSp>
        <p:grpSp>
          <p:nvGrpSpPr>
            <p:cNvPr id="14" name="Grupp 13"/>
            <p:cNvGrpSpPr/>
            <p:nvPr/>
          </p:nvGrpSpPr>
          <p:grpSpPr>
            <a:xfrm>
              <a:off x="4225348" y="4311096"/>
              <a:ext cx="1440160" cy="1260140"/>
              <a:chOff x="2195736" y="4149080"/>
              <a:chExt cx="1440160" cy="1260140"/>
            </a:xfrm>
          </p:grpSpPr>
          <p:sp>
            <p:nvSpPr>
              <p:cNvPr id="15" name="Lagring med direkt åtkomst 14"/>
              <p:cNvSpPr/>
              <p:nvPr/>
            </p:nvSpPr>
            <p:spPr>
              <a:xfrm rot="16200000">
                <a:off x="2285746" y="4059070"/>
                <a:ext cx="1260140" cy="1440160"/>
              </a:xfrm>
              <a:prstGeom prst="flowChartMagneticDrum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textruta 15"/>
              <p:cNvSpPr txBox="1"/>
              <p:nvPr/>
            </p:nvSpPr>
            <p:spPr>
              <a:xfrm>
                <a:off x="2339752" y="4618002"/>
                <a:ext cx="1218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 smtClean="0"/>
                  <a:t>Gemensam kompetens</a:t>
                </a:r>
                <a:endParaRPr lang="sv-SE" sz="1400" dirty="0"/>
              </a:p>
            </p:txBody>
          </p:sp>
        </p:grpSp>
        <p:grpSp>
          <p:nvGrpSpPr>
            <p:cNvPr id="17" name="Grupp 16"/>
            <p:cNvGrpSpPr/>
            <p:nvPr/>
          </p:nvGrpSpPr>
          <p:grpSpPr>
            <a:xfrm>
              <a:off x="6243040" y="4311095"/>
              <a:ext cx="1440160" cy="1260140"/>
              <a:chOff x="2306893" y="4311096"/>
              <a:chExt cx="1440160" cy="1260140"/>
            </a:xfrm>
          </p:grpSpPr>
          <p:sp>
            <p:nvSpPr>
              <p:cNvPr id="18" name="Lagring med direkt åtkomst 17"/>
              <p:cNvSpPr/>
              <p:nvPr/>
            </p:nvSpPr>
            <p:spPr>
              <a:xfrm rot="16200000">
                <a:off x="2396903" y="4221086"/>
                <a:ext cx="1260140" cy="1440160"/>
              </a:xfrm>
              <a:prstGeom prst="flowChartMagneticDrum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textruta 18"/>
              <p:cNvSpPr txBox="1"/>
              <p:nvPr/>
            </p:nvSpPr>
            <p:spPr>
              <a:xfrm>
                <a:off x="2417767" y="4718463"/>
                <a:ext cx="12184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err="1" smtClean="0"/>
                  <a:t>Utb</a:t>
                </a:r>
                <a:r>
                  <a:rPr lang="sv-SE" dirty="0" smtClean="0"/>
                  <a:t>-plats</a:t>
                </a:r>
              </a:p>
              <a:p>
                <a:r>
                  <a:rPr lang="sv-SE" dirty="0" smtClean="0"/>
                  <a:t>Hasslum</a:t>
                </a:r>
                <a:endParaRPr lang="sv-SE" dirty="0"/>
              </a:p>
            </p:txBody>
          </p:sp>
        </p:grpSp>
        <p:sp>
          <p:nvSpPr>
            <p:cNvPr id="20" name="Rektangel 19"/>
            <p:cNvSpPr/>
            <p:nvPr/>
          </p:nvSpPr>
          <p:spPr>
            <a:xfrm>
              <a:off x="2699792" y="5733256"/>
              <a:ext cx="4608512" cy="288032"/>
            </a:xfrm>
            <a:prstGeom prst="rect">
              <a:avLst/>
            </a:prstGeom>
            <a:gradFill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textruta 20"/>
            <p:cNvSpPr txBox="1"/>
            <p:nvPr/>
          </p:nvSpPr>
          <p:spPr>
            <a:xfrm>
              <a:off x="3919669" y="5733256"/>
              <a:ext cx="2323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/>
                <a:t>Övriga resurser inom länet</a:t>
              </a:r>
              <a:endParaRPr lang="sv-S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13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Ägs från 1/12 av Skövde kommun</a:t>
            </a:r>
          </a:p>
          <a:p>
            <a:endParaRPr lang="sv-SE" dirty="0" smtClean="0"/>
          </a:p>
          <a:p>
            <a:r>
              <a:rPr lang="sv-SE" dirty="0" smtClean="0"/>
              <a:t>Omfattar 96 hektar</a:t>
            </a:r>
          </a:p>
          <a:p>
            <a:endParaRPr lang="sv-SE" dirty="0" smtClean="0"/>
          </a:p>
          <a:p>
            <a:r>
              <a:rPr lang="sv-SE" dirty="0" smtClean="0"/>
              <a:t>Vill nyttja området till boende, industri OCH övningsområde för blåljus</a:t>
            </a:r>
          </a:p>
          <a:p>
            <a:endParaRPr lang="sv-SE" dirty="0"/>
          </a:p>
          <a:p>
            <a:r>
              <a:rPr lang="sv-SE" dirty="0" smtClean="0"/>
              <a:t>RÖS och Polisen hyresgäster av hälften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778098"/>
          </a:xfrm>
        </p:spPr>
        <p:txBody>
          <a:bodyPr/>
          <a:lstStyle/>
          <a:p>
            <a:r>
              <a:rPr lang="sv-SE" dirty="0" smtClean="0"/>
              <a:t>Övningsfältet Hasslum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991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97003" y="1001317"/>
            <a:ext cx="6172200" cy="606028"/>
          </a:xfrm>
        </p:spPr>
        <p:txBody>
          <a:bodyPr/>
          <a:lstStyle/>
          <a:p>
            <a:endParaRPr lang="sv-SE"/>
          </a:p>
        </p:txBody>
      </p:sp>
      <p:cxnSp>
        <p:nvCxnSpPr>
          <p:cNvPr id="11" name="Rak 10"/>
          <p:cNvCxnSpPr/>
          <p:nvPr/>
        </p:nvCxnSpPr>
        <p:spPr>
          <a:xfrm flipH="1">
            <a:off x="3006242" y="2638852"/>
            <a:ext cx="1514724" cy="73535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 16"/>
          <p:cNvGrpSpPr/>
          <p:nvPr/>
        </p:nvGrpSpPr>
        <p:grpSpPr>
          <a:xfrm>
            <a:off x="35496" y="260648"/>
            <a:ext cx="9073008" cy="5544615"/>
            <a:chOff x="377158" y="836712"/>
            <a:chExt cx="8503920" cy="5130127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 rotWithShape="1">
            <a:blip r:embed="rId2"/>
            <a:srcRect l="2022" t="4529" r="2267" b="3090"/>
            <a:stretch/>
          </p:blipFill>
          <p:spPr>
            <a:xfrm>
              <a:off x="377158" y="836712"/>
              <a:ext cx="8503920" cy="5130127"/>
            </a:xfrm>
            <a:prstGeom prst="rect">
              <a:avLst/>
            </a:prstGeom>
          </p:spPr>
        </p:pic>
        <p:sp>
          <p:nvSpPr>
            <p:cNvPr id="37" name="Frihandsfigur: Form 2"/>
            <p:cNvSpPr/>
            <p:nvPr/>
          </p:nvSpPr>
          <p:spPr>
            <a:xfrm>
              <a:off x="2411101" y="2571751"/>
              <a:ext cx="2567763" cy="3054203"/>
            </a:xfrm>
            <a:custGeom>
              <a:avLst/>
              <a:gdLst>
                <a:gd name="connsiteX0" fmla="*/ 0 w 3423684"/>
                <a:gd name="connsiteY0" fmla="*/ 2488019 h 4072270"/>
                <a:gd name="connsiteX1" fmla="*/ 21265 w 3423684"/>
                <a:gd name="connsiteY1" fmla="*/ 1031359 h 4072270"/>
                <a:gd name="connsiteX2" fmla="*/ 882502 w 3423684"/>
                <a:gd name="connsiteY2" fmla="*/ 999461 h 4072270"/>
                <a:gd name="connsiteX3" fmla="*/ 2977116 w 3423684"/>
                <a:gd name="connsiteY3" fmla="*/ 0 h 4072270"/>
                <a:gd name="connsiteX4" fmla="*/ 3423684 w 3423684"/>
                <a:gd name="connsiteY4" fmla="*/ 202019 h 4072270"/>
                <a:gd name="connsiteX5" fmla="*/ 3242930 w 3423684"/>
                <a:gd name="connsiteY5" fmla="*/ 893135 h 4072270"/>
                <a:gd name="connsiteX6" fmla="*/ 3242930 w 3423684"/>
                <a:gd name="connsiteY6" fmla="*/ 1339703 h 4072270"/>
                <a:gd name="connsiteX7" fmla="*/ 3402419 w 3423684"/>
                <a:gd name="connsiteY7" fmla="*/ 1892596 h 4072270"/>
                <a:gd name="connsiteX8" fmla="*/ 3157870 w 3423684"/>
                <a:gd name="connsiteY8" fmla="*/ 2317898 h 4072270"/>
                <a:gd name="connsiteX9" fmla="*/ 3072809 w 3423684"/>
                <a:gd name="connsiteY9" fmla="*/ 2721935 h 4072270"/>
                <a:gd name="connsiteX10" fmla="*/ 3030279 w 3423684"/>
                <a:gd name="connsiteY10" fmla="*/ 3338624 h 4072270"/>
                <a:gd name="connsiteX11" fmla="*/ 2796363 w 3423684"/>
                <a:gd name="connsiteY11" fmla="*/ 4061638 h 4072270"/>
                <a:gd name="connsiteX12" fmla="*/ 2200940 w 3423684"/>
                <a:gd name="connsiteY12" fmla="*/ 4072270 h 4072270"/>
                <a:gd name="connsiteX13" fmla="*/ 1467293 w 3423684"/>
                <a:gd name="connsiteY13" fmla="*/ 3923414 h 4072270"/>
                <a:gd name="connsiteX14" fmla="*/ 1467293 w 3423684"/>
                <a:gd name="connsiteY14" fmla="*/ 2796363 h 4072270"/>
                <a:gd name="connsiteX15" fmla="*/ 552893 w 3423684"/>
                <a:gd name="connsiteY15" fmla="*/ 2743200 h 4072270"/>
                <a:gd name="connsiteX16" fmla="*/ 552893 w 3423684"/>
                <a:gd name="connsiteY16" fmla="*/ 2541182 h 4072270"/>
                <a:gd name="connsiteX17" fmla="*/ 0 w 3423684"/>
                <a:gd name="connsiteY17" fmla="*/ 2488019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3684" h="4072270">
                  <a:moveTo>
                    <a:pt x="0" y="2488019"/>
                  </a:moveTo>
                  <a:lnTo>
                    <a:pt x="21265" y="1031359"/>
                  </a:lnTo>
                  <a:lnTo>
                    <a:pt x="882502" y="999461"/>
                  </a:lnTo>
                  <a:lnTo>
                    <a:pt x="2977116" y="0"/>
                  </a:lnTo>
                  <a:lnTo>
                    <a:pt x="3423684" y="202019"/>
                  </a:lnTo>
                  <a:lnTo>
                    <a:pt x="3242930" y="893135"/>
                  </a:lnTo>
                  <a:lnTo>
                    <a:pt x="3242930" y="1339703"/>
                  </a:lnTo>
                  <a:lnTo>
                    <a:pt x="3402419" y="1892596"/>
                  </a:lnTo>
                  <a:lnTo>
                    <a:pt x="3157870" y="2317898"/>
                  </a:lnTo>
                  <a:lnTo>
                    <a:pt x="3072809" y="2721935"/>
                  </a:lnTo>
                  <a:lnTo>
                    <a:pt x="3030279" y="3338624"/>
                  </a:lnTo>
                  <a:lnTo>
                    <a:pt x="2796363" y="4061638"/>
                  </a:lnTo>
                  <a:lnTo>
                    <a:pt x="2200940" y="4072270"/>
                  </a:lnTo>
                  <a:lnTo>
                    <a:pt x="1467293" y="3923414"/>
                  </a:lnTo>
                  <a:lnTo>
                    <a:pt x="1467293" y="2796363"/>
                  </a:lnTo>
                  <a:lnTo>
                    <a:pt x="552893" y="2743200"/>
                  </a:lnTo>
                  <a:lnTo>
                    <a:pt x="552893" y="2541182"/>
                  </a:lnTo>
                  <a:lnTo>
                    <a:pt x="0" y="2488019"/>
                  </a:lnTo>
                  <a:close/>
                </a:path>
              </a:pathLst>
            </a:custGeom>
            <a:noFill/>
            <a:ln w="57150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57661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" y="116632"/>
            <a:ext cx="9144000" cy="520757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0830" y="242774"/>
            <a:ext cx="7886700" cy="994172"/>
          </a:xfrm>
        </p:spPr>
        <p:txBody>
          <a:bodyPr/>
          <a:lstStyle/>
          <a:p>
            <a:pPr algn="ctr"/>
            <a:r>
              <a:rPr lang="sv-SE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Målbild RÖS </a:t>
            </a:r>
            <a:endParaRPr lang="sv-SE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80942" y="1124744"/>
            <a:ext cx="7886700" cy="3263504"/>
          </a:xfrm>
        </p:spPr>
        <p:txBody>
          <a:bodyPr>
            <a:normAutofit/>
          </a:bodyPr>
          <a:lstStyle/>
          <a:p>
            <a:pPr marL="0" indent="0"/>
            <a:r>
              <a:rPr lang="sv-S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Övningsfältet skall efter 2017 fortsatt utgöra ett fundament för kompetensutveckling av räddningstjänsterna i Västra Götaland, Polis, Skövde kommun och Försvarsmakten.</a:t>
            </a:r>
          </a:p>
          <a:p>
            <a:pPr marL="0" indent="0"/>
            <a:endParaRPr lang="sv-SE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sv-S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Fältet skall genom samordning och samverkan skapa möjligheter till effektiv utbildning i enlighet med de behov som identifierats.</a:t>
            </a:r>
          </a:p>
          <a:p>
            <a:pPr marL="0" indent="0"/>
            <a:endParaRPr lang="sv-SE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sv-S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Kostnaden skall fördelas och bäras av aktörerna utgående från självkostnadsprincipen beräknat på hyra, övningsmateriel och behov av underhållsåtgärder/instruktörer.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180769" y="4365104"/>
            <a:ext cx="621990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i="1" dirty="0" smtClean="0">
                <a:solidFill>
                  <a:srgbClr val="FFFF00"/>
                </a:solidFill>
              </a:rPr>
              <a:t>”Regionalt utbildningscenter Skaraborg - för trygghet i samhället” </a:t>
            </a:r>
            <a:endParaRPr lang="sv-SE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5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r="14952"/>
          <a:stretch/>
        </p:blipFill>
        <p:spPr>
          <a:xfrm>
            <a:off x="35495" y="0"/>
            <a:ext cx="9075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5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93"/>
                    </a14:imgEffect>
                    <a14:imgEffect>
                      <a14:brightnessContrast bright="-55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" y="0"/>
            <a:ext cx="9131214" cy="55892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Omedelbara frågor?</a:t>
            </a:r>
            <a:endParaRPr lang="sv-SE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635043" y="4077072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Fortlöpande information via www.raddsamvg.se</a:t>
            </a:r>
          </a:p>
        </p:txBody>
      </p:sp>
    </p:spTree>
    <p:extLst>
      <p:ext uri="{BB962C8B-B14F-4D97-AF65-F5344CB8AC3E}">
        <p14:creationId xmlns:p14="http://schemas.microsoft.com/office/powerpoint/2010/main" val="95232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sv-SE" dirty="0" smtClean="0"/>
              <a:t>Fyrklövern blir Räddsam VG</a:t>
            </a:r>
          </a:p>
          <a:p>
            <a:pPr marL="457200" indent="-457200">
              <a:buFontTx/>
              <a:buChar char="-"/>
            </a:pPr>
            <a:r>
              <a:rPr lang="sv-SE" dirty="0" smtClean="0"/>
              <a:t>Arbetsgrupper</a:t>
            </a:r>
          </a:p>
          <a:p>
            <a:pPr marL="457200" indent="-457200">
              <a:buFontTx/>
              <a:buChar char="-"/>
            </a:pPr>
            <a:r>
              <a:rPr lang="sv-SE" dirty="0" smtClean="0"/>
              <a:t>Specifikt om Utbildningsrådet</a:t>
            </a:r>
          </a:p>
          <a:p>
            <a:pPr marL="457200" indent="-457200">
              <a:buFontTx/>
              <a:buChar char="-"/>
            </a:pPr>
            <a:r>
              <a:rPr lang="sv-SE" dirty="0" smtClean="0"/>
              <a:t>Utbildningsplatsen Hasslum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Kort inledning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195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778098"/>
          </a:xfrm>
        </p:spPr>
        <p:txBody>
          <a:bodyPr/>
          <a:lstStyle/>
          <a:p>
            <a:r>
              <a:rPr lang="sv-SE" dirty="0" smtClean="0"/>
              <a:t>Historik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14175" t="18900" r="13376" b="9282"/>
          <a:stretch/>
        </p:blipFill>
        <p:spPr>
          <a:xfrm>
            <a:off x="1835696" y="1484784"/>
            <a:ext cx="662473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8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Målbild för </a:t>
            </a:r>
            <a:r>
              <a:rPr lang="sv-SE" b="1" dirty="0" err="1" smtClean="0"/>
              <a:t>RäddsamVG</a:t>
            </a:r>
            <a:r>
              <a:rPr lang="sv-SE" b="1" dirty="0" smtClean="0"/>
              <a:t> </a:t>
            </a:r>
            <a:endParaRPr lang="sv-SE" sz="1300" b="1" dirty="0"/>
          </a:p>
        </p:txBody>
      </p:sp>
      <p:pic>
        <p:nvPicPr>
          <p:cNvPr id="2052" name="Picture 4" descr="http://ts1.mm.bing.net/th?&amp;id=HN.608008455743998085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390445"/>
            <a:ext cx="2628900" cy="2857500"/>
          </a:xfrm>
          <a:prstGeom prst="rect">
            <a:avLst/>
          </a:prstGeom>
          <a:noFill/>
        </p:spPr>
      </p:pic>
      <p:sp>
        <p:nvSpPr>
          <p:cNvPr id="125" name="textruta 124"/>
          <p:cNvSpPr txBox="1"/>
          <p:nvPr/>
        </p:nvSpPr>
        <p:spPr>
          <a:xfrm>
            <a:off x="6156176" y="3502749"/>
            <a:ext cx="20162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Utveckling</a:t>
            </a:r>
            <a:endParaRPr lang="sv-SE" sz="2000" dirty="0"/>
          </a:p>
        </p:txBody>
      </p:sp>
      <p:sp>
        <p:nvSpPr>
          <p:cNvPr id="126" name="textruta 125"/>
          <p:cNvSpPr txBox="1"/>
          <p:nvPr/>
        </p:nvSpPr>
        <p:spPr>
          <a:xfrm>
            <a:off x="5220072" y="5445224"/>
            <a:ext cx="3600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Samordning  och effektivisering</a:t>
            </a:r>
            <a:endParaRPr lang="sv-SE" sz="2000" dirty="0"/>
          </a:p>
        </p:txBody>
      </p:sp>
      <p:sp>
        <p:nvSpPr>
          <p:cNvPr id="127" name="textruta 126"/>
          <p:cNvSpPr txBox="1"/>
          <p:nvPr/>
        </p:nvSpPr>
        <p:spPr>
          <a:xfrm>
            <a:off x="179512" y="2492897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Verka för kompetensutveckling</a:t>
            </a:r>
            <a:endParaRPr lang="sv-SE" sz="2000" dirty="0"/>
          </a:p>
        </p:txBody>
      </p:sp>
      <p:sp>
        <p:nvSpPr>
          <p:cNvPr id="129" name="Platshållare för innehåll 2"/>
          <p:cNvSpPr txBox="1">
            <a:spLocks/>
          </p:cNvSpPr>
          <p:nvPr/>
        </p:nvSpPr>
        <p:spPr>
          <a:xfrm>
            <a:off x="395536" y="2924944"/>
            <a:ext cx="2880320" cy="16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	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" name="textruta 132"/>
          <p:cNvSpPr txBox="1"/>
          <p:nvPr/>
        </p:nvSpPr>
        <p:spPr>
          <a:xfrm>
            <a:off x="1868967" y="1429139"/>
            <a:ext cx="5400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Vi skall vara en tydlig del av räddningstjänst Sverige</a:t>
            </a:r>
            <a:endParaRPr lang="sv-SE" sz="2000" dirty="0"/>
          </a:p>
        </p:txBody>
      </p:sp>
      <p:sp>
        <p:nvSpPr>
          <p:cNvPr id="30" name="textruta 29"/>
          <p:cNvSpPr txBox="1"/>
          <p:nvPr/>
        </p:nvSpPr>
        <p:spPr>
          <a:xfrm>
            <a:off x="107504" y="5019273"/>
            <a:ext cx="324036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Jobba mot hot och risker. Värld i förändring</a:t>
            </a:r>
            <a:endParaRPr lang="sv-SE" sz="2000" dirty="0"/>
          </a:p>
        </p:txBody>
      </p:sp>
      <p:cxnSp>
        <p:nvCxnSpPr>
          <p:cNvPr id="37" name="Rak 36"/>
          <p:cNvCxnSpPr>
            <a:stCxn id="127" idx="3"/>
          </p:cNvCxnSpPr>
          <p:nvPr/>
        </p:nvCxnSpPr>
        <p:spPr>
          <a:xfrm>
            <a:off x="2843808" y="2846840"/>
            <a:ext cx="936104" cy="709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/>
          <p:cNvCxnSpPr/>
          <p:nvPr/>
        </p:nvCxnSpPr>
        <p:spPr>
          <a:xfrm>
            <a:off x="5364088" y="373934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/>
          <p:cNvCxnSpPr/>
          <p:nvPr/>
        </p:nvCxnSpPr>
        <p:spPr>
          <a:xfrm flipV="1">
            <a:off x="3347864" y="4509120"/>
            <a:ext cx="54006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/>
          <p:cNvCxnSpPr>
            <a:stCxn id="126" idx="0"/>
          </p:cNvCxnSpPr>
          <p:nvPr/>
        </p:nvCxnSpPr>
        <p:spPr>
          <a:xfrm flipH="1" flipV="1">
            <a:off x="4860032" y="4304252"/>
            <a:ext cx="2160240" cy="1140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44"/>
          <p:cNvCxnSpPr/>
          <p:nvPr/>
        </p:nvCxnSpPr>
        <p:spPr>
          <a:xfrm flipH="1">
            <a:off x="4569267" y="2131115"/>
            <a:ext cx="16588" cy="1297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27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5" grpId="0" animBg="1"/>
      <p:bldP spid="126" grpId="0" animBg="1"/>
      <p:bldP spid="127" grpId="0" animBg="1"/>
      <p:bldP spid="133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Framtid</a:t>
            </a:r>
            <a:endParaRPr lang="sv-SE" dirty="0"/>
          </a:p>
        </p:txBody>
      </p:sp>
      <p:pic>
        <p:nvPicPr>
          <p:cNvPr id="4" name="Bildobjekt 3" descr="vastra-gotaland-298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980728"/>
            <a:ext cx="5688632" cy="5123472"/>
          </a:xfrm>
          <a:prstGeom prst="rect">
            <a:avLst/>
          </a:prstGeom>
        </p:spPr>
      </p:pic>
      <p:pic>
        <p:nvPicPr>
          <p:cNvPr id="5" name="Bildobjekt 4" descr="64fdda0ac1-Logo-VG-300x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708920"/>
            <a:ext cx="2088232" cy="187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33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Vad händer?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57200" y="1268760"/>
            <a:ext cx="8507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Utbildningsrådet har </a:t>
            </a:r>
            <a:r>
              <a:rPr lang="sv-SE" sz="1400" b="1" dirty="0" smtClean="0"/>
              <a:t>utvecklat en grund för fortsatt arbete </a:t>
            </a:r>
            <a:r>
              <a:rPr lang="sv-SE" sz="1400" dirty="0" smtClean="0"/>
              <a:t>med att skapa förutsättningar för en bättre </a:t>
            </a:r>
            <a:r>
              <a:rPr lang="sv-SE" sz="1400" b="1" dirty="0" smtClean="0"/>
              <a:t>kompetensutveckling </a:t>
            </a:r>
            <a:r>
              <a:rPr lang="sv-SE" sz="1400" dirty="0" smtClean="0"/>
              <a:t>av våra räddningstjänster</a:t>
            </a:r>
            <a:endParaRPr lang="sv-S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Vi har en plats i det </a:t>
            </a:r>
            <a:r>
              <a:rPr lang="sv-SE" sz="1400" b="1" dirty="0" smtClean="0"/>
              <a:t>nationella utbildningsutskottet (MSB/SKL) </a:t>
            </a:r>
            <a:r>
              <a:rPr lang="sv-SE" sz="1400" dirty="0" smtClean="0"/>
              <a:t>(Per </a:t>
            </a:r>
            <a:r>
              <a:rPr lang="sv-SE" sz="1400" dirty="0" err="1" smtClean="0"/>
              <a:t>Mood</a:t>
            </a:r>
            <a:r>
              <a:rPr lang="sv-SE" sz="1400" dirty="0" smtClean="0"/>
              <a:t> + Robert Zeidlitz som ersättare)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Arbetsgrupperna Utbildningsrådet, Förebygganderådet och Personalrådet är nu igång</a:t>
            </a:r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Vi fortsätter utveckla den </a:t>
            </a:r>
            <a:r>
              <a:rPr lang="sv-SE" sz="1400" b="1" dirty="0" smtClean="0"/>
              <a:t>gemensamma hemsidan </a:t>
            </a:r>
            <a:r>
              <a:rPr lang="sv-SE" sz="1400" dirty="0" smtClean="0"/>
              <a:t>för </a:t>
            </a:r>
            <a:r>
              <a:rPr lang="sv-SE" sz="1400" b="1" dirty="0" err="1" smtClean="0"/>
              <a:t>Räddsam</a:t>
            </a:r>
            <a:r>
              <a:rPr lang="sv-SE" sz="1400" b="1" dirty="0" smtClean="0"/>
              <a:t> VG (www.raddsamvg.se)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Vi har satt </a:t>
            </a:r>
            <a:r>
              <a:rPr lang="sv-SE" sz="1400" dirty="0"/>
              <a:t>V</a:t>
            </a:r>
            <a:r>
              <a:rPr lang="sv-SE" sz="1400" dirty="0" smtClean="0"/>
              <a:t>ästra </a:t>
            </a:r>
            <a:r>
              <a:rPr lang="sv-SE" sz="1400" dirty="0"/>
              <a:t>G</a:t>
            </a:r>
            <a:r>
              <a:rPr lang="sv-SE" sz="1400" dirty="0" smtClean="0"/>
              <a:t>ötalands räddningstjänster på kartan hos </a:t>
            </a:r>
            <a:r>
              <a:rPr lang="sv-SE" sz="1400" b="1" dirty="0" smtClean="0"/>
              <a:t>MSB och SKL </a:t>
            </a:r>
            <a:r>
              <a:rPr lang="sv-SE" sz="1400" dirty="0" err="1" smtClean="0"/>
              <a:t>mfl</a:t>
            </a:r>
            <a:endParaRPr lang="sv-SE" sz="1400" dirty="0" smtClean="0"/>
          </a:p>
          <a:p>
            <a:endParaRPr lang="sv-S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Vi deltar i </a:t>
            </a:r>
            <a:r>
              <a:rPr lang="sv-SE" sz="1400" b="1" dirty="0"/>
              <a:t>SKL/MSB </a:t>
            </a:r>
            <a:r>
              <a:rPr lang="sv-SE" sz="1400" b="1" dirty="0" smtClean="0"/>
              <a:t>Branschråd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Vi har påbörjat en </a:t>
            </a:r>
            <a:r>
              <a:rPr lang="sv-SE" sz="1400" b="1" dirty="0" smtClean="0"/>
              <a:t>samverkan med </a:t>
            </a:r>
            <a:r>
              <a:rPr lang="sv-SE" sz="1400" b="1" dirty="0" err="1" smtClean="0"/>
              <a:t>Räddsam</a:t>
            </a:r>
            <a:r>
              <a:rPr lang="sv-SE" sz="1400" b="1" dirty="0" smtClean="0"/>
              <a:t> F </a:t>
            </a:r>
            <a:r>
              <a:rPr lang="sv-SE" sz="1400" dirty="0" smtClean="0"/>
              <a:t>avseende </a:t>
            </a:r>
            <a:r>
              <a:rPr lang="sv-SE" sz="1400" dirty="0" err="1" smtClean="0"/>
              <a:t>Räddsam</a:t>
            </a:r>
            <a:r>
              <a:rPr lang="sv-SE" sz="1400" dirty="0" smtClean="0"/>
              <a:t> utveckling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Arbetet med </a:t>
            </a:r>
            <a:r>
              <a:rPr lang="sv-SE" sz="1400" b="1" dirty="0" smtClean="0"/>
              <a:t>SOS avtalet </a:t>
            </a:r>
            <a:r>
              <a:rPr lang="sv-SE" sz="1400" dirty="0" smtClean="0"/>
              <a:t>pågår</a:t>
            </a:r>
            <a:endParaRPr lang="sv-S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23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Vad händer?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57200" y="1124744"/>
            <a:ext cx="850728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 smtClean="0"/>
              <a:t>Vi fullföljer </a:t>
            </a:r>
            <a:r>
              <a:rPr lang="sv-SE" sz="1400" b="1" dirty="0" smtClean="0"/>
              <a:t>inventeringen</a:t>
            </a:r>
            <a:r>
              <a:rPr lang="sv-SE" sz="1400" dirty="0" smtClean="0"/>
              <a:t> av</a:t>
            </a:r>
            <a:r>
              <a:rPr lang="sv-SE" sz="1400" b="1" dirty="0" smtClean="0"/>
              <a:t> arbetsgrupper och påbörjar uppstartande efter hand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 smtClean="0"/>
              <a:t>Idé finns för en gemensam/samordnad </a:t>
            </a:r>
            <a:r>
              <a:rPr lang="sv-SE" sz="1400" dirty="0" err="1" smtClean="0"/>
              <a:t>jämställdhetsdag</a:t>
            </a:r>
            <a:r>
              <a:rPr lang="sv-SE" sz="1400" dirty="0" smtClean="0"/>
              <a:t>/rekryteringsdag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b="1" dirty="0" smtClean="0"/>
              <a:t>Remisshantering</a:t>
            </a:r>
          </a:p>
          <a:p>
            <a:pPr marL="171450" indent="-171450">
              <a:buFontTx/>
              <a:buChar char="-"/>
            </a:pPr>
            <a:r>
              <a:rPr lang="sv-SE" sz="1200" dirty="0" smtClean="0"/>
              <a:t>Analys sker i varje förekommande fall vem som skall/kan skriva på om vidare hantering (analys=beredningsgrupp)</a:t>
            </a:r>
          </a:p>
          <a:p>
            <a:pPr marL="171450" indent="-171450">
              <a:buFontTx/>
              <a:buChar char="-"/>
            </a:pPr>
            <a:r>
              <a:rPr lang="sv-SE" sz="1200" dirty="0" smtClean="0"/>
              <a:t>Ingen automatisk hantering av remissvar från Samordnaren sker.</a:t>
            </a:r>
          </a:p>
          <a:p>
            <a:pPr marL="171450" indent="-171450">
              <a:buFontTx/>
              <a:buChar char="-"/>
            </a:pPr>
            <a:endParaRPr lang="sv-SE" sz="1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b="1" dirty="0" smtClean="0"/>
              <a:t>Utvärdering av samordnartjänsten </a:t>
            </a:r>
            <a:r>
              <a:rPr lang="sv-SE" sz="1400" dirty="0" smtClean="0"/>
              <a:t>skall ske och hanteras under höstkonferensen</a:t>
            </a:r>
          </a:p>
          <a:p>
            <a:endParaRPr lang="sv-SE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/>
              <a:t>Planering </a:t>
            </a:r>
            <a:r>
              <a:rPr lang="sv-SE" sz="1400" b="1" dirty="0"/>
              <a:t>höstkonferensen i Skövde </a:t>
            </a:r>
            <a:r>
              <a:rPr lang="sv-SE" sz="1400" dirty="0" smtClean="0"/>
              <a:t>23-24 november pågår</a:t>
            </a:r>
            <a:endParaRPr lang="sv-S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585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sv-SE" sz="1800" dirty="0" smtClean="0"/>
              <a:t>Magnus Karlsson RSG, sammankallande</a:t>
            </a:r>
          </a:p>
          <a:p>
            <a:endParaRPr lang="sv-SE" sz="1800" dirty="0" smtClean="0"/>
          </a:p>
          <a:p>
            <a:r>
              <a:rPr lang="sv-SE" sz="1800" dirty="0" smtClean="0"/>
              <a:t>Anders Gillek NÄRF</a:t>
            </a:r>
          </a:p>
          <a:p>
            <a:pPr indent="0">
              <a:buNone/>
            </a:pPr>
            <a:r>
              <a:rPr lang="sv-SE" sz="1800" dirty="0" smtClean="0"/>
              <a:t> </a:t>
            </a:r>
          </a:p>
          <a:p>
            <a:r>
              <a:rPr lang="sv-SE" sz="1800" smtClean="0"/>
              <a:t>Andreas </a:t>
            </a:r>
            <a:r>
              <a:rPr lang="sv-SE" sz="1800" dirty="0" smtClean="0"/>
              <a:t>Leandersson SÄRF</a:t>
            </a:r>
          </a:p>
          <a:p>
            <a:pPr indent="0">
              <a:buNone/>
            </a:pPr>
            <a:endParaRPr lang="sv-SE" sz="1800" dirty="0" smtClean="0"/>
          </a:p>
          <a:p>
            <a:r>
              <a:rPr lang="sv-SE" sz="1800" dirty="0" smtClean="0"/>
              <a:t>Robert Zeidlitz RÖS</a:t>
            </a:r>
          </a:p>
          <a:p>
            <a:pPr indent="0">
              <a:buNone/>
            </a:pPr>
            <a:r>
              <a:rPr lang="sv-SE" sz="1800" dirty="0" smtClean="0"/>
              <a:t> </a:t>
            </a:r>
          </a:p>
          <a:p>
            <a:r>
              <a:rPr lang="sv-SE" sz="1800" dirty="0" smtClean="0"/>
              <a:t>Per Mood AVRF</a:t>
            </a:r>
          </a:p>
          <a:p>
            <a:pPr indent="0">
              <a:buNone/>
            </a:pPr>
            <a:r>
              <a:rPr lang="sv-SE" sz="1800" dirty="0" smtClean="0"/>
              <a:t> </a:t>
            </a:r>
          </a:p>
          <a:p>
            <a:r>
              <a:rPr lang="sv-SE" sz="1800" dirty="0" smtClean="0"/>
              <a:t>Andreas Elfström </a:t>
            </a:r>
            <a:r>
              <a:rPr lang="sv-SE" sz="1800" dirty="0" err="1" smtClean="0"/>
              <a:t>MittBohuslän</a:t>
            </a:r>
            <a:endParaRPr lang="sv-SE" sz="1800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Utbildningsrådet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257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Verksamhetsidé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415" y="2843002"/>
            <a:ext cx="1810134" cy="181013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573016"/>
            <a:ext cx="2952328" cy="188066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113" y="4797151"/>
            <a:ext cx="1475346" cy="656529"/>
          </a:xfrm>
          <a:prstGeom prst="rect">
            <a:avLst/>
          </a:prstGeom>
        </p:spPr>
      </p:pic>
      <p:grpSp>
        <p:nvGrpSpPr>
          <p:cNvPr id="28" name="Grupp 27"/>
          <p:cNvGrpSpPr/>
          <p:nvPr/>
        </p:nvGrpSpPr>
        <p:grpSpPr>
          <a:xfrm>
            <a:off x="683568" y="1052736"/>
            <a:ext cx="4536504" cy="1872208"/>
            <a:chOff x="683568" y="3429000"/>
            <a:chExt cx="4536504" cy="1872208"/>
          </a:xfrm>
        </p:grpSpPr>
        <p:cxnSp>
          <p:nvCxnSpPr>
            <p:cNvPr id="12" name="Rak 11"/>
            <p:cNvCxnSpPr/>
            <p:nvPr/>
          </p:nvCxnSpPr>
          <p:spPr>
            <a:xfrm>
              <a:off x="683568" y="3429000"/>
              <a:ext cx="0" cy="1872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k 13"/>
            <p:cNvCxnSpPr/>
            <p:nvPr/>
          </p:nvCxnSpPr>
          <p:spPr>
            <a:xfrm>
              <a:off x="683568" y="5301208"/>
              <a:ext cx="20162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15"/>
            <p:cNvCxnSpPr/>
            <p:nvPr/>
          </p:nvCxnSpPr>
          <p:spPr>
            <a:xfrm flipV="1">
              <a:off x="683568" y="3989852"/>
              <a:ext cx="2104326" cy="6921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k 17"/>
            <p:cNvCxnSpPr/>
            <p:nvPr/>
          </p:nvCxnSpPr>
          <p:spPr>
            <a:xfrm>
              <a:off x="683568" y="4038171"/>
              <a:ext cx="2104326" cy="7589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Likbent triangel 19"/>
            <p:cNvSpPr/>
            <p:nvPr/>
          </p:nvSpPr>
          <p:spPr>
            <a:xfrm rot="16200000">
              <a:off x="2022892" y="3945361"/>
              <a:ext cx="633722" cy="89628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textruta 23"/>
            <p:cNvSpPr txBox="1"/>
            <p:nvPr/>
          </p:nvSpPr>
          <p:spPr>
            <a:xfrm rot="1231421">
              <a:off x="1921837" y="4643263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/>
                <a:t>MSB</a:t>
              </a:r>
              <a:endParaRPr lang="sv-SE" sz="1400" dirty="0"/>
            </a:p>
          </p:txBody>
        </p:sp>
        <p:sp>
          <p:nvSpPr>
            <p:cNvPr id="25" name="textruta 24"/>
            <p:cNvSpPr txBox="1"/>
            <p:nvPr/>
          </p:nvSpPr>
          <p:spPr>
            <a:xfrm rot="20541683">
              <a:off x="1828905" y="3810393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/>
                <a:t>Behov</a:t>
              </a:r>
              <a:endParaRPr lang="sv-SE" sz="1400" dirty="0"/>
            </a:p>
          </p:txBody>
        </p:sp>
        <p:sp>
          <p:nvSpPr>
            <p:cNvPr id="26" name="Höger klammerparentes 25"/>
            <p:cNvSpPr/>
            <p:nvPr/>
          </p:nvSpPr>
          <p:spPr>
            <a:xfrm>
              <a:off x="2915816" y="4038171"/>
              <a:ext cx="216024" cy="75898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textruta 26"/>
            <p:cNvSpPr txBox="1"/>
            <p:nvPr/>
          </p:nvSpPr>
          <p:spPr>
            <a:xfrm>
              <a:off x="3275856" y="4252761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Utbildningsrådet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48002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mall_räddsam-VG (2)">
  <a:themeElements>
    <a:clrScheme name="RSG blå &amp; orange temafärger">
      <a:dk1>
        <a:srgbClr val="002855"/>
      </a:dk1>
      <a:lt1>
        <a:sysClr val="window" lastClr="FFFFFF"/>
      </a:lt1>
      <a:dk2>
        <a:srgbClr val="ED8B00"/>
      </a:dk2>
      <a:lt2>
        <a:srgbClr val="0057B8"/>
      </a:lt2>
      <a:accent1>
        <a:srgbClr val="002855"/>
      </a:accent1>
      <a:accent2>
        <a:srgbClr val="002855"/>
      </a:accent2>
      <a:accent3>
        <a:srgbClr val="0057B8"/>
      </a:accent3>
      <a:accent4>
        <a:srgbClr val="8DC8E8"/>
      </a:accent4>
      <a:accent5>
        <a:srgbClr val="ED8B00"/>
      </a:accent5>
      <a:accent6>
        <a:srgbClr val="EF1323"/>
      </a:accent6>
      <a:hlink>
        <a:srgbClr val="6565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PP-mall_räddsam-VG (2)</Template>
  <TotalTime>373</TotalTime>
  <Words>421</Words>
  <Application>Microsoft Office PowerPoint</Application>
  <PresentationFormat>Bildspel på skärmen (4:3)</PresentationFormat>
  <Paragraphs>111</Paragraphs>
  <Slides>16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Wingdings 2</vt:lpstr>
      <vt:lpstr>PP-mall_räddsam-VG (2)</vt:lpstr>
      <vt:lpstr>PowerPoint-presentation</vt:lpstr>
      <vt:lpstr>Kort inledning</vt:lpstr>
      <vt:lpstr>Historik</vt:lpstr>
      <vt:lpstr>Målbild för RäddsamVG </vt:lpstr>
      <vt:lpstr>Framtid</vt:lpstr>
      <vt:lpstr>Vad händer?</vt:lpstr>
      <vt:lpstr>Vad händer?</vt:lpstr>
      <vt:lpstr>Utbildningsrådet</vt:lpstr>
      <vt:lpstr>Verksamhetsidé</vt:lpstr>
      <vt:lpstr>Huvuduppgifter så långt</vt:lpstr>
      <vt:lpstr>Målbild</vt:lpstr>
      <vt:lpstr>Övningsfältet Hasslum</vt:lpstr>
      <vt:lpstr>PowerPoint-presentation</vt:lpstr>
      <vt:lpstr> Målbild RÖS </vt:lpstr>
      <vt:lpstr>PowerPoint-presentation</vt:lpstr>
      <vt:lpstr>Omedelbara frågor?</vt:lpstr>
    </vt:vector>
  </TitlesOfParts>
  <Company>Uddevalla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mall för Räddsam VG - hur använder jag den?</dc:title>
  <dc:creator>Vakten Räddningstjänsten</dc:creator>
  <cp:lastModifiedBy>Robert Zeidlitz</cp:lastModifiedBy>
  <cp:revision>27</cp:revision>
  <dcterms:created xsi:type="dcterms:W3CDTF">2016-10-20T16:43:43Z</dcterms:created>
  <dcterms:modified xsi:type="dcterms:W3CDTF">2017-11-14T07:14:43Z</dcterms:modified>
</cp:coreProperties>
</file>