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9"/>
  </p:notesMasterIdLst>
  <p:sldIdLst>
    <p:sldId id="299" r:id="rId2"/>
    <p:sldId id="270" r:id="rId3"/>
    <p:sldId id="290" r:id="rId4"/>
    <p:sldId id="281" r:id="rId5"/>
    <p:sldId id="297" r:id="rId6"/>
    <p:sldId id="295" r:id="rId7"/>
    <p:sldId id="298" r:id="rId8"/>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dquist Camilla" initials="HC" lastIdx="9"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5463" autoAdjust="0"/>
  </p:normalViewPr>
  <p:slideViewPr>
    <p:cSldViewPr>
      <p:cViewPr varScale="1">
        <p:scale>
          <a:sx n="77" d="100"/>
          <a:sy n="77" d="100"/>
        </p:scale>
        <p:origin x="213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2FFD8-1FDE-4F78-8CA6-ACF04A887641}" type="datetimeFigureOut">
              <a:rPr lang="sv-SE" smtClean="0"/>
              <a:t>2017-11-01</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B3D4C3-FC6B-4CDF-9301-E57E2CF9E015}" type="slidenum">
              <a:rPr lang="sv-SE" smtClean="0"/>
              <a:t>‹#›</a:t>
            </a:fld>
            <a:endParaRPr lang="sv-SE"/>
          </a:p>
        </p:txBody>
      </p:sp>
    </p:spTree>
    <p:extLst>
      <p:ext uri="{BB962C8B-B14F-4D97-AF65-F5344CB8AC3E}">
        <p14:creationId xmlns:p14="http://schemas.microsoft.com/office/powerpoint/2010/main" val="3270884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1" dirty="0" smtClean="0"/>
              <a:t>MSB:s</a:t>
            </a:r>
            <a:r>
              <a:rPr lang="sv-SE" altLang="sv-SE" b="1" baseline="0" dirty="0" smtClean="0"/>
              <a:t> operativa uppdrag</a:t>
            </a:r>
            <a:endParaRPr lang="sv-SE" altLang="sv-SE"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smtClean="0"/>
              <a:t>Allt </a:t>
            </a:r>
            <a:r>
              <a:rPr lang="sv-SE" altLang="sv-SE" dirty="0" smtClean="0"/>
              <a:t>vårt operativa</a:t>
            </a:r>
            <a:r>
              <a:rPr lang="sv-SE" altLang="sv-SE" baseline="0" dirty="0" smtClean="0"/>
              <a:t> arbete utgår ifrån målen för Sveriges säkerhet. Det formar vårt arbete avseende analyser och bedömningar samt åtgärder så att konsekvenserna minimeras avseende det som hotar målen.</a:t>
            </a:r>
          </a:p>
          <a:p>
            <a:endParaRPr lang="sv-SE" sz="1200" kern="1200" dirty="0" smtClean="0">
              <a:solidFill>
                <a:schemeClr val="tx1"/>
              </a:solidFill>
              <a:effectLst/>
              <a:latin typeface="+mn-lt"/>
              <a:ea typeface="+mn-ea"/>
              <a:cs typeface="+mn-cs"/>
            </a:endParaRPr>
          </a:p>
          <a:p>
            <a:r>
              <a:rPr lang="sv-SE" sz="1200" kern="1200" dirty="0" err="1" smtClean="0">
                <a:solidFill>
                  <a:schemeClr val="tx1"/>
                </a:solidFill>
                <a:effectLst/>
                <a:latin typeface="+mn-lt"/>
                <a:ea typeface="+mn-ea"/>
                <a:cs typeface="+mn-cs"/>
              </a:rPr>
              <a:t>MSB:s</a:t>
            </a:r>
            <a:r>
              <a:rPr lang="sv-SE" sz="1200" kern="1200" dirty="0" smtClean="0">
                <a:solidFill>
                  <a:schemeClr val="tx1"/>
                </a:solidFill>
                <a:effectLst/>
                <a:latin typeface="+mn-lt"/>
                <a:ea typeface="+mn-ea"/>
                <a:cs typeface="+mn-cs"/>
              </a:rPr>
              <a:t> roll är att agera som knutpunkt</a:t>
            </a:r>
            <a:r>
              <a:rPr lang="sv-SE" sz="1200" i="1" kern="1200" baseline="0" dirty="0" smtClean="0">
                <a:solidFill>
                  <a:schemeClr val="tx1"/>
                </a:solidFill>
                <a:effectLst/>
                <a:latin typeface="+mn-lt"/>
                <a:ea typeface="+mn-ea"/>
                <a:cs typeface="+mn-cs"/>
              </a:rPr>
              <a:t>)</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för Sveriges samlade krishantering och bidrar med helhetsperspektivet vid en samhällsstörning. </a:t>
            </a:r>
          </a:p>
          <a:p>
            <a:r>
              <a:rPr lang="sv-SE" sz="1200" kern="1200" dirty="0" smtClean="0">
                <a:solidFill>
                  <a:schemeClr val="tx1"/>
                </a:solidFill>
                <a:effectLst/>
                <a:latin typeface="+mn-lt"/>
                <a:ea typeface="+mn-ea"/>
                <a:cs typeface="+mn-cs"/>
              </a:rPr>
              <a:t>MSB ska också vid behov kunna stärka och stödja de som är ansvariga vid allvarliga olyckor, kriser och katastrofer både i Sverige och i andra länder.</a:t>
            </a:r>
          </a:p>
          <a:p>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D9C34179-FDB1-411E-875E-AFD34B0B5885}" type="slidenum">
              <a:rPr lang="sv-SE" smtClean="0"/>
              <a:t>1</a:t>
            </a:fld>
            <a:endParaRPr lang="sv-SE"/>
          </a:p>
        </p:txBody>
      </p:sp>
    </p:spTree>
    <p:extLst>
      <p:ext uri="{BB962C8B-B14F-4D97-AF65-F5344CB8AC3E}">
        <p14:creationId xmlns:p14="http://schemas.microsoft.com/office/powerpoint/2010/main" val="793331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Stärker den nationella krisberedskapen</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MSB har ständig beredskap – dygnet runt - för att kunna larma, stödja och hantera störningar och kriser i samhället.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När en samhällsstörning eller kris inträffar behövs en samlad bild över situationen, en så kallad lägesbild. Den ger en överblick över vilka konsekvenser händelsen kan få för viktiga funktioner i samhället och vad alla ansvariga gör för att hantera situationen.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En del av lägesbilden kan också vara att förstå om det förekommer informationspåverkan och spridning av vilseledande information. Genom omvärldsbevakning och analys stöttar och informerar MSB andra aktörer i hur informationspåverkan kan bemötas.</a:t>
            </a:r>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smtClean="0"/>
              <a:t>Driver aktörsgemensam hantering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Den som ansvarar för en verksamhet i lugna/normala tider, gör det också under samhällsstörningar som olycka, kris eller kris. Detta synsätt kallas för ansvarsprincipen och är en av hörnpelarna i det svenska </a:t>
            </a:r>
            <a:r>
              <a:rPr lang="sv-SE" dirty="0" smtClean="0"/>
              <a:t>krishanteringssystemet. </a:t>
            </a:r>
            <a:r>
              <a:rPr lang="sv-SE" baseline="0" dirty="0" smtClean="0"/>
              <a:t>Vid större händelser berörs oftast flera delar av samhället, där olika aktörer har ansvar för sina respektive delar. För att samhället ska fungera </a:t>
            </a:r>
            <a:r>
              <a:rPr lang="sv-SE" baseline="0" dirty="0" smtClean="0"/>
              <a:t>behöver det </a:t>
            </a:r>
            <a:r>
              <a:rPr lang="sv-SE" baseline="0" dirty="0" smtClean="0"/>
              <a:t>gemensamma arbetet samordnas och drivas/styras i en viss riktning för att vara effektivt. MSB:s uppdrag är att samordna de olika aktörernas arbete och inrikta det. </a:t>
            </a: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indent="0">
              <a:buFont typeface="Arial" panose="020B0604020202020204" pitchFamily="34" charset="0"/>
              <a:buNone/>
            </a:pPr>
            <a:r>
              <a:rPr lang="sv-SE" sz="1200" kern="1200" dirty="0" smtClean="0">
                <a:solidFill>
                  <a:schemeClr val="tx1"/>
                </a:solidFill>
                <a:effectLst/>
                <a:latin typeface="+mn-lt"/>
                <a:ea typeface="+mn-ea"/>
                <a:cs typeface="+mn-cs"/>
              </a:rPr>
              <a:t>MSB verkar för att medverkande aktörer söker och förmedlar information, anpassar informationens innehåll och form efter mottagaren och kommer överens med andra aktörer om hur information ska delas.</a:t>
            </a:r>
          </a:p>
          <a:p>
            <a:pPr marL="0" indent="0">
              <a:buFont typeface="Arial" panose="020B0604020202020204" pitchFamily="34" charset="0"/>
              <a:buNone/>
            </a:pPr>
            <a:r>
              <a:rPr lang="sv-SE" sz="1200" kern="1200" dirty="0" smtClean="0">
                <a:solidFill>
                  <a:schemeClr val="tx1"/>
                </a:solidFill>
                <a:effectLst/>
                <a:latin typeface="+mn-lt"/>
                <a:ea typeface="+mn-ea"/>
                <a:cs typeface="+mn-cs"/>
              </a:rPr>
              <a:t>Aktörerna ska även hantera kriskommunikation, dvs. bilden av samhällsstörningar utifrån sett. MSB bidrar till att kriskommunikationen integreras i arbetet med inriktning och samordning och finns med redan i det stadium där man försöker förstå vad som händer eller har hänt.</a:t>
            </a:r>
          </a:p>
          <a:p>
            <a:pPr marL="0" indent="0">
              <a:buFont typeface="Arial" panose="020B0604020202020204" pitchFamily="34" charset="0"/>
              <a:buNone/>
            </a:pP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För att minska lidande och samhällets kostnader behöver samhällets samlade resurser användas effektivt. Det är en utmaning eftersom samhällsstörningar oftast involverar en lång rad aktörer och resurser räcker sällan till för alla behov. MSB bidrar till att resurser kommer till nytta där de bäst behovs genom att bland annat medverka till prioritering av behov.</a:t>
            </a: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Stärker med kompetens och materiel</a:t>
            </a:r>
          </a:p>
          <a:p>
            <a:r>
              <a:rPr lang="sv-SE" sz="1200" kern="1200" dirty="0" smtClean="0">
                <a:solidFill>
                  <a:schemeClr val="tx1"/>
                </a:solidFill>
                <a:effectLst/>
                <a:latin typeface="+mn-lt"/>
                <a:ea typeface="+mn-ea"/>
                <a:cs typeface="+mn-cs"/>
              </a:rPr>
              <a:t>När kommunens och regionens egna resurser inte räcker till, eller om det är en komplicerad och långdragen kris, har MSB materiel och personal som kan användas. Det handlar om utrustning inom oljeskydd, skogsbrand, farliga ämnen, översvämning och svenska nationella ambulansflyget. </a:t>
            </a:r>
            <a:r>
              <a:rPr lang="sv-SE" sz="1200" kern="1200" dirty="0" smtClean="0">
                <a:solidFill>
                  <a:schemeClr val="tx1"/>
                </a:solidFill>
                <a:effectLst/>
                <a:latin typeface="+mn-lt"/>
                <a:ea typeface="+mn-ea"/>
                <a:cs typeface="+mn-cs"/>
              </a:rPr>
              <a:t>Resurserna </a:t>
            </a:r>
            <a:r>
              <a:rPr lang="sv-SE" sz="1200" kern="1200" dirty="0" smtClean="0">
                <a:solidFill>
                  <a:schemeClr val="tx1"/>
                </a:solidFill>
                <a:effectLst/>
                <a:latin typeface="+mn-lt"/>
                <a:ea typeface="+mn-ea"/>
                <a:cs typeface="+mn-cs"/>
              </a:rPr>
              <a:t>är i första hand tänkta för nationellt bruk, men används också internationellt, till exempel vid akuta räddnings- och katastrofinsatser som jordbävningar eller tropiska oväder. </a:t>
            </a:r>
            <a:endParaRPr lang="sv-SE" dirty="0" smtClean="0"/>
          </a:p>
          <a:p>
            <a:endParaRPr lang="sv-SE" sz="1200" kern="1200" dirty="0" smtClean="0">
              <a:solidFill>
                <a:schemeClr val="tx1"/>
              </a:solidFill>
              <a:effectLst/>
              <a:latin typeface="+mn-lt"/>
              <a:ea typeface="+mn-ea"/>
              <a:cs typeface="+mn-cs"/>
            </a:endParaRPr>
          </a:p>
          <a:p>
            <a:pPr marL="0" indent="0">
              <a:buFont typeface="Arial" panose="020B0604020202020204" pitchFamily="34" charset="0"/>
              <a:buNone/>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33B3D4C3-FC6B-4CDF-9301-E57E2CF9E015}" type="slidenum">
              <a:rPr lang="sv-SE" smtClean="0"/>
              <a:t>2</a:t>
            </a:fld>
            <a:endParaRPr lang="sv-SE"/>
          </a:p>
        </p:txBody>
      </p:sp>
    </p:spTree>
    <p:extLst>
      <p:ext uri="{BB962C8B-B14F-4D97-AF65-F5344CB8AC3E}">
        <p14:creationId xmlns:p14="http://schemas.microsoft.com/office/powerpoint/2010/main" val="2486584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b="1" u="sng" dirty="0" smtClean="0"/>
              <a:t>Övriga </a:t>
            </a:r>
            <a:r>
              <a:rPr lang="sv-SE" altLang="sv-SE" sz="1200" b="1" u="sng" dirty="0" err="1" smtClean="0"/>
              <a:t>beredskapslagda</a:t>
            </a:r>
            <a:r>
              <a:rPr lang="sv-SE" altLang="sv-SE" sz="1200" b="1" u="sng" dirty="0" smtClean="0"/>
              <a:t> funktioner på MSB som kan aktiveras av </a:t>
            </a:r>
            <a:r>
              <a:rPr lang="sv-SE" altLang="sv-SE" sz="1200" b="1" u="sng" dirty="0" err="1" smtClean="0"/>
              <a:t>TiB</a:t>
            </a:r>
            <a:endParaRPr lang="sv-SE" altLang="sv-SE" sz="1200" b="1" u="sng" dirty="0" smtClean="0"/>
          </a:p>
          <a:p>
            <a:r>
              <a:rPr lang="sv-SE" altLang="sv-SE" sz="1200" b="0" u="sng" dirty="0" err="1" smtClean="0"/>
              <a:t>Bitr</a:t>
            </a:r>
            <a:r>
              <a:rPr lang="sv-SE" altLang="sv-SE" sz="1200" b="0" u="sng" baseline="0" dirty="0" smtClean="0"/>
              <a:t> </a:t>
            </a:r>
            <a:r>
              <a:rPr lang="sv-SE" altLang="sv-SE" sz="1200" b="0" u="sng" baseline="0" dirty="0" err="1" smtClean="0"/>
              <a:t>TiB</a:t>
            </a:r>
            <a:r>
              <a:rPr lang="sv-SE" altLang="sv-SE" sz="1200" b="0" u="sng" baseline="0" dirty="0" smtClean="0"/>
              <a:t>:</a:t>
            </a:r>
            <a:r>
              <a:rPr lang="sv-SE" altLang="sv-SE" sz="1200" b="0" u="none" baseline="0" dirty="0" smtClean="0"/>
              <a:t> Back-</a:t>
            </a:r>
            <a:r>
              <a:rPr lang="sv-SE" altLang="sv-SE" sz="1200" b="0" u="none" baseline="0" dirty="0" err="1" smtClean="0"/>
              <a:t>up</a:t>
            </a:r>
            <a:r>
              <a:rPr lang="sv-SE" altLang="sv-SE" sz="1200" b="0" u="none" baseline="0" dirty="0" smtClean="0"/>
              <a:t> och stöd till </a:t>
            </a:r>
            <a:r>
              <a:rPr lang="sv-SE" altLang="sv-SE" sz="1200" b="0" u="none" baseline="0" dirty="0" err="1" smtClean="0"/>
              <a:t>TiB</a:t>
            </a:r>
            <a:r>
              <a:rPr lang="sv-SE" altLang="sv-SE" sz="1200" b="0" u="none" baseline="0" dirty="0" smtClean="0"/>
              <a:t> under helger.</a:t>
            </a:r>
            <a:endParaRPr lang="sv-SE" altLang="sv-SE" sz="1200" b="0" u="sng" dirty="0" smtClean="0"/>
          </a:p>
          <a:p>
            <a:r>
              <a:rPr lang="sv-SE" altLang="sv-SE" sz="1200" b="0" u="sng" dirty="0" err="1" smtClean="0"/>
              <a:t>Proj</a:t>
            </a:r>
            <a:r>
              <a:rPr lang="sv-SE" altLang="sv-SE" sz="1200" b="0" u="sng" dirty="0" smtClean="0"/>
              <a:t>/Pers/Log</a:t>
            </a:r>
            <a:r>
              <a:rPr lang="sv-SE" altLang="sv-SE" sz="1200" b="0" u="sng" dirty="0" smtClean="0"/>
              <a:t>: </a:t>
            </a:r>
            <a:r>
              <a:rPr lang="sv-SE" altLang="sv-SE" sz="1200" b="0" dirty="0" smtClean="0"/>
              <a:t>Säkerställer att vi alltid har beredskap att kunna påbörja insatsverksamhet utanför kontorstid. Allt från bedöma förfrågningar, bemanna insatserna och ställa materiel till förfogande. </a:t>
            </a:r>
          </a:p>
          <a:p>
            <a:r>
              <a:rPr lang="sv-SE" altLang="sv-SE" sz="1200" b="0" u="sng" dirty="0" err="1" smtClean="0"/>
              <a:t>RäStöd</a:t>
            </a:r>
            <a:r>
              <a:rPr lang="sv-SE" altLang="sv-SE" sz="1200" b="0" dirty="0" smtClean="0"/>
              <a:t>: </a:t>
            </a:r>
            <a:r>
              <a:rPr lang="sv-SE" dirty="0" smtClean="0"/>
              <a:t>MSB har experter i beredskap för att kunna ge råd och stöd till räddningstjänst i samband med svåra olyckor och katastrofer</a:t>
            </a:r>
            <a:endParaRPr lang="sv-SE" altLang="sv-SE" sz="1200" b="0" dirty="0" smtClean="0"/>
          </a:p>
          <a:p>
            <a:r>
              <a:rPr lang="sv-SE" altLang="sv-SE" sz="1200" b="0" u="sng" dirty="0" smtClean="0"/>
              <a:t>Info</a:t>
            </a:r>
            <a:r>
              <a:rPr lang="sv-SE" altLang="sv-SE" sz="1200" b="0" dirty="0" smtClean="0"/>
              <a:t>: Säkerställer MSB:s tillgänglighet för massmedier dygnet runt samt förmedlar angelägen information vid olyckor och kriser.</a:t>
            </a:r>
          </a:p>
          <a:p>
            <a:r>
              <a:rPr lang="sv-SE" altLang="sv-SE" sz="1200" b="0" u="sng" dirty="0" smtClean="0"/>
              <a:t>Krisinformation.se: </a:t>
            </a:r>
            <a:r>
              <a:rPr lang="sv-SE" altLang="sv-SE" sz="1200" b="0" dirty="0" smtClean="0"/>
              <a:t>Säkerställer att allmänheten dygnet runt ska kunna hitta ansvariga myndigheters information när en allvarlig händelse uppstår. Beredskapen ska också säkerställa att medborgarna får tillgång till aktuella kontaktuppgifter och information om vilka aktörer som ansvarar för att hantera händelsen. Vid behov </a:t>
            </a:r>
            <a:r>
              <a:rPr lang="sv-SE" altLang="sv-SE" sz="1200" b="0" dirty="0" smtClean="0"/>
              <a:t>ska krisinformation.se </a:t>
            </a:r>
            <a:r>
              <a:rPr lang="sv-SE" altLang="sv-SE" sz="1200" b="0" dirty="0" smtClean="0"/>
              <a:t>även kunna bistå andra aktörer vid informationsspridning.</a:t>
            </a:r>
          </a:p>
          <a:p>
            <a:r>
              <a:rPr lang="sv-SE" altLang="sv-SE" sz="1200" b="0" u="sng" dirty="0" smtClean="0"/>
              <a:t>IT</a:t>
            </a:r>
            <a:r>
              <a:rPr lang="sv-SE" altLang="sv-SE" sz="1200" b="0" dirty="0" smtClean="0"/>
              <a:t>: Säkerställer driften av interna IT-system dygnet runt och initierar åtgärder vid driftstörningar som är kritiska för beredskapsorganisationen.</a:t>
            </a:r>
          </a:p>
          <a:p>
            <a:r>
              <a:rPr lang="sv-SE" altLang="sv-SE" sz="1200" b="0" u="sng" dirty="0" smtClean="0"/>
              <a:t>CERT-SE</a:t>
            </a:r>
            <a:r>
              <a:rPr lang="sv-SE" altLang="sv-SE" sz="1200" b="0" dirty="0" smtClean="0"/>
              <a:t>: </a:t>
            </a:r>
            <a:r>
              <a:rPr lang="sv-SE" altLang="sv-SE" sz="1200" b="0" dirty="0" smtClean="0"/>
              <a:t>Detekterar och verifierar och initierar åtgärder för att hantera  IT-incidenter i samhället.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1200" b="0" u="sng" dirty="0" err="1" smtClean="0"/>
              <a:t>CiB</a:t>
            </a:r>
            <a:r>
              <a:rPr lang="sv-SE" altLang="sv-SE" sz="1200" b="0" dirty="0" smtClean="0"/>
              <a:t>: Säkerställer uthållighet i MSB:s operativa beslutsfattande. Fattar  </a:t>
            </a:r>
            <a:r>
              <a:rPr lang="sv-SE" altLang="sv-SE" sz="1200" b="0" dirty="0" err="1" smtClean="0"/>
              <a:t>bla</a:t>
            </a:r>
            <a:r>
              <a:rPr lang="sv-SE" altLang="sv-SE" sz="1200" b="0" dirty="0" smtClean="0"/>
              <a:t> verksamhet- och ekonomiska beslut utanför kontorstid och hemställer om finansiering från SIDA vid insatser.</a:t>
            </a:r>
          </a:p>
          <a:p>
            <a:endParaRPr lang="sv-SE" altLang="sv-SE" sz="1200" b="0" dirty="0" smtClean="0"/>
          </a:p>
          <a:p>
            <a:endParaRPr lang="sv-SE" b="0" dirty="0"/>
          </a:p>
        </p:txBody>
      </p:sp>
      <p:sp>
        <p:nvSpPr>
          <p:cNvPr id="4" name="Platshållare för bildnummer 3"/>
          <p:cNvSpPr>
            <a:spLocks noGrp="1"/>
          </p:cNvSpPr>
          <p:nvPr>
            <p:ph type="sldNum" sz="quarter" idx="10"/>
          </p:nvPr>
        </p:nvSpPr>
        <p:spPr/>
        <p:txBody>
          <a:bodyPr/>
          <a:lstStyle/>
          <a:p>
            <a:fld id="{33B3D4C3-FC6B-4CDF-9301-E57E2CF9E015}" type="slidenum">
              <a:rPr lang="sv-SE" smtClean="0"/>
              <a:t>3</a:t>
            </a:fld>
            <a:endParaRPr lang="sv-SE"/>
          </a:p>
        </p:txBody>
      </p:sp>
    </p:spTree>
    <p:extLst>
      <p:ext uri="{BB962C8B-B14F-4D97-AF65-F5344CB8AC3E}">
        <p14:creationId xmlns:p14="http://schemas.microsoft.com/office/powerpoint/2010/main" val="1202551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sz="1200" b="1" dirty="0" err="1" smtClean="0"/>
              <a:t>TiB</a:t>
            </a:r>
            <a:r>
              <a:rPr lang="sv-SE" sz="1200" b="1" dirty="0" smtClean="0"/>
              <a:t>-funktionen</a:t>
            </a:r>
          </a:p>
          <a:p>
            <a:pPr>
              <a:defRPr/>
            </a:pPr>
            <a:r>
              <a:rPr lang="sv-SE" sz="1200" b="0" dirty="0" err="1" smtClean="0"/>
              <a:t>TiB</a:t>
            </a:r>
            <a:r>
              <a:rPr lang="sv-SE" sz="1200" b="0" dirty="0" smtClean="0"/>
              <a:t>-funktionen består av en</a:t>
            </a:r>
            <a:r>
              <a:rPr lang="sv-SE" sz="1200" b="0" baseline="0" dirty="0" smtClean="0"/>
              <a:t> Tjänsteman i beredskap samt under vardagar även två omvärldsbevakare som stödjer hanteringen. </a:t>
            </a:r>
            <a:r>
              <a:rPr lang="sv-SE" sz="1200" b="0" baseline="0" dirty="0" err="1" smtClean="0"/>
              <a:t>TiB</a:t>
            </a:r>
            <a:r>
              <a:rPr lang="sv-SE" sz="1200" b="0" baseline="0" dirty="0" smtClean="0"/>
              <a:t>-funktionen är</a:t>
            </a:r>
            <a:r>
              <a:rPr lang="sv-SE" sz="1200" b="0" dirty="0" smtClean="0"/>
              <a:t> delat mellan Stockholm och Karlstad vilket ger både flexibilitet och redundans.</a:t>
            </a:r>
          </a:p>
          <a:p>
            <a:pPr>
              <a:defRPr/>
            </a:pPr>
            <a:r>
              <a:rPr lang="sv-SE" sz="1200" b="0" dirty="0" err="1" smtClean="0"/>
              <a:t>TiB</a:t>
            </a:r>
            <a:r>
              <a:rPr lang="sv-SE" sz="1200" b="0" dirty="0" smtClean="0"/>
              <a:t> finns på kontoret till </a:t>
            </a:r>
            <a:r>
              <a:rPr lang="sv-SE" sz="1200" b="0" dirty="0" err="1" smtClean="0"/>
              <a:t>kl</a:t>
            </a:r>
            <a:r>
              <a:rPr lang="sv-SE" sz="1200" b="0" dirty="0" smtClean="0"/>
              <a:t> 18 på vardagar och har utanför det beredskap och</a:t>
            </a:r>
            <a:r>
              <a:rPr lang="sv-SE" sz="1200" b="0" baseline="0" dirty="0" smtClean="0"/>
              <a:t> viss arbetstid i hemmet. </a:t>
            </a:r>
          </a:p>
          <a:p>
            <a:pPr>
              <a:defRPr/>
            </a:pPr>
            <a:r>
              <a:rPr lang="sv-SE" sz="1200" b="0" dirty="0" smtClean="0"/>
              <a:t>Förutom tidigare angivna uppgifter så är vi kontaktpunkt in i myndigheten för larm, förfrågningar, för vår insatspersonal samt andra operativa ärenden.</a:t>
            </a:r>
          </a:p>
          <a:p>
            <a:pPr>
              <a:defRPr/>
            </a:pPr>
            <a:r>
              <a:rPr lang="sv-SE" sz="1200" b="0" dirty="0" smtClean="0"/>
              <a:t>Bedriver aktiv omvärldsbevakning: Allriskperspektiv – ingen geografisk eller tematisk avgränsning. Men händelser som kan hota målen för samhällets säkerhet och därmed aktivera MSB:s operativa uppdrag.</a:t>
            </a:r>
          </a:p>
          <a:p>
            <a:pPr marL="171450" indent="-171450">
              <a:buFont typeface="Arial" panose="020B0604020202020204" pitchFamily="34" charset="0"/>
              <a:buChar char="•"/>
              <a:defRPr/>
            </a:pPr>
            <a:r>
              <a:rPr lang="sv-SE" sz="1200" b="0" dirty="0" smtClean="0"/>
              <a:t>Vår operativa omvärldsbevakning kopplat till vår internationella verksamhet handlar främst om att identifiera hot som kan resultera i förfrågningar från FN men också hot som kan ge konsekvenser på platser där det finns mycket människor med hemvist i Sverige. som tex naturkatastrofer. Vi följer givetvis också utvecklingen i de länder där vi har insatspersonal. </a:t>
            </a:r>
          </a:p>
          <a:p>
            <a:pPr marL="171450" indent="-171450">
              <a:buFont typeface="Arial" panose="020B0604020202020204" pitchFamily="34" charset="0"/>
              <a:buChar char="•"/>
              <a:defRPr/>
            </a:pPr>
            <a:r>
              <a:rPr lang="sv-SE" sz="1200" b="0" dirty="0" err="1" smtClean="0"/>
              <a:t>TiB</a:t>
            </a:r>
            <a:r>
              <a:rPr lang="sv-SE" sz="1200" b="0" dirty="0" smtClean="0"/>
              <a:t>-funktionen är också ansvarig för att MSB:s beredskapsorganisation arbetar på ett samordnat sätt och leder också myndighetens stabsorienteringar. Sist men inte minst är vi sammanhållande för myndighetens samlade lägesbilder vid händelser.</a:t>
            </a:r>
          </a:p>
          <a:p>
            <a:pPr marL="171450" indent="-171450">
              <a:buFont typeface="Arial" panose="020B0604020202020204" pitchFamily="34" charset="0"/>
              <a:buChar char="•"/>
              <a:defRPr/>
            </a:pPr>
            <a:r>
              <a:rPr lang="sv-SE" sz="1200" b="0" dirty="0" smtClean="0"/>
              <a:t>Analytiker finns till stöd för</a:t>
            </a:r>
            <a:r>
              <a:rPr lang="sv-SE" sz="1200" b="0" baseline="0" dirty="0" smtClean="0"/>
              <a:t> att bedöma vilka konsekvenser en händelse kan få för olika delar av samhället.</a:t>
            </a:r>
            <a:r>
              <a:rPr lang="sv-SE" sz="1200" b="0" dirty="0" smtClean="0"/>
              <a:t> </a:t>
            </a:r>
          </a:p>
          <a:p>
            <a:pPr>
              <a:defRPr/>
            </a:pPr>
            <a:endParaRPr lang="sv-SE" sz="1200" b="0" dirty="0" smtClean="0"/>
          </a:p>
          <a:p>
            <a:pPr eaLnBrk="1" hangingPunct="1">
              <a:defRPr/>
            </a:pPr>
            <a:r>
              <a:rPr lang="sv-SE" sz="1200" b="0" dirty="0" smtClean="0"/>
              <a:t>Förutom alla dessa uppgifter bedriver vi också en del utbildning externt där vi </a:t>
            </a:r>
            <a:r>
              <a:rPr lang="sv-SE" sz="1200" b="0" dirty="0" err="1" smtClean="0"/>
              <a:t>bl.a</a:t>
            </a:r>
            <a:r>
              <a:rPr lang="sv-SE" sz="1200" b="0" dirty="0" smtClean="0"/>
              <a:t> har stöttat i metoder för omvärldsbevakning. Bl.a. kan nämnas Polisen, räddningstjänstförbund, KKC på RK, vi hjälpte Energimyndigheten att bygga upp sin </a:t>
            </a:r>
            <a:r>
              <a:rPr lang="sv-SE" sz="1200" b="0" dirty="0" err="1" smtClean="0"/>
              <a:t>TiB</a:t>
            </a:r>
            <a:r>
              <a:rPr lang="sv-SE" sz="1200" b="0" dirty="0" smtClean="0"/>
              <a:t>-funktion m.fl. Senast i dec har vi haft två medarbetare i </a:t>
            </a:r>
            <a:r>
              <a:rPr lang="sv-SE" sz="1200" b="0" dirty="0" err="1" smtClean="0"/>
              <a:t>Erbil</a:t>
            </a:r>
            <a:r>
              <a:rPr lang="sv-SE" sz="1200" b="0" dirty="0" smtClean="0"/>
              <a:t> Irak som stöttat med att bygga upp Kurdistans inrikesministeriums krisledningscentral.</a:t>
            </a:r>
          </a:p>
          <a:p>
            <a:pPr eaLnBrk="1" hangingPunct="1">
              <a:defRPr/>
            </a:pPr>
            <a:endParaRPr lang="sv-SE" b="0" dirty="0" smtClean="0"/>
          </a:p>
          <a:p>
            <a:endParaRPr lang="sv-SE" b="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984D61-C859-4AB3-84E5-7655A0AB57E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4225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Förstärkningsresurser</a:t>
            </a:r>
          </a:p>
          <a:p>
            <a:r>
              <a:rPr lang="sv-SE" dirty="0" smtClean="0"/>
              <a:t>Kommunerna ska själva, så långt det är möjligt, klara att hantera sina risker. De förväntas samverka inom regionen kring händelser de inte kan klara själva. För situationer när händelsen är alltför komplex, alltför stor eller långdragen för att inte heller regionens samlade resurser ska räcka till, har MSB förstärkningsresurser inom olika områden som kan användas. MSB har resurser i form av utrustning, men vid vissa händelser finns också personal som stöttar vid insatsen. Resurserna är främst avsedda för nationellt bruk, men kan vid behov också användas internationellt.</a:t>
            </a:r>
          </a:p>
          <a:p>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33B3D4C3-FC6B-4CDF-9301-E57E2CF9E015}" type="slidenum">
              <a:rPr lang="sv-SE" smtClean="0"/>
              <a:t>5</a:t>
            </a:fld>
            <a:endParaRPr lang="sv-SE"/>
          </a:p>
        </p:txBody>
      </p:sp>
    </p:spTree>
    <p:extLst>
      <p:ext uri="{BB962C8B-B14F-4D97-AF65-F5344CB8AC3E}">
        <p14:creationId xmlns:p14="http://schemas.microsoft.com/office/powerpoint/2010/main" val="2335492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b="1" dirty="0" smtClean="0"/>
              <a:t>Beredskap för stöd inom området räddningstjänst</a:t>
            </a:r>
          </a:p>
          <a:p>
            <a:r>
              <a:rPr lang="sv-SE" altLang="sv-SE" sz="1200" b="0" dirty="0" smtClean="0"/>
              <a:t>Räddningstjänststöd ansvarar för att målgrupperna på lokal, regional och nationell nivå dygnet runt kan få tillgång till MSB:s resurspersoner och nätverk vid händelser som berör räddningstjänst. Beredskapen ger stöd när det gäller normativa ställningstaganden, strategiskt stöd och råd i operativ hantering av händelser till landets räddningstjänster.</a:t>
            </a:r>
          </a:p>
          <a:p>
            <a:r>
              <a:rPr lang="sv-SE" sz="1200" b="0" dirty="0" smtClean="0"/>
              <a:t>Nås via MSB </a:t>
            </a:r>
            <a:r>
              <a:rPr lang="sv-SE" sz="1200" b="0" dirty="0" err="1" smtClean="0"/>
              <a:t>TiB</a:t>
            </a:r>
            <a:r>
              <a:rPr lang="sv-SE" sz="1200" b="0" dirty="0" smtClean="0"/>
              <a:t>.</a:t>
            </a:r>
            <a:endParaRPr lang="sv-SE" dirty="0"/>
          </a:p>
        </p:txBody>
      </p:sp>
      <p:sp>
        <p:nvSpPr>
          <p:cNvPr id="4" name="Platshållare för bildnummer 3"/>
          <p:cNvSpPr>
            <a:spLocks noGrp="1"/>
          </p:cNvSpPr>
          <p:nvPr>
            <p:ph type="sldNum" sz="quarter" idx="10"/>
          </p:nvPr>
        </p:nvSpPr>
        <p:spPr/>
        <p:txBody>
          <a:bodyPr/>
          <a:lstStyle/>
          <a:p>
            <a:fld id="{33B3D4C3-FC6B-4CDF-9301-E57E2CF9E015}" type="slidenum">
              <a:rPr lang="sv-SE" smtClean="0"/>
              <a:t>6</a:t>
            </a:fld>
            <a:endParaRPr lang="sv-SE"/>
          </a:p>
        </p:txBody>
      </p:sp>
    </p:spTree>
    <p:extLst>
      <p:ext uri="{BB962C8B-B14F-4D97-AF65-F5344CB8AC3E}">
        <p14:creationId xmlns:p14="http://schemas.microsoft.com/office/powerpoint/2010/main" val="1443166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781200" y="1602000"/>
            <a:ext cx="7970400" cy="1296000"/>
          </a:xfrm>
        </p:spPr>
        <p:txBody>
          <a:bodyPr>
            <a:normAutofit/>
          </a:bodyPr>
          <a:lstStyle>
            <a:lvl1pPr algn="l">
              <a:defRPr sz="2800" b="1">
                <a:solidFill>
                  <a:schemeClr val="tx2"/>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763200" y="3214800"/>
            <a:ext cx="6904800" cy="1753200"/>
          </a:xfrm>
        </p:spPr>
        <p:txBody>
          <a:bodyPr>
            <a:normAutofit/>
          </a:bodyPr>
          <a:lstStyle>
            <a:lvl1pPr marL="0" indent="0" algn="l">
              <a:buNone/>
              <a:defRPr sz="2800"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sp>
        <p:nvSpPr>
          <p:cNvPr id="4" name="Platshållare för datum 3"/>
          <p:cNvSpPr>
            <a:spLocks noGrp="1"/>
          </p:cNvSpPr>
          <p:nvPr>
            <p:ph type="dt" sz="half" idx="10"/>
          </p:nvPr>
        </p:nvSpPr>
        <p:spPr>
          <a:xfrm>
            <a:off x="745200" y="6245999"/>
            <a:ext cx="1306800" cy="475200"/>
          </a:xfrm>
          <a:prstGeom prst="rect">
            <a:avLst/>
          </a:prstGeom>
        </p:spPr>
        <p:txBody>
          <a:bodyPr/>
          <a:lstStyle>
            <a:lvl1pPr>
              <a:defRPr sz="1100">
                <a:latin typeface="+mj-lt"/>
              </a:defRPr>
            </a:lvl1pPr>
          </a:lstStyle>
          <a:p>
            <a:fld id="{3F7F1F7E-B7DE-4813-8483-B75470505F64}" type="datetimeFigureOut">
              <a:rPr lang="sv-SE" smtClean="0">
                <a:solidFill>
                  <a:prstClr val="black"/>
                </a:solidFill>
              </a:rPr>
              <a:pPr/>
              <a:t>2017-11-01</a:t>
            </a:fld>
            <a:endParaRPr lang="sv-SE" dirty="0">
              <a:solidFill>
                <a:prstClr val="black"/>
              </a:solidFill>
            </a:endParaRPr>
          </a:p>
        </p:txBody>
      </p:sp>
      <p:sp>
        <p:nvSpPr>
          <p:cNvPr id="5" name="Platshållare för sidfot 4"/>
          <p:cNvSpPr>
            <a:spLocks noGrp="1"/>
          </p:cNvSpPr>
          <p:nvPr>
            <p:ph type="ftr" sz="quarter" idx="11"/>
          </p:nvPr>
        </p:nvSpPr>
        <p:spPr>
          <a:xfrm>
            <a:off x="2268000" y="6246000"/>
            <a:ext cx="5112000" cy="475200"/>
          </a:xfrm>
          <a:prstGeom prst="rect">
            <a:avLst/>
          </a:prstGeom>
        </p:spPr>
        <p:txBody>
          <a:bodyPr/>
          <a:lstStyle>
            <a:lvl1pPr>
              <a:defRPr sz="1100">
                <a:latin typeface="+mj-lt"/>
              </a:defRPr>
            </a:lvl1pPr>
          </a:lstStyle>
          <a:p>
            <a:endParaRPr lang="sv-SE" dirty="0"/>
          </a:p>
        </p:txBody>
      </p:sp>
      <p:sp>
        <p:nvSpPr>
          <p:cNvPr id="6" name="Platshållare för bildnummer 5"/>
          <p:cNvSpPr>
            <a:spLocks noGrp="1"/>
          </p:cNvSpPr>
          <p:nvPr>
            <p:ph type="sldNum" sz="quarter" idx="12"/>
          </p:nvPr>
        </p:nvSpPr>
        <p:spPr>
          <a:xfrm>
            <a:off x="7524000" y="6246000"/>
            <a:ext cx="1162800" cy="475200"/>
          </a:xfrm>
          <a:prstGeom prst="rect">
            <a:avLst/>
          </a:prstGeom>
        </p:spPr>
        <p:txBody>
          <a:bodyPr/>
          <a:lstStyle>
            <a:lvl1pPr>
              <a:defRPr sz="1100">
                <a:latin typeface="+mj-lt"/>
              </a:defRPr>
            </a:lvl1pPr>
          </a:lstStyle>
          <a:p>
            <a:fld id="{D71179CC-12DF-4212-B858-03EBF59C5F9D}" type="slidenum">
              <a:rPr lang="sv-SE" smtClean="0">
                <a:solidFill>
                  <a:prstClr val="black"/>
                </a:solidFill>
              </a:rPr>
              <a:pPr/>
              <a:t>‹#›</a:t>
            </a:fld>
            <a:endParaRPr lang="sv-SE">
              <a:solidFill>
                <a:prstClr val="black"/>
              </a:solidFill>
            </a:endParaRPr>
          </a:p>
        </p:txBody>
      </p:sp>
      <p:grpSp>
        <p:nvGrpSpPr>
          <p:cNvPr id="7" name="Grupp 6"/>
          <p:cNvGrpSpPr/>
          <p:nvPr userDrawn="1"/>
        </p:nvGrpSpPr>
        <p:grpSpPr>
          <a:xfrm>
            <a:off x="0" y="0"/>
            <a:ext cx="9144000" cy="1152525"/>
            <a:chOff x="0" y="0"/>
            <a:chExt cx="9144000" cy="1152525"/>
          </a:xfrm>
        </p:grpSpPr>
        <p:sp>
          <p:nvSpPr>
            <p:cNvPr id="8" name="Rectangle 21"/>
            <p:cNvSpPr>
              <a:spLocks noChangeArrowheads="1"/>
            </p:cNvSpPr>
            <p:nvPr/>
          </p:nvSpPr>
          <p:spPr bwMode="auto">
            <a:xfrm>
              <a:off x="0" y="0"/>
              <a:ext cx="9144000" cy="11525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solidFill>
                  <a:prstClr val="black"/>
                </a:solidFill>
              </a:endParaRPr>
            </a:p>
          </p:txBody>
        </p:sp>
        <p:pic>
          <p:nvPicPr>
            <p:cNvPr id="9" name="Picture 22" descr="MSB_logotyp_far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9750" y="250825"/>
              <a:ext cx="1622425" cy="7191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20346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om">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600"/>
            <a:ext cx="8229600" cy="1144800"/>
          </a:xfrm>
        </p:spPr>
        <p:txBody>
          <a:bodyPr/>
          <a:lstStyle/>
          <a:p>
            <a:r>
              <a:rPr lang="sv-SE" smtClean="0"/>
              <a:t>Klicka här för att ändra format</a:t>
            </a:r>
            <a:endParaRPr lang="sv-SE"/>
          </a:p>
        </p:txBody>
      </p:sp>
    </p:spTree>
    <p:extLst>
      <p:ext uri="{BB962C8B-B14F-4D97-AF65-F5344CB8AC3E}">
        <p14:creationId xmlns:p14="http://schemas.microsoft.com/office/powerpoint/2010/main" val="230018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p>
            <a:fld id="{3F7F1F7E-B7DE-4813-8483-B75470505F64}" type="datetimeFigureOut">
              <a:rPr lang="sv-SE" smtClean="0">
                <a:solidFill>
                  <a:prstClr val="black"/>
                </a:solidFill>
              </a:rPr>
              <a:pPr/>
              <a:t>2017-11-01</a:t>
            </a:fld>
            <a:endParaRPr lang="sv-SE" dirty="0">
              <a:solidFill>
                <a:prstClr val="black"/>
              </a:solidFill>
            </a:endParaRPr>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a:lstStyle/>
          <a:p>
            <a:fld id="{D71179CC-12DF-4212-B858-03EBF59C5F9D}" type="slidenum">
              <a:rPr lang="sv-SE" smtClean="0">
                <a:solidFill>
                  <a:prstClr val="black"/>
                </a:solidFill>
              </a:rPr>
              <a:pPr/>
              <a:t>‹#›</a:t>
            </a:fld>
            <a:endParaRPr lang="sv-SE">
              <a:solidFill>
                <a:prstClr val="black"/>
              </a:solidFill>
            </a:endParaRPr>
          </a:p>
        </p:txBody>
      </p:sp>
      <p:grpSp>
        <p:nvGrpSpPr>
          <p:cNvPr id="7" name="Grupp 6"/>
          <p:cNvGrpSpPr/>
          <p:nvPr userDrawn="1"/>
        </p:nvGrpSpPr>
        <p:grpSpPr>
          <a:xfrm>
            <a:off x="250825" y="6308725"/>
            <a:ext cx="8713788" cy="360363"/>
            <a:chOff x="250825" y="6308725"/>
            <a:chExt cx="8713788" cy="360363"/>
          </a:xfrm>
        </p:grpSpPr>
        <p:sp>
          <p:nvSpPr>
            <p:cNvPr id="8" name="Line 27"/>
            <p:cNvSpPr>
              <a:spLocks noChangeShapeType="1"/>
            </p:cNvSpPr>
            <p:nvPr/>
          </p:nvSpPr>
          <p:spPr bwMode="auto">
            <a:xfrm>
              <a:off x="250825" y="6308725"/>
              <a:ext cx="8642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solidFill>
                  <a:prstClr val="black"/>
                </a:solidFill>
              </a:endParaRPr>
            </a:p>
          </p:txBody>
        </p:sp>
        <p:sp>
          <p:nvSpPr>
            <p:cNvPr id="9" name="Text Box 28"/>
            <p:cNvSpPr txBox="1">
              <a:spLocks noChangeArrowheads="1"/>
            </p:cNvSpPr>
            <p:nvPr/>
          </p:nvSpPr>
          <p:spPr bwMode="auto">
            <a:xfrm>
              <a:off x="5580063" y="6440488"/>
              <a:ext cx="33845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sv-SE" sz="900" b="1" dirty="0">
                  <a:solidFill>
                    <a:prstClr val="black"/>
                  </a:solidFill>
                  <a:latin typeface="Verdana"/>
                </a:rPr>
                <a:t>Myndigheten för samhällsskydd och beredskap</a:t>
              </a:r>
            </a:p>
          </p:txBody>
        </p:sp>
      </p:grpSp>
    </p:spTree>
    <p:extLst>
      <p:ext uri="{BB962C8B-B14F-4D97-AF65-F5344CB8AC3E}">
        <p14:creationId xmlns:p14="http://schemas.microsoft.com/office/powerpoint/2010/main" val="3670478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900000" y="2484000"/>
            <a:ext cx="3744000" cy="35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932040" y="2492896"/>
            <a:ext cx="3744000" cy="35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a:xfrm>
            <a:off x="457200" y="6356350"/>
            <a:ext cx="2133600" cy="365125"/>
          </a:xfrm>
          <a:prstGeom prst="rect">
            <a:avLst/>
          </a:prstGeom>
        </p:spPr>
        <p:txBody>
          <a:bodyPr/>
          <a:lstStyle/>
          <a:p>
            <a:fld id="{3F7F1F7E-B7DE-4813-8483-B75470505F64}" type="datetimeFigureOut">
              <a:rPr lang="sv-SE" smtClean="0">
                <a:solidFill>
                  <a:prstClr val="black"/>
                </a:solidFill>
              </a:rPr>
              <a:pPr/>
              <a:t>2017-11-01</a:t>
            </a:fld>
            <a:endParaRPr lang="sv-SE" dirty="0">
              <a:solidFill>
                <a:prstClr val="black"/>
              </a:solidFill>
            </a:endParaRPr>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p>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a:lstStyle/>
          <a:p>
            <a:fld id="{D71179CC-12DF-4212-B858-03EBF59C5F9D}" type="slidenum">
              <a:rPr lang="sv-SE" smtClean="0">
                <a:solidFill>
                  <a:prstClr val="black"/>
                </a:solidFill>
              </a:rPr>
              <a:pPr/>
              <a:t>‹#›</a:t>
            </a:fld>
            <a:endParaRPr lang="sv-SE">
              <a:solidFill>
                <a:prstClr val="black"/>
              </a:solidFill>
            </a:endParaRPr>
          </a:p>
        </p:txBody>
      </p:sp>
      <p:grpSp>
        <p:nvGrpSpPr>
          <p:cNvPr id="8" name="Grupp 7"/>
          <p:cNvGrpSpPr/>
          <p:nvPr userDrawn="1"/>
        </p:nvGrpSpPr>
        <p:grpSpPr>
          <a:xfrm>
            <a:off x="250825" y="6308725"/>
            <a:ext cx="8713788" cy="360363"/>
            <a:chOff x="250825" y="6308725"/>
            <a:chExt cx="8713788" cy="360363"/>
          </a:xfrm>
        </p:grpSpPr>
        <p:sp>
          <p:nvSpPr>
            <p:cNvPr id="9" name="Line 27"/>
            <p:cNvSpPr>
              <a:spLocks noChangeShapeType="1"/>
            </p:cNvSpPr>
            <p:nvPr/>
          </p:nvSpPr>
          <p:spPr bwMode="auto">
            <a:xfrm>
              <a:off x="250825" y="6308725"/>
              <a:ext cx="8642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solidFill>
                  <a:prstClr val="black"/>
                </a:solidFill>
              </a:endParaRPr>
            </a:p>
          </p:txBody>
        </p:sp>
        <p:sp>
          <p:nvSpPr>
            <p:cNvPr id="10" name="Text Box 28"/>
            <p:cNvSpPr txBox="1">
              <a:spLocks noChangeArrowheads="1"/>
            </p:cNvSpPr>
            <p:nvPr/>
          </p:nvSpPr>
          <p:spPr bwMode="auto">
            <a:xfrm>
              <a:off x="5580063" y="6440488"/>
              <a:ext cx="33845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sv-SE" sz="900" b="1" dirty="0">
                  <a:solidFill>
                    <a:prstClr val="black"/>
                  </a:solidFill>
                  <a:latin typeface="Verdana"/>
                </a:rPr>
                <a:t>Myndigheten för samhällsskydd och beredskap</a:t>
              </a:r>
            </a:p>
          </p:txBody>
        </p:sp>
      </p:grpSp>
    </p:spTree>
    <p:extLst>
      <p:ext uri="{BB962C8B-B14F-4D97-AF65-F5344CB8AC3E}">
        <p14:creationId xmlns:p14="http://schemas.microsoft.com/office/powerpoint/2010/main" val="370726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457200" y="6356350"/>
            <a:ext cx="2133600" cy="365125"/>
          </a:xfrm>
          <a:prstGeom prst="rect">
            <a:avLst/>
          </a:prstGeom>
        </p:spPr>
        <p:txBody>
          <a:bodyPr/>
          <a:lstStyle/>
          <a:p>
            <a:fld id="{3F7F1F7E-B7DE-4813-8483-B75470505F64}" type="datetimeFigureOut">
              <a:rPr lang="sv-SE" smtClean="0">
                <a:solidFill>
                  <a:prstClr val="black"/>
                </a:solidFill>
              </a:rPr>
              <a:pPr/>
              <a:t>2017-11-01</a:t>
            </a:fld>
            <a:endParaRPr lang="sv-SE" dirty="0">
              <a:solidFill>
                <a:prstClr val="black"/>
              </a:solidFill>
            </a:endParaRPr>
          </a:p>
        </p:txBody>
      </p:sp>
      <p:sp>
        <p:nvSpPr>
          <p:cNvPr id="4" name="Platshållare för sidfot 3"/>
          <p:cNvSpPr>
            <a:spLocks noGrp="1"/>
          </p:cNvSpPr>
          <p:nvPr>
            <p:ph type="ftr" sz="quarter" idx="11"/>
          </p:nvPr>
        </p:nvSpPr>
        <p:spPr>
          <a:xfrm>
            <a:off x="3124200" y="6356350"/>
            <a:ext cx="2895600" cy="365125"/>
          </a:xfrm>
          <a:prstGeom prst="rect">
            <a:avLst/>
          </a:prstGeom>
        </p:spPr>
        <p:txBody>
          <a:bodyPr/>
          <a:lstStyle/>
          <a:p>
            <a:endParaRPr lang="sv-SE"/>
          </a:p>
        </p:txBody>
      </p:sp>
      <p:sp>
        <p:nvSpPr>
          <p:cNvPr id="5" name="Platshållare för bildnummer 4"/>
          <p:cNvSpPr>
            <a:spLocks noGrp="1"/>
          </p:cNvSpPr>
          <p:nvPr>
            <p:ph type="sldNum" sz="quarter" idx="12"/>
          </p:nvPr>
        </p:nvSpPr>
        <p:spPr>
          <a:xfrm>
            <a:off x="6553200" y="6356350"/>
            <a:ext cx="2133600" cy="365125"/>
          </a:xfrm>
          <a:prstGeom prst="rect">
            <a:avLst/>
          </a:prstGeom>
        </p:spPr>
        <p:txBody>
          <a:bodyPr/>
          <a:lstStyle/>
          <a:p>
            <a:fld id="{D71179CC-12DF-4212-B858-03EBF59C5F9D}"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228240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57200" y="6356350"/>
            <a:ext cx="2133600" cy="365125"/>
          </a:xfrm>
          <a:prstGeom prst="rect">
            <a:avLst/>
          </a:prstGeom>
        </p:spPr>
        <p:txBody>
          <a:bodyPr/>
          <a:lstStyle/>
          <a:p>
            <a:fld id="{3F7F1F7E-B7DE-4813-8483-B75470505F64}" type="datetimeFigureOut">
              <a:rPr lang="sv-SE" smtClean="0">
                <a:solidFill>
                  <a:prstClr val="black"/>
                </a:solidFill>
              </a:rPr>
              <a:pPr/>
              <a:t>2017-11-01</a:t>
            </a:fld>
            <a:endParaRPr lang="sv-SE" dirty="0">
              <a:solidFill>
                <a:prstClr val="black"/>
              </a:solidFill>
            </a:endParaRPr>
          </a:p>
        </p:txBody>
      </p:sp>
      <p:sp>
        <p:nvSpPr>
          <p:cNvPr id="3" name="Platshållare för sidfot 2"/>
          <p:cNvSpPr>
            <a:spLocks noGrp="1"/>
          </p:cNvSpPr>
          <p:nvPr>
            <p:ph type="ftr" sz="quarter" idx="11"/>
          </p:nvPr>
        </p:nvSpPr>
        <p:spPr>
          <a:xfrm>
            <a:off x="3124200" y="6356350"/>
            <a:ext cx="2895600" cy="365125"/>
          </a:xfrm>
          <a:prstGeom prst="rect">
            <a:avLst/>
          </a:prstGeom>
        </p:spPr>
        <p:txBody>
          <a:bodyPr/>
          <a:lstStyle/>
          <a:p>
            <a:endParaRPr lang="sv-SE"/>
          </a:p>
        </p:txBody>
      </p:sp>
      <p:sp>
        <p:nvSpPr>
          <p:cNvPr id="4" name="Platshållare för bildnummer 3"/>
          <p:cNvSpPr>
            <a:spLocks noGrp="1"/>
          </p:cNvSpPr>
          <p:nvPr>
            <p:ph type="sldNum" sz="quarter" idx="12"/>
          </p:nvPr>
        </p:nvSpPr>
        <p:spPr>
          <a:xfrm>
            <a:off x="6553200" y="6356350"/>
            <a:ext cx="2133600" cy="365125"/>
          </a:xfrm>
          <a:prstGeom prst="rect">
            <a:avLst/>
          </a:prstGeom>
        </p:spPr>
        <p:txBody>
          <a:bodyPr/>
          <a:lstStyle/>
          <a:p>
            <a:fld id="{D71179CC-12DF-4212-B858-03EBF59C5F9D}"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1071595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11" name="Bildobjekt 10" descr="vit_sma_rutor.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Rubrik 1"/>
          <p:cNvSpPr>
            <a:spLocks noGrp="1"/>
          </p:cNvSpPr>
          <p:nvPr>
            <p:ph type="title"/>
          </p:nvPr>
        </p:nvSpPr>
        <p:spPr>
          <a:xfrm>
            <a:off x="457200" y="273600"/>
            <a:ext cx="8229600" cy="1144800"/>
          </a:xfrm>
        </p:spPr>
        <p:txBody>
          <a:bodyPr/>
          <a:lstStyle/>
          <a:p>
            <a:r>
              <a:rPr lang="sv-SE" smtClean="0"/>
              <a:t>Klicka här för att ändra format</a:t>
            </a:r>
            <a:endParaRPr lang="sv-SE"/>
          </a:p>
        </p:txBody>
      </p:sp>
      <p:sp>
        <p:nvSpPr>
          <p:cNvPr id="13" name="Platshållare för innehåll 2"/>
          <p:cNvSpPr>
            <a:spLocks noGrp="1"/>
          </p:cNvSpPr>
          <p:nvPr>
            <p:ph idx="1"/>
          </p:nvPr>
        </p:nvSpPr>
        <p:spPr>
          <a:xfrm>
            <a:off x="457200" y="1602000"/>
            <a:ext cx="8229600" cy="4525200"/>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1218958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om">
    <p:spTree>
      <p:nvGrpSpPr>
        <p:cNvPr id="1" name=""/>
        <p:cNvGrpSpPr/>
        <p:nvPr/>
      </p:nvGrpSpPr>
      <p:grpSpPr>
        <a:xfrm>
          <a:off x="0" y="0"/>
          <a:ext cx="0" cy="0"/>
          <a:chOff x="0" y="0"/>
          <a:chExt cx="0" cy="0"/>
        </a:xfrm>
      </p:grpSpPr>
      <p:pic>
        <p:nvPicPr>
          <p:cNvPr id="10" name="Bildobjekt 9" descr="bla-bakgrund.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80512" cy="6885384"/>
          </a:xfrm>
          <a:prstGeom prst="rect">
            <a:avLst/>
          </a:prstGeom>
        </p:spPr>
      </p:pic>
      <p:pic>
        <p:nvPicPr>
          <p:cNvPr id="11" name="Picture 22" descr="MSB_logotyp_far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39750" y="250825"/>
            <a:ext cx="1622425" cy="719138"/>
          </a:xfrm>
          <a:prstGeom prst="rect">
            <a:avLst/>
          </a:prstGeom>
          <a:noFill/>
          <a:extLst>
            <a:ext uri="{909E8E84-426E-40DD-AFC4-6F175D3DCCD1}">
              <a14:hiddenFill xmlns:a14="http://schemas.microsoft.com/office/drawing/2010/main">
                <a:solidFill>
                  <a:srgbClr val="FFFFFF"/>
                </a:solidFill>
              </a14:hiddenFill>
            </a:ext>
          </a:extLst>
        </p:spPr>
      </p:pic>
      <p:sp>
        <p:nvSpPr>
          <p:cNvPr id="12" name="Rubrik 1"/>
          <p:cNvSpPr>
            <a:spLocks noGrp="1"/>
          </p:cNvSpPr>
          <p:nvPr>
            <p:ph type="title"/>
          </p:nvPr>
        </p:nvSpPr>
        <p:spPr>
          <a:xfrm>
            <a:off x="936625" y="2276872"/>
            <a:ext cx="8229600" cy="2304256"/>
          </a:xfrm>
        </p:spPr>
        <p:txBody>
          <a:bodyPr>
            <a:noAutofit/>
          </a:bodyPr>
          <a:lstStyle>
            <a:lvl1pPr>
              <a:defRPr sz="4400">
                <a:solidFill>
                  <a:srgbClr val="FFFFFF"/>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050450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Endast rubrik">
    <p:spTree>
      <p:nvGrpSpPr>
        <p:cNvPr id="1" name=""/>
        <p:cNvGrpSpPr/>
        <p:nvPr/>
      </p:nvGrpSpPr>
      <p:grpSpPr>
        <a:xfrm>
          <a:off x="0" y="0"/>
          <a:ext cx="0" cy="0"/>
          <a:chOff x="0" y="0"/>
          <a:chExt cx="0" cy="0"/>
        </a:xfrm>
      </p:grpSpPr>
      <p:pic>
        <p:nvPicPr>
          <p:cNvPr id="11" name="Bildobjekt 10" descr="vit_sma_rutor.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Rubrik 1"/>
          <p:cNvSpPr>
            <a:spLocks noGrp="1"/>
          </p:cNvSpPr>
          <p:nvPr>
            <p:ph type="title"/>
          </p:nvPr>
        </p:nvSpPr>
        <p:spPr>
          <a:xfrm>
            <a:off x="457200" y="273600"/>
            <a:ext cx="8229600" cy="1144800"/>
          </a:xfrm>
        </p:spPr>
        <p:txBody>
          <a:bodyPr/>
          <a:lstStyle/>
          <a:p>
            <a:r>
              <a:rPr lang="sv-SE" smtClean="0"/>
              <a:t>Klicka här för att ändra format</a:t>
            </a:r>
            <a:endParaRPr lang="sv-SE"/>
          </a:p>
        </p:txBody>
      </p:sp>
      <p:sp>
        <p:nvSpPr>
          <p:cNvPr id="13" name="Platshållare för innehåll 2"/>
          <p:cNvSpPr>
            <a:spLocks noGrp="1"/>
          </p:cNvSpPr>
          <p:nvPr>
            <p:ph idx="1"/>
          </p:nvPr>
        </p:nvSpPr>
        <p:spPr>
          <a:xfrm>
            <a:off x="457200" y="1602000"/>
            <a:ext cx="8229600" cy="4525200"/>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217510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om">
    <p:spTree>
      <p:nvGrpSpPr>
        <p:cNvPr id="1" name=""/>
        <p:cNvGrpSpPr/>
        <p:nvPr/>
      </p:nvGrpSpPr>
      <p:grpSpPr>
        <a:xfrm>
          <a:off x="0" y="0"/>
          <a:ext cx="0" cy="0"/>
          <a:chOff x="0" y="0"/>
          <a:chExt cx="0" cy="0"/>
        </a:xfrm>
      </p:grpSpPr>
      <p:pic>
        <p:nvPicPr>
          <p:cNvPr id="10" name="Bildobjekt 9" descr="bla-bakgrund.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80512" cy="6885384"/>
          </a:xfrm>
          <a:prstGeom prst="rect">
            <a:avLst/>
          </a:prstGeom>
        </p:spPr>
      </p:pic>
      <p:pic>
        <p:nvPicPr>
          <p:cNvPr id="11" name="Picture 22" descr="MSB_logotyp_far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39750" y="250825"/>
            <a:ext cx="1622425" cy="719138"/>
          </a:xfrm>
          <a:prstGeom prst="rect">
            <a:avLst/>
          </a:prstGeom>
          <a:noFill/>
          <a:extLst>
            <a:ext uri="{909E8E84-426E-40DD-AFC4-6F175D3DCCD1}">
              <a14:hiddenFill xmlns:a14="http://schemas.microsoft.com/office/drawing/2010/main">
                <a:solidFill>
                  <a:srgbClr val="FFFFFF"/>
                </a:solidFill>
              </a14:hiddenFill>
            </a:ext>
          </a:extLst>
        </p:spPr>
      </p:pic>
      <p:sp>
        <p:nvSpPr>
          <p:cNvPr id="12" name="Rubrik 1"/>
          <p:cNvSpPr>
            <a:spLocks noGrp="1"/>
          </p:cNvSpPr>
          <p:nvPr>
            <p:ph type="title"/>
          </p:nvPr>
        </p:nvSpPr>
        <p:spPr>
          <a:xfrm>
            <a:off x="936625" y="2276872"/>
            <a:ext cx="8229600" cy="2304256"/>
          </a:xfrm>
        </p:spPr>
        <p:txBody>
          <a:bodyPr>
            <a:noAutofit/>
          </a:bodyPr>
          <a:lstStyle>
            <a:lvl1pPr>
              <a:defRPr sz="4400">
                <a:solidFill>
                  <a:srgbClr val="FFFFFF"/>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4274693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00000" y="1555200"/>
            <a:ext cx="7761600" cy="648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900000" y="2484000"/>
            <a:ext cx="7772400" cy="35388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grpSp>
        <p:nvGrpSpPr>
          <p:cNvPr id="9" name="Grupp 8"/>
          <p:cNvGrpSpPr/>
          <p:nvPr/>
        </p:nvGrpSpPr>
        <p:grpSpPr>
          <a:xfrm>
            <a:off x="0" y="0"/>
            <a:ext cx="9144000" cy="1152525"/>
            <a:chOff x="0" y="0"/>
            <a:chExt cx="9144000" cy="1152525"/>
          </a:xfrm>
        </p:grpSpPr>
        <p:sp>
          <p:nvSpPr>
            <p:cNvPr id="7" name="Rectangle 14"/>
            <p:cNvSpPr>
              <a:spLocks noChangeArrowheads="1"/>
            </p:cNvSpPr>
            <p:nvPr userDrawn="1"/>
          </p:nvSpPr>
          <p:spPr bwMode="auto">
            <a:xfrm>
              <a:off x="0" y="0"/>
              <a:ext cx="9144000" cy="11525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pic>
          <p:nvPicPr>
            <p:cNvPr id="8" name="Picture 17" descr="MSB_logotyp_far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539750" y="250825"/>
              <a:ext cx="1622425" cy="719138"/>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Platshållare för datum 3"/>
          <p:cNvSpPr>
            <a:spLocks noGrp="1"/>
          </p:cNvSpPr>
          <p:nvPr>
            <p:ph type="dt" sz="half" idx="2"/>
          </p:nvPr>
        </p:nvSpPr>
        <p:spPr>
          <a:xfrm>
            <a:off x="745200" y="6245999"/>
            <a:ext cx="1306800" cy="475200"/>
          </a:xfrm>
          <a:prstGeom prst="rect">
            <a:avLst/>
          </a:prstGeom>
        </p:spPr>
        <p:txBody>
          <a:bodyPr/>
          <a:lstStyle>
            <a:lvl1pPr>
              <a:defRPr sz="1100">
                <a:latin typeface="+mj-lt"/>
              </a:defRPr>
            </a:lvl1pPr>
          </a:lstStyle>
          <a:p>
            <a:fld id="{3F7F1F7E-B7DE-4813-8483-B75470505F64}" type="datetimeFigureOut">
              <a:rPr lang="sv-SE" smtClean="0">
                <a:solidFill>
                  <a:prstClr val="black"/>
                </a:solidFill>
              </a:rPr>
              <a:pPr/>
              <a:t>2017-11-01</a:t>
            </a:fld>
            <a:endParaRPr lang="sv-SE" dirty="0">
              <a:solidFill>
                <a:prstClr val="black"/>
              </a:solidFill>
            </a:endParaRPr>
          </a:p>
        </p:txBody>
      </p:sp>
      <p:sp>
        <p:nvSpPr>
          <p:cNvPr id="11" name="Platshållare för sidfot 4"/>
          <p:cNvSpPr>
            <a:spLocks noGrp="1"/>
          </p:cNvSpPr>
          <p:nvPr>
            <p:ph type="ftr" sz="quarter" idx="3"/>
          </p:nvPr>
        </p:nvSpPr>
        <p:spPr>
          <a:xfrm>
            <a:off x="2268000" y="6246000"/>
            <a:ext cx="5112000" cy="475200"/>
          </a:xfrm>
          <a:prstGeom prst="rect">
            <a:avLst/>
          </a:prstGeom>
        </p:spPr>
        <p:txBody>
          <a:bodyPr/>
          <a:lstStyle>
            <a:lvl1pPr algn="ctr">
              <a:defRPr sz="1100">
                <a:latin typeface="+mj-lt"/>
              </a:defRPr>
            </a:lvl1pPr>
          </a:lstStyle>
          <a:p>
            <a:endParaRPr lang="sv-SE" dirty="0"/>
          </a:p>
        </p:txBody>
      </p:sp>
      <p:sp>
        <p:nvSpPr>
          <p:cNvPr id="12" name="Platshållare för bildnummer 5"/>
          <p:cNvSpPr>
            <a:spLocks noGrp="1"/>
          </p:cNvSpPr>
          <p:nvPr>
            <p:ph type="sldNum" sz="quarter" idx="4"/>
          </p:nvPr>
        </p:nvSpPr>
        <p:spPr>
          <a:xfrm>
            <a:off x="7524000" y="6246000"/>
            <a:ext cx="1162800" cy="475200"/>
          </a:xfrm>
          <a:prstGeom prst="rect">
            <a:avLst/>
          </a:prstGeom>
        </p:spPr>
        <p:txBody>
          <a:bodyPr/>
          <a:lstStyle>
            <a:lvl1pPr>
              <a:defRPr sz="1100">
                <a:latin typeface="+mj-lt"/>
              </a:defRPr>
            </a:lvl1pPr>
          </a:lstStyle>
          <a:p>
            <a:fld id="{D71179CC-12DF-4212-B858-03EBF59C5F9D}"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103532569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39" r:id="rId6"/>
    <p:sldLayoutId id="2147483740" r:id="rId7"/>
    <p:sldLayoutId id="2147483720" r:id="rId8"/>
    <p:sldLayoutId id="2147483721" r:id="rId9"/>
    <p:sldLayoutId id="2147483722" r:id="rId10"/>
  </p:sldLayoutIdLst>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hyperlink" Target="http://www.gdacs.org/" TargetMode="Externa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hyperlink" Target="mailto:tib@msb.s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131840" y="87624"/>
            <a:ext cx="5616624" cy="1144800"/>
          </a:xfrm>
        </p:spPr>
        <p:txBody>
          <a:bodyPr>
            <a:normAutofit/>
          </a:bodyPr>
          <a:lstStyle/>
          <a:p>
            <a:r>
              <a:rPr lang="sv-SE" dirty="0" err="1" smtClean="0"/>
              <a:t>MSB:s</a:t>
            </a:r>
            <a:r>
              <a:rPr lang="sv-SE" dirty="0" smtClean="0"/>
              <a:t> operativa uppdrag</a:t>
            </a:r>
            <a:endParaRPr lang="sv-SE" dirty="0"/>
          </a:p>
        </p:txBody>
      </p:sp>
      <p:sp>
        <p:nvSpPr>
          <p:cNvPr id="3" name="Platshållare för innehåll 2"/>
          <p:cNvSpPr>
            <a:spLocks noGrp="1"/>
          </p:cNvSpPr>
          <p:nvPr>
            <p:ph idx="1"/>
          </p:nvPr>
        </p:nvSpPr>
        <p:spPr/>
        <p:txBody>
          <a:bodyPr/>
          <a:lstStyle/>
          <a:p>
            <a:endParaRPr lang="sv-SE" sz="2000" dirty="0" smtClean="0"/>
          </a:p>
          <a:p>
            <a:endParaRPr lang="sv-SE" sz="2000" dirty="0"/>
          </a:p>
          <a:p>
            <a:endParaRPr lang="sv-SE" sz="2000" dirty="0" smtClean="0"/>
          </a:p>
          <a:p>
            <a:pPr marL="0" indent="0">
              <a:buNone/>
            </a:pPr>
            <a:endParaRPr lang="sv-SE" sz="2000" dirty="0" smtClean="0">
              <a:cs typeface="Arial" panose="020B0604020202020204" pitchFamily="34" charset="0"/>
            </a:endParaRPr>
          </a:p>
        </p:txBody>
      </p:sp>
      <p:pic>
        <p:nvPicPr>
          <p:cNvPr id="2050" name="Picture 2" descr="C:\Users\camhe\AppData\Local\Microsoft\Windows\Temporary Internet Files\Content.IE5\2A2ZF6YR\MSB1037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9201" y="1349388"/>
            <a:ext cx="3185207" cy="4777811"/>
          </a:xfrm>
          <a:prstGeom prst="rect">
            <a:avLst/>
          </a:prstGeom>
          <a:noFill/>
          <a:extLst>
            <a:ext uri="{909E8E84-426E-40DD-AFC4-6F175D3DCCD1}">
              <a14:hiddenFill xmlns:a14="http://schemas.microsoft.com/office/drawing/2010/main">
                <a:solidFill>
                  <a:srgbClr val="FFFFFF"/>
                </a:solidFill>
              </a14:hiddenFill>
            </a:ext>
          </a:extLst>
        </p:spPr>
      </p:pic>
      <p:sp>
        <p:nvSpPr>
          <p:cNvPr id="5" name="Ellips 4"/>
          <p:cNvSpPr/>
          <p:nvPr/>
        </p:nvSpPr>
        <p:spPr>
          <a:xfrm>
            <a:off x="1259632" y="1602000"/>
            <a:ext cx="2592288" cy="2475072"/>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cs typeface="Arial" panose="020B0604020202020204" pitchFamily="34" charset="0"/>
              </a:rPr>
              <a:t>Knutpunkt för Sveriges samlade hantering av en </a:t>
            </a:r>
            <a:r>
              <a:rPr lang="sv-SE" dirty="0" smtClean="0">
                <a:solidFill>
                  <a:schemeClr val="bg1"/>
                </a:solidFill>
                <a:cs typeface="Arial" panose="020B0604020202020204" pitchFamily="34" charset="0"/>
              </a:rPr>
              <a:t>samhälls-störning</a:t>
            </a:r>
            <a:endParaRPr lang="sv-SE" dirty="0">
              <a:solidFill>
                <a:schemeClr val="bg1"/>
              </a:solidFill>
              <a:cs typeface="Arial" panose="020B0604020202020204" pitchFamily="34" charset="0"/>
            </a:endParaRPr>
          </a:p>
        </p:txBody>
      </p:sp>
      <p:sp>
        <p:nvSpPr>
          <p:cNvPr id="6" name="Oval 2"/>
          <p:cNvSpPr/>
          <p:nvPr/>
        </p:nvSpPr>
        <p:spPr>
          <a:xfrm>
            <a:off x="1226956" y="4145735"/>
            <a:ext cx="2808312" cy="1914675"/>
          </a:xfrm>
          <a:prstGeom prst="wedgeEllipseCallout">
            <a:avLst>
              <a:gd name="adj1" fmla="val -37914"/>
              <a:gd name="adj2" fmla="val 56705"/>
            </a:avLst>
          </a:prstGeom>
          <a:solidFill>
            <a:schemeClr val="accent4">
              <a:lumMod val="60000"/>
              <a:lumOff val="40000"/>
            </a:schemeClr>
          </a:solidFill>
          <a:ln>
            <a:solidFill>
              <a:schemeClr val="accent1">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prstClr val="white"/>
              </a:solidFill>
              <a:effectLst/>
              <a:uLnTx/>
              <a:uFillTx/>
              <a:latin typeface="Georgia"/>
              <a:ea typeface="+mn-ea"/>
              <a:cs typeface="+mn-cs"/>
            </a:endParaRPr>
          </a:p>
        </p:txBody>
      </p:sp>
      <p:sp>
        <p:nvSpPr>
          <p:cNvPr id="7" name="Rubrik 1"/>
          <p:cNvSpPr txBox="1">
            <a:spLocks/>
          </p:cNvSpPr>
          <p:nvPr/>
        </p:nvSpPr>
        <p:spPr>
          <a:xfrm>
            <a:off x="1315281" y="4705686"/>
            <a:ext cx="2631661" cy="794771"/>
          </a:xfrm>
          <a:prstGeom prst="rect">
            <a:avLst/>
          </a:prstGeom>
        </p:spPr>
        <p:txBody>
          <a:bodyPr vert="horz" lIns="91440" tIns="45720" rIns="91440" bIns="45720" rtlCol="0" anchor="ctr">
            <a:normAutofit fontScale="90000" lnSpcReduction="20000"/>
          </a:bodyPr>
          <a:lstStyle>
            <a:lvl1pPr algn="l" defTabSz="914400" rtl="0" eaLnBrk="1" latinLnBrk="0" hangingPunct="1">
              <a:spcBef>
                <a:spcPct val="0"/>
              </a:spcBef>
              <a:buNone/>
              <a:defRPr sz="2800" b="1" kern="1200">
                <a:solidFill>
                  <a:schemeClr val="tx2"/>
                </a:solidFill>
                <a:latin typeface="+mj-lt"/>
                <a:ea typeface="+mj-ea"/>
                <a:cs typeface="+mj-cs"/>
              </a:defRPr>
            </a:lvl1pPr>
          </a:lstStyle>
          <a:p>
            <a:pPr algn="ctr"/>
            <a:r>
              <a:rPr lang="sv-SE" sz="2000" dirty="0" smtClean="0">
                <a:solidFill>
                  <a:schemeClr val="tx1"/>
                </a:solidFill>
              </a:rPr>
              <a:t>Vi ska kunna hantera det oväntade</a:t>
            </a:r>
            <a:endParaRPr lang="sv-SE" sz="2000" dirty="0">
              <a:solidFill>
                <a:schemeClr val="tx1"/>
              </a:solidFill>
            </a:endParaRPr>
          </a:p>
        </p:txBody>
      </p:sp>
    </p:spTree>
    <p:extLst>
      <p:ext uri="{BB962C8B-B14F-4D97-AF65-F5344CB8AC3E}">
        <p14:creationId xmlns:p14="http://schemas.microsoft.com/office/powerpoint/2010/main" val="3983544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textruta 442"/>
          <p:cNvSpPr txBox="1"/>
          <p:nvPr/>
        </p:nvSpPr>
        <p:spPr>
          <a:xfrm>
            <a:off x="1979712" y="1556792"/>
            <a:ext cx="5832216" cy="440120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2000" b="1" i="0" u="none" strike="noStrike" kern="1200" cap="none" spc="0" normalizeH="0" baseline="0" noProof="0" dirty="0">
                <a:ln>
                  <a:noFill/>
                </a:ln>
                <a:solidFill>
                  <a:srgbClr val="000000"/>
                </a:solidFill>
                <a:effectLst/>
                <a:uLnTx/>
                <a:uFillTx/>
                <a:latin typeface="Georgia"/>
                <a:ea typeface="+mn-ea"/>
                <a:cs typeface="+mn-cs"/>
              </a:rPr>
              <a:t>Stärker nationell beredskap</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Georgia"/>
                <a:ea typeface="+mn-ea"/>
                <a:cs typeface="+mn-cs"/>
              </a:rPr>
              <a:t>Beredskap 24/7</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Georgia"/>
                <a:ea typeface="+mn-ea"/>
                <a:cs typeface="+mn-cs"/>
              </a:rPr>
              <a:t>Nationell lägesrapportering</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v-SE" sz="2000" dirty="0" smtClean="0">
                <a:solidFill>
                  <a:srgbClr val="000000"/>
                </a:solidFill>
                <a:latin typeface="Georgia"/>
              </a:rPr>
              <a:t>Möta i</a:t>
            </a:r>
            <a:r>
              <a:rPr kumimoji="0" lang="sv-SE" sz="2000" b="0" i="0" u="none" strike="noStrike" kern="1200" cap="none" spc="0" normalizeH="0" baseline="0" noProof="0" dirty="0" err="1" smtClean="0">
                <a:ln>
                  <a:noFill/>
                </a:ln>
                <a:solidFill>
                  <a:srgbClr val="000000"/>
                </a:solidFill>
                <a:effectLst/>
                <a:uLnTx/>
                <a:uFillTx/>
                <a:latin typeface="Georgia"/>
                <a:ea typeface="+mn-ea"/>
                <a:cs typeface="+mn-cs"/>
              </a:rPr>
              <a:t>nformationspåverkan</a:t>
            </a:r>
            <a:endParaRPr kumimoji="0" lang="sv-SE" sz="2000" b="0" i="0" u="none" strike="noStrike" kern="1200" cap="none" spc="0" normalizeH="0" baseline="0" noProof="0" dirty="0">
              <a:ln>
                <a:noFill/>
              </a:ln>
              <a:solidFill>
                <a:srgbClr val="000000"/>
              </a:solidFill>
              <a:effectLst/>
              <a:uLnTx/>
              <a:uFillTx/>
              <a:latin typeface="Georgia"/>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sv-SE" sz="2000" b="0" i="0" u="none" strike="noStrike" kern="1200" cap="none" spc="0" normalizeH="0" baseline="0" noProof="0" dirty="0">
              <a:ln>
                <a:noFill/>
              </a:ln>
              <a:solidFill>
                <a:srgbClr val="000000"/>
              </a:solidFill>
              <a:effectLst/>
              <a:uLnTx/>
              <a:uFillTx/>
              <a:latin typeface="Georg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2000" b="1" i="0" u="none" strike="noStrike" kern="1200" cap="none" spc="0" normalizeH="0" baseline="0" noProof="0" dirty="0">
                <a:ln>
                  <a:noFill/>
                </a:ln>
                <a:solidFill>
                  <a:srgbClr val="000000"/>
                </a:solidFill>
                <a:effectLst/>
                <a:uLnTx/>
                <a:uFillTx/>
                <a:latin typeface="Georgia"/>
                <a:ea typeface="+mn-ea"/>
                <a:cs typeface="+mn-cs"/>
              </a:rPr>
              <a:t>Driver aktörsgemensam hantering</a:t>
            </a:r>
          </a:p>
          <a:p>
            <a:pPr marL="742950" marR="0" lvl="1"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sv-SE" sz="2000" b="0" i="0" u="none" strike="noStrike" kern="1200" cap="none" spc="0" normalizeH="0" baseline="0" noProof="0" dirty="0">
                <a:ln>
                  <a:noFill/>
                </a:ln>
                <a:solidFill>
                  <a:srgbClr val="000000"/>
                </a:solidFill>
                <a:effectLst/>
                <a:uLnTx/>
                <a:uFillTx/>
                <a:latin typeface="Georgia"/>
                <a:ea typeface="+mn-ea"/>
                <a:cs typeface="+mn-cs"/>
              </a:rPr>
              <a:t>Inriktning och samordning</a:t>
            </a:r>
          </a:p>
          <a:p>
            <a:pPr marL="742950" marR="0" lvl="1"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sv-SE" sz="2000" b="0" i="0" u="none" strike="noStrike" kern="1200" cap="none" spc="0" normalizeH="0" baseline="0" noProof="0" dirty="0">
                <a:ln>
                  <a:noFill/>
                </a:ln>
                <a:solidFill>
                  <a:srgbClr val="000000"/>
                </a:solidFill>
                <a:effectLst/>
                <a:uLnTx/>
                <a:uFillTx/>
                <a:latin typeface="Georgia"/>
                <a:ea typeface="+mn-ea"/>
                <a:cs typeface="+mn-cs"/>
              </a:rPr>
              <a:t>Kriskommunikation</a:t>
            </a:r>
          </a:p>
          <a:p>
            <a:pPr marL="742950" marR="0" lvl="1"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sv-SE" sz="2000" b="0" i="0" u="none" strike="noStrike" kern="1200" cap="none" spc="0" normalizeH="0" baseline="0" noProof="0" dirty="0">
                <a:ln>
                  <a:noFill/>
                </a:ln>
                <a:solidFill>
                  <a:srgbClr val="000000"/>
                </a:solidFill>
                <a:effectLst/>
                <a:uLnTx/>
                <a:uFillTx/>
                <a:latin typeface="Georgia"/>
                <a:ea typeface="+mn-ea"/>
                <a:cs typeface="+mn-cs"/>
              </a:rPr>
              <a:t>Effektiv användning av resurser</a:t>
            </a:r>
          </a:p>
          <a:p>
            <a:pPr marL="742950" marR="0" lvl="1"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sv-SE" sz="2000" b="0" i="0" u="none" strike="noStrike" kern="1200" cap="none" spc="0" normalizeH="0" baseline="0" noProof="0" dirty="0">
              <a:ln>
                <a:noFill/>
              </a:ln>
              <a:solidFill>
                <a:srgbClr val="000000"/>
              </a:solidFill>
              <a:effectLst/>
              <a:uLnTx/>
              <a:uFillTx/>
              <a:latin typeface="Georg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2000" b="1" i="0" u="none" strike="noStrike" kern="1200" cap="none" spc="0" normalizeH="0" baseline="0" noProof="0" dirty="0">
                <a:ln>
                  <a:noFill/>
                </a:ln>
                <a:solidFill>
                  <a:srgbClr val="000000"/>
                </a:solidFill>
                <a:effectLst/>
                <a:uLnTx/>
                <a:uFillTx/>
                <a:latin typeface="Georgia"/>
                <a:ea typeface="+mn-ea"/>
                <a:cs typeface="+mn-cs"/>
              </a:rPr>
              <a:t>Stärker med kompetens </a:t>
            </a:r>
            <a:r>
              <a:rPr kumimoji="0" lang="sv-SE" sz="2000" b="1" i="0" u="none" strike="noStrike" kern="1200" cap="none" spc="0" normalizeH="0" baseline="0" noProof="0" dirty="0" smtClean="0">
                <a:ln>
                  <a:noFill/>
                </a:ln>
                <a:solidFill>
                  <a:srgbClr val="000000"/>
                </a:solidFill>
                <a:effectLst/>
                <a:uLnTx/>
                <a:uFillTx/>
                <a:latin typeface="Georgia"/>
                <a:ea typeface="+mn-ea"/>
                <a:cs typeface="+mn-cs"/>
              </a:rPr>
              <a:t>och </a:t>
            </a:r>
            <a:r>
              <a:rPr kumimoji="0" lang="sv-SE" sz="2000" b="1" i="0" u="none" strike="noStrike" kern="1200" cap="none" spc="0" normalizeH="0" baseline="0" noProof="0" dirty="0">
                <a:ln>
                  <a:noFill/>
                </a:ln>
                <a:solidFill>
                  <a:srgbClr val="000000"/>
                </a:solidFill>
                <a:effectLst/>
                <a:uLnTx/>
                <a:uFillTx/>
                <a:latin typeface="Georgia"/>
                <a:ea typeface="+mn-ea"/>
                <a:cs typeface="+mn-cs"/>
              </a:rPr>
              <a:t>materiel</a:t>
            </a:r>
          </a:p>
          <a:p>
            <a:pPr marL="742950" marR="0" lvl="1"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sv-SE" sz="2000" b="0" i="0" u="none" strike="noStrike" kern="1200" cap="none" spc="0" normalizeH="0" baseline="0" noProof="0" dirty="0">
                <a:ln>
                  <a:noFill/>
                </a:ln>
                <a:solidFill>
                  <a:srgbClr val="000000"/>
                </a:solidFill>
                <a:effectLst/>
                <a:uLnTx/>
                <a:uFillTx/>
                <a:latin typeface="Georgia"/>
                <a:ea typeface="+mn-ea"/>
                <a:cs typeface="+mn-cs"/>
              </a:rPr>
              <a:t>Förstärkningsresurser</a:t>
            </a:r>
          </a:p>
          <a:p>
            <a:pPr marL="742950" marR="0" lvl="1"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sv-SE" sz="2000" b="0" i="0" u="none" strike="noStrike" kern="1200" cap="none" spc="0" normalizeH="0" baseline="0" noProof="0" dirty="0">
                <a:ln>
                  <a:noFill/>
                </a:ln>
                <a:solidFill>
                  <a:srgbClr val="000000"/>
                </a:solidFill>
                <a:effectLst/>
                <a:uLnTx/>
                <a:uFillTx/>
                <a:latin typeface="Georgia"/>
                <a:ea typeface="+mn-ea"/>
                <a:cs typeface="+mn-cs"/>
              </a:rPr>
              <a:t>Humanitära insatser</a:t>
            </a:r>
          </a:p>
          <a:p>
            <a:pPr marL="742950" marR="0" lvl="1"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sv-SE" sz="2000" b="0" i="0" u="none" strike="noStrike" kern="1200" cap="none" spc="0" normalizeH="0" baseline="0" noProof="0" dirty="0">
                <a:ln>
                  <a:noFill/>
                </a:ln>
                <a:solidFill>
                  <a:srgbClr val="000000"/>
                </a:solidFill>
                <a:effectLst/>
                <a:uLnTx/>
                <a:uFillTx/>
                <a:latin typeface="Georgia"/>
                <a:ea typeface="+mn-ea"/>
                <a:cs typeface="+mn-cs"/>
              </a:rPr>
              <a:t>Snabbinsatser</a:t>
            </a:r>
          </a:p>
        </p:txBody>
      </p:sp>
      <p:sp>
        <p:nvSpPr>
          <p:cNvPr id="2" name="Rubrik 1"/>
          <p:cNvSpPr>
            <a:spLocks noGrp="1"/>
          </p:cNvSpPr>
          <p:nvPr>
            <p:ph type="title"/>
          </p:nvPr>
        </p:nvSpPr>
        <p:spPr>
          <a:xfrm>
            <a:off x="3131840" y="332656"/>
            <a:ext cx="5832648" cy="648000"/>
          </a:xfrm>
        </p:spPr>
        <p:txBody>
          <a:bodyPr/>
          <a:lstStyle/>
          <a:p>
            <a:r>
              <a:rPr lang="sv-SE" dirty="0" err="1" smtClean="0"/>
              <a:t>MSB:s</a:t>
            </a:r>
            <a:r>
              <a:rPr lang="sv-SE" dirty="0" smtClean="0"/>
              <a:t> operativa uppdrag</a:t>
            </a:r>
            <a:endParaRPr lang="sv-SE" dirty="0"/>
          </a:p>
        </p:txBody>
      </p:sp>
    </p:spTree>
    <p:extLst>
      <p:ext uri="{BB962C8B-B14F-4D97-AF65-F5344CB8AC3E}">
        <p14:creationId xmlns:p14="http://schemas.microsoft.com/office/powerpoint/2010/main" val="1417746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699792" y="332728"/>
            <a:ext cx="6696744" cy="648000"/>
          </a:xfrm>
        </p:spPr>
        <p:txBody>
          <a:bodyPr>
            <a:noAutofit/>
          </a:bodyPr>
          <a:lstStyle/>
          <a:p>
            <a:r>
              <a:rPr lang="sv-SE" dirty="0" err="1" smtClean="0"/>
              <a:t>MSB:s</a:t>
            </a:r>
            <a:r>
              <a:rPr lang="sv-SE" dirty="0" smtClean="0"/>
              <a:t> beredskapsorganisation</a:t>
            </a:r>
            <a:endParaRPr lang="sv-SE" dirty="0"/>
          </a:p>
        </p:txBody>
      </p:sp>
      <p:sp>
        <p:nvSpPr>
          <p:cNvPr id="45059" name="Rectangle 3"/>
          <p:cNvSpPr>
            <a:spLocks noGrp="1" noChangeArrowheads="1"/>
          </p:cNvSpPr>
          <p:nvPr>
            <p:ph idx="1"/>
          </p:nvPr>
        </p:nvSpPr>
        <p:spPr>
          <a:xfrm>
            <a:off x="537966" y="1844824"/>
            <a:ext cx="8229600" cy="4525200"/>
          </a:xfrm>
        </p:spPr>
        <p:txBody>
          <a:bodyPr>
            <a:normAutofit/>
          </a:bodyPr>
          <a:lstStyle/>
          <a:p>
            <a:pPr>
              <a:lnSpc>
                <a:spcPct val="80000"/>
              </a:lnSpc>
            </a:pPr>
            <a:r>
              <a:rPr lang="sv-SE" sz="1800" b="1" dirty="0" smtClean="0">
                <a:latin typeface="Georgia" panose="02040502050405020303" pitchFamily="18" charset="0"/>
              </a:rPr>
              <a:t>Tjänsteman </a:t>
            </a:r>
            <a:r>
              <a:rPr lang="sv-SE" sz="1800" b="1" dirty="0">
                <a:latin typeface="Georgia" panose="02040502050405020303" pitchFamily="18" charset="0"/>
              </a:rPr>
              <a:t>i </a:t>
            </a:r>
            <a:r>
              <a:rPr lang="sv-SE" sz="1800" b="1" dirty="0" smtClean="0">
                <a:latin typeface="Georgia" panose="02040502050405020303" pitchFamily="18" charset="0"/>
              </a:rPr>
              <a:t>beredskap (</a:t>
            </a:r>
            <a:r>
              <a:rPr lang="sv-SE" sz="1800" b="1" dirty="0" err="1" smtClean="0">
                <a:latin typeface="Georgia" panose="02040502050405020303" pitchFamily="18" charset="0"/>
              </a:rPr>
              <a:t>TiB</a:t>
            </a:r>
            <a:r>
              <a:rPr lang="sv-SE" sz="1800" b="1" dirty="0" smtClean="0">
                <a:latin typeface="Georgia" panose="02040502050405020303" pitchFamily="18" charset="0"/>
              </a:rPr>
              <a:t>) – Kontaktpunkt </a:t>
            </a:r>
            <a:r>
              <a:rPr lang="sv-SE" sz="1800" b="1" dirty="0" smtClean="0">
                <a:latin typeface="Georgia" panose="02040502050405020303" pitchFamily="18" charset="0"/>
              </a:rPr>
              <a:t>24/7</a:t>
            </a:r>
          </a:p>
          <a:p>
            <a:pPr marL="0" indent="0">
              <a:lnSpc>
                <a:spcPct val="80000"/>
              </a:lnSpc>
              <a:buNone/>
            </a:pPr>
            <a:endParaRPr lang="sv-SE" sz="1800" b="1" dirty="0" smtClean="0">
              <a:latin typeface="Georgia" panose="02040502050405020303" pitchFamily="18" charset="0"/>
            </a:endParaRPr>
          </a:p>
          <a:p>
            <a:pPr>
              <a:lnSpc>
                <a:spcPct val="80000"/>
              </a:lnSpc>
            </a:pPr>
            <a:endParaRPr lang="sv-SE" sz="1800" dirty="0" smtClean="0">
              <a:latin typeface="Georgia" panose="02040502050405020303" pitchFamily="18" charset="0"/>
            </a:endParaRPr>
          </a:p>
          <a:p>
            <a:pPr marL="0" indent="0">
              <a:lnSpc>
                <a:spcPct val="80000"/>
              </a:lnSpc>
              <a:buNone/>
            </a:pPr>
            <a:r>
              <a:rPr lang="sv-SE" sz="1600" b="1" dirty="0" smtClean="0">
                <a:latin typeface="Georgia" panose="02040502050405020303" pitchFamily="18" charset="0"/>
              </a:rPr>
              <a:t>Övriga </a:t>
            </a:r>
            <a:r>
              <a:rPr lang="sv-SE" sz="1600" b="1" dirty="0" err="1" smtClean="0">
                <a:latin typeface="Georgia" panose="02040502050405020303" pitchFamily="18" charset="0"/>
              </a:rPr>
              <a:t>beredskapslagda</a:t>
            </a:r>
            <a:r>
              <a:rPr lang="sv-SE" sz="1600" b="1" dirty="0" smtClean="0">
                <a:latin typeface="Georgia" panose="02040502050405020303" pitchFamily="18" charset="0"/>
              </a:rPr>
              <a:t> funktioner på MSB</a:t>
            </a:r>
          </a:p>
          <a:p>
            <a:pPr marL="0" indent="0">
              <a:lnSpc>
                <a:spcPct val="80000"/>
              </a:lnSpc>
              <a:buNone/>
            </a:pPr>
            <a:r>
              <a:rPr lang="sv-SE" sz="1600" b="1" dirty="0">
                <a:latin typeface="Georgia" panose="02040502050405020303" pitchFamily="18" charset="0"/>
              </a:rPr>
              <a:t>s</a:t>
            </a:r>
            <a:r>
              <a:rPr lang="sv-SE" sz="1600" b="1" dirty="0" smtClean="0">
                <a:latin typeface="Georgia" panose="02040502050405020303" pitchFamily="18" charset="0"/>
              </a:rPr>
              <a:t>om kan aktiveras av </a:t>
            </a:r>
            <a:r>
              <a:rPr lang="sv-SE" sz="1600" b="1" dirty="0" err="1" smtClean="0">
                <a:latin typeface="Georgia" panose="02040502050405020303" pitchFamily="18" charset="0"/>
              </a:rPr>
              <a:t>TiB</a:t>
            </a:r>
            <a:endParaRPr lang="sv-SE" sz="1600" b="1" dirty="0" smtClean="0">
              <a:latin typeface="Georgia" panose="02040502050405020303" pitchFamily="18" charset="0"/>
            </a:endParaRPr>
          </a:p>
          <a:p>
            <a:pPr>
              <a:lnSpc>
                <a:spcPct val="80000"/>
              </a:lnSpc>
            </a:pPr>
            <a:r>
              <a:rPr lang="sv-SE" sz="1600" dirty="0" smtClean="0">
                <a:latin typeface="Georgia" panose="02040502050405020303" pitchFamily="18" charset="0"/>
              </a:rPr>
              <a:t>Biträdande </a:t>
            </a:r>
            <a:r>
              <a:rPr lang="sv-SE" sz="1600" dirty="0" err="1" smtClean="0">
                <a:latin typeface="Georgia" panose="02040502050405020303" pitchFamily="18" charset="0"/>
              </a:rPr>
              <a:t>TiB</a:t>
            </a:r>
            <a:r>
              <a:rPr lang="sv-SE" sz="1600" dirty="0" smtClean="0">
                <a:latin typeface="Georgia" panose="02040502050405020303" pitchFamily="18" charset="0"/>
              </a:rPr>
              <a:t> </a:t>
            </a:r>
            <a:r>
              <a:rPr lang="sv-SE" sz="1600" dirty="0">
                <a:latin typeface="Georgia" panose="02040502050405020303" pitchFamily="18" charset="0"/>
              </a:rPr>
              <a:t>(under helger)</a:t>
            </a:r>
          </a:p>
          <a:p>
            <a:pPr>
              <a:lnSpc>
                <a:spcPct val="80000"/>
              </a:lnSpc>
            </a:pPr>
            <a:r>
              <a:rPr lang="sv-SE" sz="1600" dirty="0">
                <a:latin typeface="Georgia" panose="02040502050405020303" pitchFamily="18" charset="0"/>
              </a:rPr>
              <a:t>Projektledare i </a:t>
            </a:r>
            <a:r>
              <a:rPr lang="sv-SE" sz="1600" dirty="0" smtClean="0">
                <a:latin typeface="Georgia" panose="02040502050405020303" pitchFamily="18" charset="0"/>
              </a:rPr>
              <a:t>beredskap (för insats)</a:t>
            </a:r>
            <a:endParaRPr lang="sv-SE" sz="1600" dirty="0">
              <a:latin typeface="Georgia" panose="02040502050405020303" pitchFamily="18" charset="0"/>
            </a:endParaRPr>
          </a:p>
          <a:p>
            <a:pPr>
              <a:lnSpc>
                <a:spcPct val="80000"/>
              </a:lnSpc>
            </a:pPr>
            <a:r>
              <a:rPr lang="sv-SE" sz="1600" dirty="0" smtClean="0">
                <a:latin typeface="Georgia" panose="02040502050405020303" pitchFamily="18" charset="0"/>
              </a:rPr>
              <a:t>Personalhandläggare (för insats)</a:t>
            </a:r>
            <a:endParaRPr lang="sv-SE" sz="1600" dirty="0">
              <a:latin typeface="Georgia" panose="02040502050405020303" pitchFamily="18" charset="0"/>
            </a:endParaRPr>
          </a:p>
          <a:p>
            <a:pPr>
              <a:lnSpc>
                <a:spcPct val="80000"/>
              </a:lnSpc>
            </a:pPr>
            <a:r>
              <a:rPr lang="sv-SE" sz="1600" dirty="0" smtClean="0">
                <a:latin typeface="Georgia" panose="02040502050405020303" pitchFamily="18" charset="0"/>
              </a:rPr>
              <a:t>Logistik och materiel (för insats)</a:t>
            </a:r>
            <a:endParaRPr lang="sv-SE" sz="1600" i="1" dirty="0">
              <a:solidFill>
                <a:schemeClr val="bg2"/>
              </a:solidFill>
              <a:latin typeface="Georgia" panose="02040502050405020303" pitchFamily="18" charset="0"/>
            </a:endParaRPr>
          </a:p>
          <a:p>
            <a:pPr>
              <a:lnSpc>
                <a:spcPct val="80000"/>
              </a:lnSpc>
            </a:pPr>
            <a:r>
              <a:rPr lang="sv-SE" sz="1600" dirty="0" smtClean="0">
                <a:latin typeface="Georgia" panose="02040502050405020303" pitchFamily="18" charset="0"/>
              </a:rPr>
              <a:t>Räddningstjänststöd</a:t>
            </a:r>
            <a:endParaRPr lang="sv-SE" sz="1600" dirty="0">
              <a:latin typeface="Georgia" panose="02040502050405020303" pitchFamily="18" charset="0"/>
            </a:endParaRPr>
          </a:p>
          <a:p>
            <a:pPr>
              <a:lnSpc>
                <a:spcPct val="80000"/>
              </a:lnSpc>
            </a:pPr>
            <a:r>
              <a:rPr lang="sv-SE" sz="1600" dirty="0" smtClean="0">
                <a:latin typeface="Georgia" panose="02040502050405020303" pitchFamily="18" charset="0"/>
              </a:rPr>
              <a:t>Informationsberedskap (Presstjänst)</a:t>
            </a:r>
            <a:endParaRPr lang="sv-SE" sz="1600" dirty="0">
              <a:latin typeface="Georgia" panose="02040502050405020303" pitchFamily="18" charset="0"/>
            </a:endParaRPr>
          </a:p>
          <a:p>
            <a:pPr>
              <a:lnSpc>
                <a:spcPct val="80000"/>
              </a:lnSpc>
            </a:pPr>
            <a:r>
              <a:rPr lang="sv-SE" sz="1600" dirty="0">
                <a:latin typeface="Georgia" panose="02040502050405020303" pitchFamily="18" charset="0"/>
              </a:rPr>
              <a:t>Krisinformation.se</a:t>
            </a:r>
          </a:p>
          <a:p>
            <a:pPr>
              <a:lnSpc>
                <a:spcPct val="80000"/>
              </a:lnSpc>
            </a:pPr>
            <a:r>
              <a:rPr lang="sv-SE" sz="1600" dirty="0" smtClean="0">
                <a:latin typeface="Georgia" panose="02040502050405020303" pitchFamily="18" charset="0"/>
              </a:rPr>
              <a:t>IT-beredskap (internt stöd)</a:t>
            </a:r>
            <a:endParaRPr lang="sv-SE" sz="1600" dirty="0">
              <a:latin typeface="Georgia" panose="02040502050405020303" pitchFamily="18" charset="0"/>
            </a:endParaRPr>
          </a:p>
          <a:p>
            <a:pPr>
              <a:lnSpc>
                <a:spcPct val="80000"/>
              </a:lnSpc>
            </a:pPr>
            <a:r>
              <a:rPr lang="sv-SE" sz="1600" dirty="0" smtClean="0">
                <a:latin typeface="Georgia" panose="02040502050405020303" pitchFamily="18" charset="0"/>
              </a:rPr>
              <a:t>CERT-SE (vid nationella IT-incidenter)</a:t>
            </a:r>
            <a:endParaRPr lang="sv-SE" sz="1600" dirty="0">
              <a:latin typeface="Georgia" panose="02040502050405020303" pitchFamily="18" charset="0"/>
            </a:endParaRPr>
          </a:p>
          <a:p>
            <a:pPr>
              <a:lnSpc>
                <a:spcPct val="80000"/>
              </a:lnSpc>
            </a:pPr>
            <a:r>
              <a:rPr lang="sv-SE" sz="1600" dirty="0">
                <a:latin typeface="Georgia" panose="02040502050405020303" pitchFamily="18" charset="0"/>
              </a:rPr>
              <a:t>Chef i </a:t>
            </a:r>
            <a:r>
              <a:rPr lang="sv-SE" sz="1600" dirty="0" smtClean="0">
                <a:latin typeface="Georgia" panose="02040502050405020303" pitchFamily="18" charset="0"/>
              </a:rPr>
              <a:t>beredskap</a:t>
            </a:r>
            <a:endParaRPr lang="sv-SE" sz="1600" dirty="0">
              <a:latin typeface="Georgia" panose="02040502050405020303" pitchFamily="18" charset="0"/>
            </a:endParaRPr>
          </a:p>
          <a:p>
            <a:pPr>
              <a:lnSpc>
                <a:spcPct val="80000"/>
              </a:lnSpc>
              <a:buFontTx/>
              <a:buNone/>
            </a:pPr>
            <a:endParaRPr lang="sv-SE" sz="1800" dirty="0">
              <a:latin typeface="Georgia" panose="02040502050405020303" pitchFamily="18" charset="0"/>
            </a:endParaRPr>
          </a:p>
          <a:p>
            <a:pPr>
              <a:lnSpc>
                <a:spcPct val="80000"/>
              </a:lnSpc>
            </a:pPr>
            <a:endParaRPr lang="sv-SE" sz="1800" dirty="0">
              <a:latin typeface="Georgia" panose="02040502050405020303" pitchFamily="18" charset="0"/>
            </a:endParaRPr>
          </a:p>
          <a:p>
            <a:pPr>
              <a:lnSpc>
                <a:spcPct val="80000"/>
              </a:lnSpc>
              <a:buFontTx/>
              <a:buNone/>
            </a:pPr>
            <a:endParaRPr lang="sv-SE" sz="1800" dirty="0">
              <a:latin typeface="Georgia" panose="02040502050405020303" pitchFamily="18" charset="0"/>
            </a:endParaRPr>
          </a:p>
        </p:txBody>
      </p:sp>
      <p:pic>
        <p:nvPicPr>
          <p:cNvPr id="2050" name="Picture 2" descr="P:\Presentationer\Bilder\tibochskärm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9091" y="2996952"/>
            <a:ext cx="3808475" cy="2484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375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82950" y="337025"/>
            <a:ext cx="5861050" cy="648000"/>
          </a:xfrm>
        </p:spPr>
        <p:txBody>
          <a:bodyPr/>
          <a:lstStyle/>
          <a:p>
            <a:r>
              <a:rPr lang="sv-SE" dirty="0" smtClean="0"/>
              <a:t>Upptäcka och förstå</a:t>
            </a:r>
            <a:endParaRPr lang="sv-SE" dirty="0"/>
          </a:p>
        </p:txBody>
      </p:sp>
      <p:pic>
        <p:nvPicPr>
          <p:cNvPr id="13" name="Picture 8" descr="111006 TIB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5932" y="2276872"/>
            <a:ext cx="2505794" cy="385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txBox="1">
            <a:spLocks noChangeArrowheads="1"/>
          </p:cNvSpPr>
          <p:nvPr/>
        </p:nvSpPr>
        <p:spPr bwMode="auto">
          <a:xfrm>
            <a:off x="478676" y="1130599"/>
            <a:ext cx="5225924" cy="48264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Font typeface="Verdana" pitchFamily="34" charset="0"/>
              <a:buChar char="–"/>
              <a:defRPr sz="2600">
                <a:solidFill>
                  <a:schemeClr val="tx1"/>
                </a:solidFill>
                <a:latin typeface="+mn-lt"/>
              </a:defRPr>
            </a:lvl2pPr>
            <a:lvl3pPr marL="1143000" indent="-228600" algn="l" rtl="0" eaLnBrk="0" fontAlgn="base" hangingPunct="0">
              <a:spcBef>
                <a:spcPct val="20000"/>
              </a:spcBef>
              <a:spcAft>
                <a:spcPct val="0"/>
              </a:spcAft>
              <a:buChar char="•"/>
              <a:defRPr sz="2600">
                <a:solidFill>
                  <a:schemeClr val="tx1"/>
                </a:solidFill>
                <a:latin typeface="+mn-lt"/>
              </a:defRPr>
            </a:lvl3pPr>
            <a:lvl4pPr marL="1600200" indent="-228600" algn="l" rtl="0" eaLnBrk="0" fontAlgn="base" hangingPunct="0">
              <a:spcBef>
                <a:spcPct val="20000"/>
              </a:spcBef>
              <a:spcAft>
                <a:spcPct val="0"/>
              </a:spcAft>
              <a:buChar char="–"/>
              <a:defRPr sz="2600">
                <a:solidFill>
                  <a:schemeClr val="tx1"/>
                </a:solidFill>
                <a:latin typeface="+mn-lt"/>
              </a:defRPr>
            </a:lvl4pPr>
            <a:lvl5pPr marL="2057400" indent="-228600" algn="l" rtl="0" eaLnBrk="0" fontAlgn="base" hangingPunct="0">
              <a:spcBef>
                <a:spcPct val="20000"/>
              </a:spcBef>
              <a:spcAft>
                <a:spcPct val="0"/>
              </a:spcAft>
              <a:buChar char="»"/>
              <a:defRPr sz="2600">
                <a:solidFill>
                  <a:schemeClr val="tx1"/>
                </a:solidFill>
                <a:latin typeface="+mn-lt"/>
              </a:defRPr>
            </a:lvl5pPr>
            <a:lvl6pPr marL="2514600" indent="-228600" algn="l" rtl="0" fontAlgn="base">
              <a:spcBef>
                <a:spcPct val="20000"/>
              </a:spcBef>
              <a:spcAft>
                <a:spcPct val="0"/>
              </a:spcAft>
              <a:buChar char="»"/>
              <a:defRPr sz="2600">
                <a:solidFill>
                  <a:schemeClr val="tx1"/>
                </a:solidFill>
                <a:latin typeface="+mn-lt"/>
              </a:defRPr>
            </a:lvl6pPr>
            <a:lvl7pPr marL="2971800" indent="-228600" algn="l" rtl="0" fontAlgn="base">
              <a:spcBef>
                <a:spcPct val="20000"/>
              </a:spcBef>
              <a:spcAft>
                <a:spcPct val="0"/>
              </a:spcAft>
              <a:buChar char="»"/>
              <a:defRPr sz="2600">
                <a:solidFill>
                  <a:schemeClr val="tx1"/>
                </a:solidFill>
                <a:latin typeface="+mn-lt"/>
              </a:defRPr>
            </a:lvl7pPr>
            <a:lvl8pPr marL="3429000" indent="-228600" algn="l" rtl="0" fontAlgn="base">
              <a:spcBef>
                <a:spcPct val="20000"/>
              </a:spcBef>
              <a:spcAft>
                <a:spcPct val="0"/>
              </a:spcAft>
              <a:buChar char="»"/>
              <a:defRPr sz="2600">
                <a:solidFill>
                  <a:schemeClr val="tx1"/>
                </a:solidFill>
                <a:latin typeface="+mn-lt"/>
              </a:defRPr>
            </a:lvl8pPr>
            <a:lvl9pPr marL="3886200" indent="-228600" algn="l" rtl="0" fontAlgn="base">
              <a:spcBef>
                <a:spcPct val="20000"/>
              </a:spcBef>
              <a:spcAft>
                <a:spcPct val="0"/>
              </a:spcAft>
              <a:buChar char="»"/>
              <a:defRPr sz="2600">
                <a:solidFill>
                  <a:schemeClr val="tx1"/>
                </a:solidFill>
                <a:latin typeface="+mn-lt"/>
              </a:defRPr>
            </a:lvl9pPr>
          </a:lstStyle>
          <a:p>
            <a:pPr marL="0" marR="0" lvl="0" indent="0" algn="l" defTabSz="914400" rtl="0" eaLnBrk="0" fontAlgn="base" latinLnBrk="0" hangingPunct="0">
              <a:lnSpc>
                <a:spcPct val="90000"/>
              </a:lnSpc>
              <a:spcBef>
                <a:spcPct val="20000"/>
              </a:spcBef>
              <a:spcAft>
                <a:spcPct val="0"/>
              </a:spcAft>
              <a:buClrTx/>
              <a:buSzTx/>
              <a:buNone/>
              <a:tabLst/>
              <a:defRPr/>
            </a:pPr>
            <a:r>
              <a:rPr kumimoji="0" lang="sv-SE" sz="2400" b="1" i="0" u="sng" strike="noStrike" kern="0" cap="none" spc="0" normalizeH="0" baseline="0" noProof="0" dirty="0" err="1" smtClean="0">
                <a:ln>
                  <a:noFill/>
                </a:ln>
                <a:solidFill>
                  <a:prstClr val="black"/>
                </a:solidFill>
                <a:effectLst/>
                <a:uLnTx/>
                <a:uFillTx/>
                <a:latin typeface="Georgia"/>
              </a:rPr>
              <a:t>TiB</a:t>
            </a:r>
            <a:r>
              <a:rPr kumimoji="0" lang="sv-SE" sz="2400" b="1" i="0" u="sng" strike="noStrike" kern="0" cap="none" spc="0" normalizeH="0" baseline="0" noProof="0" dirty="0" smtClean="0">
                <a:ln>
                  <a:noFill/>
                </a:ln>
                <a:solidFill>
                  <a:prstClr val="black"/>
                </a:solidFill>
                <a:effectLst/>
                <a:uLnTx/>
                <a:uFillTx/>
                <a:latin typeface="Georgia"/>
              </a:rPr>
              <a:t> – funktionen</a:t>
            </a:r>
          </a:p>
          <a:p>
            <a:pPr>
              <a:lnSpc>
                <a:spcPct val="90000"/>
              </a:lnSpc>
              <a:defRPr/>
            </a:pPr>
            <a:r>
              <a:rPr lang="sv-SE" sz="2000" b="1" kern="0" dirty="0" smtClean="0">
                <a:solidFill>
                  <a:prstClr val="black"/>
                </a:solidFill>
                <a:latin typeface="Georgia"/>
              </a:rPr>
              <a:t>Upptäcka – verifiera – larma</a:t>
            </a:r>
          </a:p>
          <a:p>
            <a:pPr>
              <a:lnSpc>
                <a:spcPct val="90000"/>
              </a:lnSpc>
              <a:defRPr/>
            </a:pPr>
            <a:r>
              <a:rPr lang="sv-SE" sz="2000" b="1" kern="0" dirty="0" smtClean="0">
                <a:solidFill>
                  <a:prstClr val="black"/>
                </a:solidFill>
                <a:latin typeface="Georgia"/>
              </a:rPr>
              <a:t>Initiera och leda operativ hantering</a:t>
            </a:r>
          </a:p>
          <a:p>
            <a:pPr marL="0" marR="0" lvl="0" indent="0" algn="l" defTabSz="914400" rtl="0" eaLnBrk="0" fontAlgn="base" latinLnBrk="0" hangingPunct="0">
              <a:lnSpc>
                <a:spcPct val="90000"/>
              </a:lnSpc>
              <a:spcBef>
                <a:spcPct val="20000"/>
              </a:spcBef>
              <a:spcAft>
                <a:spcPct val="0"/>
              </a:spcAft>
              <a:buClrTx/>
              <a:buSzTx/>
              <a:buNone/>
              <a:tabLst/>
              <a:defRPr/>
            </a:pPr>
            <a:endParaRPr kumimoji="0" lang="sv-SE" sz="2000" b="1" i="0" strike="noStrike" kern="0" cap="none" spc="0" normalizeH="0" baseline="0" noProof="0" dirty="0" smtClean="0">
              <a:ln>
                <a:noFill/>
              </a:ln>
              <a:solidFill>
                <a:prstClr val="black"/>
              </a:solidFill>
              <a:effectLst/>
              <a:uLnTx/>
              <a:uFillTx/>
              <a:latin typeface="Georgia"/>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sv-SE" sz="1600" b="1" i="0" u="none" strike="noStrike" kern="0" cap="none" spc="0" normalizeH="0" baseline="0" noProof="0" dirty="0" smtClean="0">
                <a:ln>
                  <a:noFill/>
                </a:ln>
                <a:solidFill>
                  <a:prstClr val="black"/>
                </a:solidFill>
                <a:effectLst/>
                <a:uLnTx/>
                <a:uFillTx/>
                <a:latin typeface="Georgia"/>
                <a:ea typeface="+mn-ea"/>
                <a:cs typeface="+mn-cs"/>
              </a:rPr>
              <a:t>Kontaktpunkt operativa</a:t>
            </a:r>
            <a:r>
              <a:rPr kumimoji="0" lang="sv-SE" sz="1600" b="1" i="0" u="none" strike="noStrike" kern="0" cap="none" spc="0" normalizeH="0" noProof="0" dirty="0" smtClean="0">
                <a:ln>
                  <a:noFill/>
                </a:ln>
                <a:solidFill>
                  <a:prstClr val="black"/>
                </a:solidFill>
                <a:effectLst/>
                <a:uLnTx/>
                <a:uFillTx/>
                <a:latin typeface="Georgia"/>
                <a:ea typeface="+mn-ea"/>
                <a:cs typeface="+mn-cs"/>
              </a:rPr>
              <a:t> ärenden 24/7</a:t>
            </a:r>
            <a:r>
              <a:rPr kumimoji="0" lang="sv-SE" sz="1600" b="0" i="0" u="none" strike="noStrike" kern="0" cap="none" spc="0" normalizeH="0" baseline="0" noProof="0" dirty="0" smtClean="0">
                <a:ln>
                  <a:noFill/>
                </a:ln>
                <a:solidFill>
                  <a:prstClr val="black"/>
                </a:solidFill>
                <a:effectLst/>
                <a:uLnTx/>
                <a:uFillTx/>
                <a:latin typeface="Verdana"/>
                <a:ea typeface="+mn-ea"/>
                <a:cs typeface="+mn-cs"/>
              </a:rPr>
              <a:t> </a:t>
            </a:r>
          </a:p>
          <a:p>
            <a:pPr marL="742950" marR="0" lvl="1" indent="-285750" algn="l" defTabSz="914400" rtl="0" eaLnBrk="0" fontAlgn="base" latinLnBrk="0" hangingPunct="0">
              <a:lnSpc>
                <a:spcPct val="90000"/>
              </a:lnSpc>
              <a:spcBef>
                <a:spcPct val="20000"/>
              </a:spcBef>
              <a:spcAft>
                <a:spcPct val="0"/>
              </a:spcAft>
              <a:buClrTx/>
              <a:buSzTx/>
              <a:buFont typeface="Verdana" pitchFamily="34" charset="0"/>
              <a:buChar char="–"/>
              <a:tabLst/>
              <a:defRPr/>
            </a:pPr>
            <a:r>
              <a:rPr kumimoji="0" lang="sv-SE" sz="1400" b="0" i="0" u="none" strike="noStrike" kern="0" cap="none" spc="0" normalizeH="0" baseline="0" noProof="0" dirty="0" smtClean="0">
                <a:ln>
                  <a:noFill/>
                </a:ln>
                <a:solidFill>
                  <a:prstClr val="black"/>
                </a:solidFill>
                <a:effectLst/>
                <a:uLnTx/>
                <a:uFillTx/>
                <a:latin typeface="Georgia"/>
                <a:ea typeface="+mn-ea"/>
                <a:cs typeface="+mn-cs"/>
              </a:rPr>
              <a:t>1 Tjänsteman i beredskap (</a:t>
            </a:r>
            <a:r>
              <a:rPr kumimoji="0" lang="sv-SE" sz="1400" b="0" i="0" u="none" strike="noStrike" kern="0" cap="none" spc="0" normalizeH="0" baseline="0" noProof="0" dirty="0" err="1" smtClean="0">
                <a:ln>
                  <a:noFill/>
                </a:ln>
                <a:solidFill>
                  <a:prstClr val="black"/>
                </a:solidFill>
                <a:effectLst/>
                <a:uLnTx/>
                <a:uFillTx/>
                <a:latin typeface="Georgia"/>
                <a:ea typeface="+mn-ea"/>
                <a:cs typeface="+mn-cs"/>
              </a:rPr>
              <a:t>TiB</a:t>
            </a:r>
            <a:r>
              <a:rPr kumimoji="0" lang="sv-SE" sz="1400" b="0" i="0" u="none" strike="noStrike" kern="0" cap="none" spc="0" normalizeH="0" baseline="0" noProof="0" dirty="0" smtClean="0">
                <a:ln>
                  <a:noFill/>
                </a:ln>
                <a:solidFill>
                  <a:prstClr val="black"/>
                </a:solidFill>
                <a:effectLst/>
                <a:uLnTx/>
                <a:uFillTx/>
                <a:latin typeface="Georgia"/>
                <a:ea typeface="+mn-ea"/>
                <a:cs typeface="+mn-cs"/>
              </a:rPr>
              <a:t>)</a:t>
            </a:r>
          </a:p>
          <a:p>
            <a:pPr marL="742950" marR="0" lvl="1" indent="-285750" algn="l" defTabSz="914400" rtl="0" eaLnBrk="0" fontAlgn="base" latinLnBrk="0" hangingPunct="0">
              <a:lnSpc>
                <a:spcPct val="90000"/>
              </a:lnSpc>
              <a:spcBef>
                <a:spcPct val="20000"/>
              </a:spcBef>
              <a:spcAft>
                <a:spcPct val="0"/>
              </a:spcAft>
              <a:buClrTx/>
              <a:buSzTx/>
              <a:buFont typeface="Verdana" pitchFamily="34" charset="0"/>
              <a:buChar char="–"/>
              <a:tabLst/>
              <a:defRPr/>
            </a:pPr>
            <a:r>
              <a:rPr kumimoji="0" lang="sv-SE" sz="1400" b="0" i="0" u="none" strike="noStrike" kern="0" cap="none" spc="0" normalizeH="0" baseline="0" noProof="0" dirty="0" smtClean="0">
                <a:ln>
                  <a:noFill/>
                </a:ln>
                <a:solidFill>
                  <a:prstClr val="black"/>
                </a:solidFill>
                <a:effectLst/>
                <a:uLnTx/>
                <a:uFillTx/>
                <a:latin typeface="Georgia"/>
                <a:ea typeface="+mn-ea"/>
                <a:cs typeface="+mn-cs"/>
              </a:rPr>
              <a:t>2 omvärldsbevakare (kontorstid)</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sv-SE" sz="1600" b="1" i="0" u="none" strike="noStrike" kern="0" cap="none" spc="0" normalizeH="0" baseline="0" noProof="0" dirty="0" smtClean="0">
                <a:ln>
                  <a:noFill/>
                </a:ln>
                <a:solidFill>
                  <a:prstClr val="black"/>
                </a:solidFill>
                <a:effectLst/>
                <a:uLnTx/>
                <a:uFillTx/>
                <a:latin typeface="Georgia"/>
                <a:ea typeface="+mn-ea"/>
                <a:cs typeface="+mn-cs"/>
              </a:rPr>
              <a:t>Omvärldsbevakning</a:t>
            </a:r>
            <a:endParaRPr kumimoji="0" lang="sv-SE" sz="1400" b="1" i="0" u="none" strike="noStrike" kern="0" cap="none" spc="0" normalizeH="0" baseline="0" noProof="0" dirty="0" smtClean="0">
              <a:ln>
                <a:noFill/>
              </a:ln>
              <a:solidFill>
                <a:prstClr val="black"/>
              </a:solidFill>
              <a:effectLst/>
              <a:uLnTx/>
              <a:uFillTx/>
              <a:latin typeface="Georgia"/>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sv-SE" sz="1400" b="0" i="0" u="none" strike="noStrike" kern="0" cap="none" spc="0" normalizeH="0" baseline="0" noProof="0" dirty="0" smtClean="0">
              <a:ln>
                <a:noFill/>
              </a:ln>
              <a:solidFill>
                <a:prstClr val="black"/>
              </a:solidFill>
              <a:effectLst/>
              <a:uLnTx/>
              <a:uFillTx/>
              <a:latin typeface="Verdana"/>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sv-SE" sz="1400" b="0" i="0" u="none" strike="noStrike" kern="0" cap="none" spc="0" normalizeH="0" baseline="0" noProof="0" dirty="0">
              <a:ln>
                <a:noFill/>
              </a:ln>
              <a:solidFill>
                <a:prstClr val="black"/>
              </a:solidFill>
              <a:effectLst/>
              <a:uLnTx/>
              <a:uFillTx/>
              <a:latin typeface="Verdana"/>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sv-SE" sz="1400" b="0" i="0" u="none" strike="noStrike" kern="0" cap="none" spc="0" normalizeH="0" baseline="0" noProof="0" dirty="0" smtClean="0">
              <a:ln>
                <a:noFill/>
              </a:ln>
              <a:solidFill>
                <a:prstClr val="black"/>
              </a:solidFill>
              <a:effectLst/>
              <a:uLnTx/>
              <a:uFillTx/>
              <a:latin typeface="Verdana"/>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sv-SE" sz="1600" b="1" i="0" u="none" strike="noStrike" kern="0" cap="none" spc="0" normalizeH="0" baseline="0" noProof="0" dirty="0" smtClean="0">
              <a:ln>
                <a:noFill/>
              </a:ln>
              <a:solidFill>
                <a:prstClr val="black"/>
              </a:solidFill>
              <a:effectLst/>
              <a:uLnTx/>
              <a:uFillTx/>
              <a:latin typeface="Georgia"/>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sv-SE" sz="1600" b="1" i="0" u="none" strike="noStrike" kern="0" cap="none" spc="0" normalizeH="0" baseline="0" noProof="0" dirty="0" smtClean="0">
                <a:ln>
                  <a:noFill/>
                </a:ln>
                <a:solidFill>
                  <a:prstClr val="black"/>
                </a:solidFill>
                <a:effectLst/>
                <a:uLnTx/>
                <a:uFillTx/>
                <a:latin typeface="Georgia"/>
                <a:ea typeface="+mn-ea"/>
                <a:cs typeface="+mn-cs"/>
              </a:rPr>
              <a:t>Analys och bedömning</a:t>
            </a:r>
          </a:p>
          <a:p>
            <a:pPr marL="742950" marR="0" lvl="1" indent="-285750" algn="l" defTabSz="914400" rtl="0" eaLnBrk="0" fontAlgn="base" latinLnBrk="0" hangingPunct="0">
              <a:lnSpc>
                <a:spcPct val="90000"/>
              </a:lnSpc>
              <a:spcBef>
                <a:spcPct val="20000"/>
              </a:spcBef>
              <a:spcAft>
                <a:spcPct val="0"/>
              </a:spcAft>
              <a:buClrTx/>
              <a:buSzTx/>
              <a:buFont typeface="Verdana" pitchFamily="34" charset="0"/>
              <a:buChar char="–"/>
              <a:tabLst/>
              <a:defRPr/>
            </a:pPr>
            <a:r>
              <a:rPr kumimoji="0" lang="sv-SE" sz="1400" b="0" i="0" u="none" strike="noStrike" kern="0" cap="none" spc="0" normalizeH="0" baseline="0" noProof="0" dirty="0">
                <a:ln>
                  <a:noFill/>
                </a:ln>
                <a:solidFill>
                  <a:prstClr val="black"/>
                </a:solidFill>
                <a:effectLst/>
                <a:uLnTx/>
                <a:uFillTx/>
                <a:latin typeface="Georgia"/>
                <a:ea typeface="+mn-ea"/>
                <a:cs typeface="+mn-cs"/>
              </a:rPr>
              <a:t>Konsekvenser för samhället</a:t>
            </a:r>
          </a:p>
          <a:p>
            <a:pPr marL="742950" marR="0" lvl="1" indent="-285750" algn="l" defTabSz="914400" rtl="0" eaLnBrk="0" fontAlgn="base" latinLnBrk="0" hangingPunct="0">
              <a:lnSpc>
                <a:spcPct val="90000"/>
              </a:lnSpc>
              <a:spcBef>
                <a:spcPct val="20000"/>
              </a:spcBef>
              <a:spcAft>
                <a:spcPct val="0"/>
              </a:spcAft>
              <a:buClrTx/>
              <a:buSzTx/>
              <a:buFont typeface="Verdana" pitchFamily="34" charset="0"/>
              <a:buChar char="–"/>
              <a:tabLst/>
              <a:defRPr/>
            </a:pPr>
            <a:r>
              <a:rPr kumimoji="0" lang="sv-SE" sz="1400" b="0" i="0" u="none" strike="noStrike" kern="0" cap="none" spc="0" normalizeH="0" baseline="0" noProof="0" dirty="0">
                <a:ln>
                  <a:noFill/>
                </a:ln>
                <a:solidFill>
                  <a:prstClr val="black"/>
                </a:solidFill>
                <a:effectLst/>
                <a:uLnTx/>
                <a:uFillTx/>
                <a:latin typeface="Georgia"/>
                <a:ea typeface="+mn-ea"/>
                <a:cs typeface="+mn-cs"/>
              </a:rPr>
              <a:t>Berörda aktörer</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sv-SE" sz="1600" b="1" i="0" u="none" strike="noStrike" kern="0" cap="none" spc="0" normalizeH="0" baseline="0" noProof="0" dirty="0" smtClean="0">
                <a:ln>
                  <a:noFill/>
                </a:ln>
                <a:solidFill>
                  <a:prstClr val="black"/>
                </a:solidFill>
                <a:effectLst/>
                <a:uLnTx/>
                <a:uFillTx/>
                <a:latin typeface="Georgia"/>
                <a:ea typeface="+mn-ea"/>
                <a:cs typeface="+mn-cs"/>
              </a:rPr>
              <a:t>Lägesbild</a:t>
            </a:r>
          </a:p>
          <a:p>
            <a:pPr marL="742950" marR="0" lvl="1" indent="-285750" algn="l" defTabSz="914400" rtl="0" eaLnBrk="0" fontAlgn="base" latinLnBrk="0" hangingPunct="0">
              <a:lnSpc>
                <a:spcPct val="90000"/>
              </a:lnSpc>
              <a:spcBef>
                <a:spcPct val="20000"/>
              </a:spcBef>
              <a:spcAft>
                <a:spcPct val="0"/>
              </a:spcAft>
              <a:buClrTx/>
              <a:buSzTx/>
              <a:buFont typeface="Verdana" pitchFamily="34" charset="0"/>
              <a:buChar char="–"/>
              <a:tabLst/>
              <a:defRPr/>
            </a:pPr>
            <a:r>
              <a:rPr kumimoji="0" lang="sv-SE" sz="1400" b="0" i="0" u="none" strike="noStrike" kern="0" cap="none" spc="0" normalizeH="0" baseline="0" noProof="0" dirty="0" smtClean="0">
                <a:ln>
                  <a:noFill/>
                </a:ln>
                <a:solidFill>
                  <a:prstClr val="black"/>
                </a:solidFill>
                <a:effectLst/>
                <a:uLnTx/>
                <a:uFillTx/>
                <a:latin typeface="Georgia"/>
                <a:ea typeface="+mn-ea"/>
                <a:cs typeface="+mn-cs"/>
              </a:rPr>
              <a:t>Beslutsunderlag</a:t>
            </a:r>
          </a:p>
          <a:p>
            <a:pPr marL="742950" marR="0" lvl="1" indent="-285750" algn="l" defTabSz="914400" rtl="0" eaLnBrk="0" fontAlgn="base" latinLnBrk="0" hangingPunct="0">
              <a:lnSpc>
                <a:spcPct val="90000"/>
              </a:lnSpc>
              <a:spcBef>
                <a:spcPct val="20000"/>
              </a:spcBef>
              <a:spcAft>
                <a:spcPct val="0"/>
              </a:spcAft>
              <a:buClrTx/>
              <a:buSzTx/>
              <a:buFont typeface="Verdana" pitchFamily="34" charset="0"/>
              <a:buChar char="–"/>
              <a:tabLst/>
              <a:defRPr/>
            </a:pPr>
            <a:r>
              <a:rPr kumimoji="0" lang="sv-SE" sz="1400" b="0" i="0" u="none" strike="noStrike" kern="0" cap="none" spc="0" normalizeH="0" baseline="0" noProof="0" dirty="0" smtClean="0">
                <a:ln>
                  <a:noFill/>
                </a:ln>
                <a:solidFill>
                  <a:prstClr val="black"/>
                </a:solidFill>
                <a:effectLst/>
                <a:uLnTx/>
                <a:uFillTx/>
                <a:latin typeface="Georgia"/>
                <a:ea typeface="+mn-ea"/>
                <a:cs typeface="+mn-cs"/>
              </a:rPr>
              <a:t>Kontinuerlig helhetsbild</a:t>
            </a:r>
          </a:p>
          <a:p>
            <a:pPr marL="742950" marR="0" lvl="1" indent="-285750" algn="l" defTabSz="914400" rtl="0" eaLnBrk="0" fontAlgn="base" latinLnBrk="0" hangingPunct="0">
              <a:lnSpc>
                <a:spcPct val="90000"/>
              </a:lnSpc>
              <a:spcBef>
                <a:spcPct val="20000"/>
              </a:spcBef>
              <a:spcAft>
                <a:spcPct val="0"/>
              </a:spcAft>
              <a:buClrTx/>
              <a:buSzTx/>
              <a:buFont typeface="Verdana" pitchFamily="34" charset="0"/>
              <a:buChar char="–"/>
              <a:tabLst/>
              <a:defRPr/>
            </a:pPr>
            <a:r>
              <a:rPr kumimoji="0" lang="sv-SE" sz="1400" b="0" i="0" u="none" strike="noStrike" kern="0" cap="none" spc="0" normalizeH="0" baseline="0" noProof="0" dirty="0" smtClean="0">
                <a:ln>
                  <a:noFill/>
                </a:ln>
                <a:solidFill>
                  <a:prstClr val="black"/>
                </a:solidFill>
                <a:effectLst/>
                <a:uLnTx/>
                <a:uFillTx/>
                <a:latin typeface="Georgia"/>
                <a:ea typeface="+mn-ea"/>
                <a:cs typeface="+mn-cs"/>
              </a:rPr>
              <a:t>Fokusera samhällets resurser</a:t>
            </a:r>
          </a:p>
          <a:p>
            <a:pPr marL="742950" marR="0" lvl="1" indent="-285750" algn="l" defTabSz="914400" rtl="0" eaLnBrk="0" fontAlgn="base" latinLnBrk="0" hangingPunct="0">
              <a:lnSpc>
                <a:spcPct val="90000"/>
              </a:lnSpc>
              <a:spcBef>
                <a:spcPct val="20000"/>
              </a:spcBef>
              <a:spcAft>
                <a:spcPct val="0"/>
              </a:spcAft>
              <a:buClrTx/>
              <a:buSzTx/>
              <a:buFont typeface="Verdana" pitchFamily="34" charset="0"/>
              <a:buChar char="–"/>
              <a:tabLst/>
              <a:defRPr/>
            </a:pPr>
            <a:endParaRPr kumimoji="0" lang="sv-SE" sz="1400" b="0" i="0" u="none" strike="noStrike" kern="0" cap="none" spc="0" normalizeH="0" baseline="0" noProof="0" dirty="0" smtClean="0">
              <a:ln>
                <a:noFill/>
              </a:ln>
              <a:solidFill>
                <a:prstClr val="black"/>
              </a:solidFill>
              <a:effectLst/>
              <a:uLnTx/>
              <a:uFillTx/>
              <a:latin typeface="Verdana"/>
              <a:ea typeface="+mn-ea"/>
              <a:cs typeface="+mn-cs"/>
            </a:endParaRPr>
          </a:p>
          <a:p>
            <a:pPr marL="457200" marR="0" lvl="1" indent="0" algn="l" defTabSz="914400" rtl="0" eaLnBrk="0" fontAlgn="base" latinLnBrk="0" hangingPunct="0">
              <a:lnSpc>
                <a:spcPct val="90000"/>
              </a:lnSpc>
              <a:spcBef>
                <a:spcPct val="20000"/>
              </a:spcBef>
              <a:spcAft>
                <a:spcPct val="0"/>
              </a:spcAft>
              <a:buClrTx/>
              <a:buSzTx/>
              <a:buFont typeface="Verdana" pitchFamily="34" charset="0"/>
              <a:buNone/>
              <a:tabLst/>
              <a:defRPr/>
            </a:pPr>
            <a:endParaRPr kumimoji="0" lang="sv-SE" sz="1400" b="0" i="0" u="none" strike="noStrike" kern="0" cap="none" spc="0" normalizeH="0" baseline="0" noProof="0" dirty="0" smtClean="0">
              <a:ln>
                <a:noFill/>
              </a:ln>
              <a:solidFill>
                <a:prstClr val="black"/>
              </a:solidFill>
              <a:effectLst/>
              <a:uLnTx/>
              <a:uFillTx/>
              <a:latin typeface="Verdana"/>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sv-SE" sz="1400" b="0" i="0" u="none" strike="noStrike" kern="0" cap="none" spc="0" normalizeH="0" baseline="0" noProof="0" dirty="0">
              <a:ln>
                <a:noFill/>
              </a:ln>
              <a:solidFill>
                <a:prstClr val="black"/>
              </a:solidFill>
              <a:effectLst/>
              <a:uLnTx/>
              <a:uFillTx/>
              <a:latin typeface="Verdana"/>
              <a:ea typeface="+mn-ea"/>
              <a:cs typeface="+mn-cs"/>
            </a:endParaRPr>
          </a:p>
        </p:txBody>
      </p:sp>
      <p:pic>
        <p:nvPicPr>
          <p:cNvPr id="7" name="Picture 7" descr="gdacs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0008" y="4029690"/>
            <a:ext cx="7556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8"/>
          <p:cNvSpPr>
            <a:spLocks noChangeArrowheads="1"/>
          </p:cNvSpPr>
          <p:nvPr/>
        </p:nvSpPr>
        <p:spPr bwMode="auto">
          <a:xfrm>
            <a:off x="3019630" y="3645024"/>
            <a:ext cx="129073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Georgia"/>
                <a:ea typeface="+mn-ea"/>
                <a:cs typeface="+mn-cs"/>
              </a:rPr>
              <a:t>Nyhetsmedier</a:t>
            </a:r>
          </a:p>
        </p:txBody>
      </p:sp>
      <p:sp>
        <p:nvSpPr>
          <p:cNvPr id="9" name="Rectangle 40"/>
          <p:cNvSpPr>
            <a:spLocks noChangeArrowheads="1"/>
          </p:cNvSpPr>
          <p:nvPr/>
        </p:nvSpPr>
        <p:spPr bwMode="auto">
          <a:xfrm>
            <a:off x="827584" y="3645024"/>
            <a:ext cx="117852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Georgia"/>
                <a:ea typeface="+mn-ea"/>
                <a:cs typeface="+mn-cs"/>
              </a:rPr>
              <a:t>Myndigheter</a:t>
            </a:r>
          </a:p>
        </p:txBody>
      </p:sp>
      <p:pic>
        <p:nvPicPr>
          <p:cNvPr id="10" name="Picture 22" descr="ANd9GcQ_dXoVez1MBhUq7NNpbookfaTpinCspmZswGb6ZzEt3iwr1Vo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8240" y="4050650"/>
            <a:ext cx="936626"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3804" y="3645024"/>
            <a:ext cx="968975"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7" descr="ocha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1566" y="4094481"/>
            <a:ext cx="1225252" cy="22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objekt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83685" y="3615849"/>
            <a:ext cx="975790" cy="362794"/>
          </a:xfrm>
          <a:prstGeom prst="rect">
            <a:avLst/>
          </a:prstGeom>
          <a:solidFill>
            <a:schemeClr val="accent2"/>
          </a:solidFill>
        </p:spPr>
      </p:pic>
    </p:spTree>
    <p:extLst>
      <p:ext uri="{BB962C8B-B14F-4D97-AF65-F5344CB8AC3E}">
        <p14:creationId xmlns:p14="http://schemas.microsoft.com/office/powerpoint/2010/main" val="199973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xEl>
                                              <p:pRg st="16" end="1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xEl>
                                              <p:pRg st="17" end="1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3568" y="1340768"/>
            <a:ext cx="8194056" cy="999216"/>
          </a:xfrm>
        </p:spPr>
        <p:txBody>
          <a:bodyPr anchor="t">
            <a:normAutofit fontScale="90000"/>
          </a:bodyPr>
          <a:lstStyle/>
          <a:p>
            <a:pPr marL="342900" lvl="0" indent="-342900">
              <a:spcBef>
                <a:spcPct val="20000"/>
              </a:spcBef>
            </a:pPr>
            <a:r>
              <a:rPr lang="sv-SE" sz="2000" b="0" dirty="0">
                <a:solidFill>
                  <a:prstClr val="black"/>
                </a:solidFill>
                <a:latin typeface="Georgia"/>
                <a:ea typeface="+mn-ea"/>
                <a:cs typeface="+mn-cs"/>
              </a:rPr>
              <a:t>	</a:t>
            </a:r>
            <a:r>
              <a:rPr lang="sv-SE" sz="2000" b="0" dirty="0" smtClean="0">
                <a:solidFill>
                  <a:prstClr val="black"/>
                </a:solidFill>
                <a:latin typeface="Georgia"/>
              </a:rPr>
              <a:t>När </a:t>
            </a:r>
            <a:r>
              <a:rPr lang="sv-SE" sz="2000" b="0" dirty="0">
                <a:solidFill>
                  <a:prstClr val="black"/>
                </a:solidFill>
                <a:latin typeface="Georgia"/>
              </a:rPr>
              <a:t>aktörernas egna resurser inte räcker, eller om </a:t>
            </a:r>
            <a:r>
              <a:rPr lang="sv-SE" sz="2000" b="0" dirty="0" smtClean="0">
                <a:solidFill>
                  <a:prstClr val="black"/>
                </a:solidFill>
                <a:latin typeface="Georgia"/>
              </a:rPr>
              <a:t>händelsen </a:t>
            </a:r>
            <a:r>
              <a:rPr lang="sv-SE" sz="2000" b="0" dirty="0">
                <a:solidFill>
                  <a:prstClr val="black"/>
                </a:solidFill>
                <a:latin typeface="Georgia"/>
              </a:rPr>
              <a:t>är </a:t>
            </a:r>
            <a:r>
              <a:rPr lang="sv-SE" sz="2000" b="0" dirty="0" smtClean="0">
                <a:solidFill>
                  <a:prstClr val="black"/>
                </a:solidFill>
                <a:latin typeface="Georgia"/>
                <a:ea typeface="+mn-ea"/>
                <a:cs typeface="+mn-cs"/>
              </a:rPr>
              <a:t>komplicerad</a:t>
            </a:r>
            <a:r>
              <a:rPr lang="sv-SE" sz="2000" b="0" dirty="0">
                <a:solidFill>
                  <a:prstClr val="black"/>
                </a:solidFill>
                <a:latin typeface="Georgia"/>
                <a:ea typeface="+mn-ea"/>
                <a:cs typeface="+mn-cs"/>
              </a:rPr>
              <a:t>, har MSB materiel och personal som kan användas</a:t>
            </a:r>
            <a:r>
              <a:rPr lang="sv-SE" sz="2000" b="0" dirty="0" smtClean="0">
                <a:solidFill>
                  <a:prstClr val="black"/>
                </a:solidFill>
                <a:latin typeface="Georgia"/>
                <a:ea typeface="+mn-ea"/>
                <a:cs typeface="+mn-cs"/>
              </a:rPr>
              <a:t>.</a:t>
            </a:r>
            <a:br>
              <a:rPr lang="sv-SE" sz="2000" b="0" dirty="0" smtClean="0">
                <a:solidFill>
                  <a:prstClr val="black"/>
                </a:solidFill>
                <a:latin typeface="Georgia"/>
                <a:ea typeface="+mn-ea"/>
                <a:cs typeface="+mn-cs"/>
              </a:rPr>
            </a:br>
            <a:r>
              <a:rPr lang="sv-SE" sz="2000" b="0" dirty="0" smtClean="0">
                <a:solidFill>
                  <a:prstClr val="black"/>
                </a:solidFill>
                <a:latin typeface="Georgia"/>
                <a:ea typeface="+mn-ea"/>
                <a:cs typeface="+mn-cs"/>
              </a:rPr>
              <a:t>- Resurserna begärs normalt ut via MSB </a:t>
            </a:r>
            <a:r>
              <a:rPr lang="sv-SE" sz="2000" b="0" dirty="0" err="1" smtClean="0">
                <a:solidFill>
                  <a:prstClr val="black"/>
                </a:solidFill>
                <a:latin typeface="Georgia"/>
                <a:ea typeface="+mn-ea"/>
                <a:cs typeface="+mn-cs"/>
              </a:rPr>
              <a:t>TiB</a:t>
            </a:r>
            <a:r>
              <a:rPr lang="sv-SE" sz="2000" b="0" dirty="0" smtClean="0">
                <a:solidFill>
                  <a:prstClr val="black"/>
                </a:solidFill>
                <a:latin typeface="Georgia"/>
                <a:ea typeface="+mn-ea"/>
                <a:cs typeface="+mn-cs"/>
              </a:rPr>
              <a:t/>
            </a:r>
            <a:br>
              <a:rPr lang="sv-SE" sz="2000" b="0" dirty="0" smtClean="0">
                <a:solidFill>
                  <a:prstClr val="black"/>
                </a:solidFill>
                <a:latin typeface="Georgia"/>
                <a:ea typeface="+mn-ea"/>
                <a:cs typeface="+mn-cs"/>
              </a:rPr>
            </a:br>
            <a:r>
              <a:rPr lang="sv-SE" sz="2000" b="0" dirty="0" smtClean="0">
                <a:solidFill>
                  <a:prstClr val="black"/>
                </a:solidFill>
                <a:latin typeface="Georgia"/>
                <a:ea typeface="+mn-ea"/>
                <a:cs typeface="+mn-cs"/>
              </a:rPr>
              <a:t>- Kemresurser begärs ut via SOS Alarm (snabbinsats)</a:t>
            </a:r>
            <a:endParaRPr lang="sv-SE" dirty="0"/>
          </a:p>
        </p:txBody>
      </p:sp>
      <p:sp>
        <p:nvSpPr>
          <p:cNvPr id="4" name="Platshållare för innehåll 3"/>
          <p:cNvSpPr>
            <a:spLocks noGrp="1"/>
          </p:cNvSpPr>
          <p:nvPr>
            <p:ph sz="half" idx="1"/>
          </p:nvPr>
        </p:nvSpPr>
        <p:spPr>
          <a:xfrm>
            <a:off x="899592" y="2996952"/>
            <a:ext cx="3744000" cy="2817208"/>
          </a:xfrm>
        </p:spPr>
        <p:txBody>
          <a:bodyPr>
            <a:normAutofit/>
          </a:bodyPr>
          <a:lstStyle/>
          <a:p>
            <a:r>
              <a:rPr lang="sv-SE" sz="1800" dirty="0" smtClean="0"/>
              <a:t>Oljeskydd</a:t>
            </a:r>
          </a:p>
          <a:p>
            <a:r>
              <a:rPr lang="sv-SE" sz="1800" dirty="0" smtClean="0"/>
              <a:t>Samverkan och ledning</a:t>
            </a:r>
          </a:p>
          <a:p>
            <a:r>
              <a:rPr lang="sv-SE" sz="1800" dirty="0" smtClean="0"/>
              <a:t>Skogsbrand</a:t>
            </a:r>
          </a:p>
          <a:p>
            <a:r>
              <a:rPr lang="sv-SE" sz="1800" dirty="0" smtClean="0"/>
              <a:t>SNAM (ambulansflyg)</a:t>
            </a:r>
          </a:p>
          <a:p>
            <a:r>
              <a:rPr lang="sv-SE" sz="1800" dirty="0" smtClean="0"/>
              <a:t>Sök och räddning</a:t>
            </a:r>
          </a:p>
          <a:p>
            <a:r>
              <a:rPr lang="sv-SE" sz="1800" dirty="0" smtClean="0"/>
              <a:t>Värdlandsstöd</a:t>
            </a:r>
          </a:p>
          <a:p>
            <a:r>
              <a:rPr lang="sv-SE" sz="1800" dirty="0" smtClean="0"/>
              <a:t>Översvämning</a:t>
            </a:r>
          </a:p>
          <a:p>
            <a:endParaRPr lang="sv-SE" sz="1800" dirty="0"/>
          </a:p>
        </p:txBody>
      </p:sp>
      <p:sp>
        <p:nvSpPr>
          <p:cNvPr id="5" name="Platshållare för innehåll 4"/>
          <p:cNvSpPr>
            <a:spLocks noGrp="1"/>
          </p:cNvSpPr>
          <p:nvPr>
            <p:ph sz="half" idx="2"/>
          </p:nvPr>
        </p:nvSpPr>
        <p:spPr>
          <a:xfrm>
            <a:off x="4932040" y="2999567"/>
            <a:ext cx="3744000" cy="2664296"/>
          </a:xfrm>
        </p:spPr>
        <p:txBody>
          <a:bodyPr>
            <a:normAutofit/>
          </a:bodyPr>
          <a:lstStyle/>
          <a:p>
            <a:r>
              <a:rPr lang="sv-SE" sz="1800" dirty="0" smtClean="0"/>
              <a:t>Företagens kemberedskap*</a:t>
            </a:r>
          </a:p>
          <a:p>
            <a:r>
              <a:rPr lang="sv-SE" sz="1800" dirty="0" smtClean="0"/>
              <a:t>Indikering*</a:t>
            </a:r>
          </a:p>
          <a:p>
            <a:r>
              <a:rPr lang="sv-SE" sz="1800" dirty="0" err="1" smtClean="0"/>
              <a:t>Kemenheter</a:t>
            </a:r>
            <a:r>
              <a:rPr lang="sv-SE" sz="1800" dirty="0" smtClean="0"/>
              <a:t>*</a:t>
            </a:r>
          </a:p>
          <a:p>
            <a:r>
              <a:rPr lang="sv-SE" sz="1800" dirty="0" smtClean="0"/>
              <a:t>Sanering*</a:t>
            </a:r>
          </a:p>
          <a:p>
            <a:endParaRPr lang="sv-SE" sz="1800" dirty="0"/>
          </a:p>
          <a:p>
            <a:pPr marL="0" indent="0">
              <a:buNone/>
            </a:pPr>
            <a:r>
              <a:rPr lang="sv-SE" sz="1800" dirty="0" smtClean="0"/>
              <a:t>* Kemresurser begärs ut via SOS Alarm, men kan också nås via </a:t>
            </a:r>
            <a:r>
              <a:rPr lang="sv-SE" sz="1800" dirty="0" err="1" smtClean="0"/>
              <a:t>TiB</a:t>
            </a:r>
            <a:endParaRPr lang="sv-SE" sz="1800" dirty="0" smtClean="0"/>
          </a:p>
          <a:p>
            <a:endParaRPr lang="sv-SE" sz="1800" dirty="0"/>
          </a:p>
        </p:txBody>
      </p:sp>
      <p:sp>
        <p:nvSpPr>
          <p:cNvPr id="6" name="Rubrik 1"/>
          <p:cNvSpPr txBox="1">
            <a:spLocks/>
          </p:cNvSpPr>
          <p:nvPr/>
        </p:nvSpPr>
        <p:spPr>
          <a:xfrm>
            <a:off x="2632340" y="404664"/>
            <a:ext cx="6404156" cy="648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dirty="0" err="1" smtClean="0"/>
              <a:t>MSB:s</a:t>
            </a:r>
            <a:r>
              <a:rPr lang="sv-SE" dirty="0" smtClean="0"/>
              <a:t> förstärkningsresurser</a:t>
            </a:r>
            <a:endParaRPr lang="sv-SE" sz="3200" dirty="0"/>
          </a:p>
        </p:txBody>
      </p:sp>
    </p:spTree>
    <p:extLst>
      <p:ext uri="{BB962C8B-B14F-4D97-AF65-F5344CB8AC3E}">
        <p14:creationId xmlns:p14="http://schemas.microsoft.com/office/powerpoint/2010/main" val="3508502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ubrik 1"/>
          <p:cNvSpPr>
            <a:spLocks noGrp="1"/>
          </p:cNvSpPr>
          <p:nvPr>
            <p:ph type="title"/>
          </p:nvPr>
        </p:nvSpPr>
        <p:spPr>
          <a:xfrm>
            <a:off x="543269" y="1208072"/>
            <a:ext cx="7727453" cy="1134727"/>
          </a:xfrm>
        </p:spPr>
        <p:txBody>
          <a:bodyPr>
            <a:normAutofit/>
          </a:bodyPr>
          <a:lstStyle/>
          <a:p>
            <a:r>
              <a:rPr lang="sv-SE" altLang="sv-SE" sz="2400" dirty="0" smtClean="0">
                <a:solidFill>
                  <a:schemeClr val="tx1"/>
                </a:solidFill>
                <a:latin typeface="Georgia" panose="02040502050405020303" pitchFamily="18" charset="0"/>
              </a:rPr>
              <a:t>Räddningstjänststöd - Beredskapsfunktion för stöd inom området räddningstjänst</a:t>
            </a:r>
          </a:p>
        </p:txBody>
      </p:sp>
      <p:sp>
        <p:nvSpPr>
          <p:cNvPr id="7" name="Rubrik 1"/>
          <p:cNvSpPr txBox="1">
            <a:spLocks/>
          </p:cNvSpPr>
          <p:nvPr/>
        </p:nvSpPr>
        <p:spPr>
          <a:xfrm>
            <a:off x="2632340" y="404664"/>
            <a:ext cx="6404156" cy="648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dirty="0" err="1" smtClean="0"/>
              <a:t>MSB:s</a:t>
            </a:r>
            <a:r>
              <a:rPr lang="sv-SE" dirty="0" smtClean="0"/>
              <a:t> beredskapsorganisation</a:t>
            </a:r>
            <a:endParaRPr lang="sv-SE" sz="3200" dirty="0"/>
          </a:p>
        </p:txBody>
      </p:sp>
      <p:pic>
        <p:nvPicPr>
          <p:cNvPr id="8" name="Picture 4" descr="C:\Users\kenlu\Pictures\lastb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5001465"/>
            <a:ext cx="280828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kenlu\Pictures\KJ-pumpflot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4843" y="4353685"/>
            <a:ext cx="1983159" cy="13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2" name="Bildobjekt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00079" y="3351940"/>
            <a:ext cx="3263698" cy="18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Bildobjekt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1965858"/>
            <a:ext cx="2352518" cy="176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kenlu\Pictures\081026brbygg_viksjofors10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7423" y="4797152"/>
            <a:ext cx="1963319" cy="130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9" y="4797426"/>
            <a:ext cx="2247746" cy="130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54" name="textruta 5"/>
          <p:cNvSpPr txBox="1">
            <a:spLocks noChangeArrowheads="1"/>
          </p:cNvSpPr>
          <p:nvPr/>
        </p:nvSpPr>
        <p:spPr bwMode="auto">
          <a:xfrm>
            <a:off x="543269" y="2250533"/>
            <a:ext cx="513516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2600">
                <a:solidFill>
                  <a:schemeClr val="tx1"/>
                </a:solidFill>
                <a:latin typeface="Georgia" panose="02040502050405020303" pitchFamily="18" charset="0"/>
              </a:defRPr>
            </a:lvl1pPr>
            <a:lvl2pPr marL="742950" indent="-285750">
              <a:spcBef>
                <a:spcPct val="20000"/>
              </a:spcBef>
              <a:buFont typeface="Verdana" panose="020B0604030504040204" pitchFamily="34" charset="0"/>
              <a:buChar char="–"/>
              <a:defRPr sz="2600">
                <a:solidFill>
                  <a:schemeClr val="tx1"/>
                </a:solidFill>
                <a:latin typeface="Georgia" panose="02040502050405020303" pitchFamily="18" charset="0"/>
              </a:defRPr>
            </a:lvl2pPr>
            <a:lvl3pPr marL="1143000" indent="-228600">
              <a:spcBef>
                <a:spcPct val="20000"/>
              </a:spcBef>
              <a:buChar char="•"/>
              <a:defRPr sz="2600">
                <a:solidFill>
                  <a:schemeClr val="tx1"/>
                </a:solidFill>
                <a:latin typeface="Georgia" panose="02040502050405020303" pitchFamily="18" charset="0"/>
              </a:defRPr>
            </a:lvl3pPr>
            <a:lvl4pPr marL="1600200" indent="-228600">
              <a:spcBef>
                <a:spcPct val="20000"/>
              </a:spcBef>
              <a:buChar char="–"/>
              <a:defRPr sz="2600">
                <a:solidFill>
                  <a:schemeClr val="tx1"/>
                </a:solidFill>
                <a:latin typeface="Georgia" panose="02040502050405020303" pitchFamily="18" charset="0"/>
              </a:defRPr>
            </a:lvl4pPr>
            <a:lvl5pPr marL="2057400" indent="-228600">
              <a:spcBef>
                <a:spcPct val="20000"/>
              </a:spcBef>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600">
                <a:solidFill>
                  <a:schemeClr val="tx1"/>
                </a:solidFill>
                <a:latin typeface="Georgia" panose="02040502050405020303" pitchFamily="18" charset="0"/>
              </a:defRPr>
            </a:lvl9pPr>
          </a:lstStyle>
          <a:p>
            <a:pPr>
              <a:spcBef>
                <a:spcPct val="0"/>
              </a:spcBef>
            </a:pPr>
            <a:r>
              <a:rPr lang="sv-SE" altLang="sv-SE" sz="2000" dirty="0"/>
              <a:t>Bemannas av brandingenjörer</a:t>
            </a:r>
          </a:p>
          <a:p>
            <a:pPr>
              <a:spcBef>
                <a:spcPct val="0"/>
              </a:spcBef>
            </a:pPr>
            <a:r>
              <a:rPr lang="sv-SE" altLang="sv-SE" sz="2000" dirty="0" smtClean="0"/>
              <a:t>Strategiskt </a:t>
            </a:r>
            <a:r>
              <a:rPr lang="sv-SE" altLang="sv-SE" sz="2000" dirty="0"/>
              <a:t>och normativt stöd</a:t>
            </a:r>
          </a:p>
          <a:p>
            <a:pPr>
              <a:spcBef>
                <a:spcPct val="0"/>
              </a:spcBef>
            </a:pPr>
            <a:r>
              <a:rPr lang="sv-SE" altLang="sv-SE" sz="2000" dirty="0" smtClean="0"/>
              <a:t>Bollplank </a:t>
            </a:r>
            <a:r>
              <a:rPr lang="sv-SE" altLang="sv-SE" sz="2000" dirty="0"/>
              <a:t>för </a:t>
            </a:r>
            <a:r>
              <a:rPr lang="sv-SE" altLang="sv-SE" sz="2000" dirty="0" smtClean="0"/>
              <a:t>räddningsledare</a:t>
            </a:r>
          </a:p>
          <a:p>
            <a:pPr>
              <a:spcBef>
                <a:spcPct val="0"/>
              </a:spcBef>
            </a:pPr>
            <a:r>
              <a:rPr lang="sv-SE" altLang="sv-SE" sz="2000" dirty="0" smtClean="0"/>
              <a:t>Kontaktpunkt Copernicus (satellitfoto) och GIS-stöd </a:t>
            </a:r>
            <a:r>
              <a:rPr lang="sv-SE" altLang="sv-SE" sz="2000" dirty="0"/>
              <a:t>utanför </a:t>
            </a:r>
            <a:r>
              <a:rPr lang="sv-SE" altLang="sv-SE" sz="2000" dirty="0" smtClean="0"/>
              <a:t>kontorstid </a:t>
            </a:r>
          </a:p>
          <a:p>
            <a:pPr>
              <a:spcBef>
                <a:spcPct val="0"/>
              </a:spcBef>
            </a:pPr>
            <a:r>
              <a:rPr lang="sv-SE" altLang="sv-SE" sz="2000" dirty="0" smtClean="0"/>
              <a:t>Nås via </a:t>
            </a:r>
            <a:r>
              <a:rPr lang="sv-SE" altLang="sv-SE" sz="2000" dirty="0" err="1" smtClean="0"/>
              <a:t>TiB</a:t>
            </a:r>
            <a:endParaRPr lang="sv-SE" altLang="sv-SE" sz="2000" dirty="0"/>
          </a:p>
          <a:p>
            <a:pPr>
              <a:spcBef>
                <a:spcPct val="0"/>
              </a:spcBef>
            </a:pPr>
            <a:endParaRPr lang="sv-SE" altLang="sv-SE" sz="2000" dirty="0"/>
          </a:p>
          <a:p>
            <a:pPr>
              <a:spcBef>
                <a:spcPct val="0"/>
              </a:spcBef>
            </a:pPr>
            <a:endParaRPr lang="sv-SE" altLang="sv-SE" sz="2000" dirty="0"/>
          </a:p>
          <a:p>
            <a:pPr>
              <a:spcBef>
                <a:spcPct val="0"/>
              </a:spcBef>
            </a:pPr>
            <a:endParaRPr lang="sv-SE" altLang="sv-SE" sz="2000" dirty="0"/>
          </a:p>
        </p:txBody>
      </p:sp>
    </p:spTree>
    <p:extLst>
      <p:ext uri="{BB962C8B-B14F-4D97-AF65-F5344CB8AC3E}">
        <p14:creationId xmlns:p14="http://schemas.microsoft.com/office/powerpoint/2010/main" val="1927783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Kontaktuppgifter till </a:t>
            </a:r>
            <a:r>
              <a:rPr lang="sv-SE" dirty="0" smtClean="0"/>
              <a:t>MSB </a:t>
            </a:r>
            <a:r>
              <a:rPr lang="sv-SE" dirty="0" err="1" smtClean="0"/>
              <a:t>TiB</a:t>
            </a:r>
            <a:endParaRPr lang="sv-SE" dirty="0"/>
          </a:p>
        </p:txBody>
      </p:sp>
      <p:sp>
        <p:nvSpPr>
          <p:cNvPr id="3" name="Platshållare för innehåll 2"/>
          <p:cNvSpPr>
            <a:spLocks noGrp="1"/>
          </p:cNvSpPr>
          <p:nvPr>
            <p:ph idx="1"/>
          </p:nvPr>
        </p:nvSpPr>
        <p:spPr/>
        <p:txBody>
          <a:bodyPr>
            <a:normAutofit lnSpcReduction="10000"/>
          </a:bodyPr>
          <a:lstStyle/>
          <a:p>
            <a:r>
              <a:rPr lang="sv-SE" dirty="0" err="1" smtClean="0"/>
              <a:t>Telnr</a:t>
            </a:r>
            <a:r>
              <a:rPr lang="sv-SE" dirty="0" smtClean="0"/>
              <a:t> 1: 054-150 150 </a:t>
            </a:r>
          </a:p>
          <a:p>
            <a:pPr marL="0" indent="0">
              <a:buNone/>
            </a:pPr>
            <a:r>
              <a:rPr lang="sv-SE" sz="2000" dirty="0" smtClean="0"/>
              <a:t>Kopplas via SOS Alarms krisberedskapsfunktion (KBX)</a:t>
            </a:r>
          </a:p>
          <a:p>
            <a:endParaRPr lang="sv-SE" dirty="0" smtClean="0"/>
          </a:p>
          <a:p>
            <a:r>
              <a:rPr lang="sv-SE" dirty="0" err="1" smtClean="0"/>
              <a:t>Telnr</a:t>
            </a:r>
            <a:r>
              <a:rPr lang="sv-SE" dirty="0" smtClean="0"/>
              <a:t> 2: 0771-800 900</a:t>
            </a:r>
          </a:p>
          <a:p>
            <a:pPr marL="0" indent="0">
              <a:buNone/>
            </a:pPr>
            <a:r>
              <a:rPr lang="sv-SE" sz="1900" dirty="0" smtClean="0"/>
              <a:t>SOS KBX ingång till alla </a:t>
            </a:r>
            <a:r>
              <a:rPr lang="sv-SE" sz="1900" dirty="0" err="1" smtClean="0"/>
              <a:t>TiB</a:t>
            </a:r>
            <a:r>
              <a:rPr lang="sv-SE" sz="1900" dirty="0" smtClean="0"/>
              <a:t>-myndigheter samt </a:t>
            </a:r>
            <a:r>
              <a:rPr lang="sv-SE" sz="1900" dirty="0" err="1" smtClean="0"/>
              <a:t>utlarmning</a:t>
            </a:r>
            <a:r>
              <a:rPr lang="sv-SE" sz="1900" dirty="0" smtClean="0"/>
              <a:t> kemresurser (Kemresurserna ska också kunna larmas ut via alla lokala SOS-centraler)</a:t>
            </a:r>
          </a:p>
          <a:p>
            <a:endParaRPr lang="sv-SE" dirty="0" smtClean="0"/>
          </a:p>
          <a:p>
            <a:r>
              <a:rPr lang="sv-SE" dirty="0" smtClean="0"/>
              <a:t>E-post: </a:t>
            </a:r>
            <a:r>
              <a:rPr lang="sv-SE" dirty="0" smtClean="0">
                <a:hlinkClick r:id="rId2"/>
              </a:rPr>
              <a:t>tib@msb.se</a:t>
            </a:r>
            <a:endParaRPr lang="sv-SE" dirty="0" smtClean="0"/>
          </a:p>
          <a:p>
            <a:endParaRPr lang="sv-SE" dirty="0"/>
          </a:p>
        </p:txBody>
      </p:sp>
      <p:sp>
        <p:nvSpPr>
          <p:cNvPr id="4" name="Rubrik 1"/>
          <p:cNvSpPr txBox="1">
            <a:spLocks/>
          </p:cNvSpPr>
          <p:nvPr/>
        </p:nvSpPr>
        <p:spPr>
          <a:xfrm>
            <a:off x="2632340" y="404664"/>
            <a:ext cx="6404156" cy="648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r>
              <a:rPr lang="sv-SE" dirty="0" err="1" smtClean="0"/>
              <a:t>MSB:s</a:t>
            </a:r>
            <a:r>
              <a:rPr lang="sv-SE" dirty="0" smtClean="0"/>
              <a:t> beredskapsorganisation</a:t>
            </a:r>
            <a:endParaRPr lang="sv-SE" sz="3200" dirty="0"/>
          </a:p>
        </p:txBody>
      </p:sp>
    </p:spTree>
    <p:extLst>
      <p:ext uri="{BB962C8B-B14F-4D97-AF65-F5344CB8AC3E}">
        <p14:creationId xmlns:p14="http://schemas.microsoft.com/office/powerpoint/2010/main" val="2189400676"/>
      </p:ext>
    </p:extLst>
  </p:cSld>
  <p:clrMapOvr>
    <a:masterClrMapping/>
  </p:clrMapOvr>
</p:sld>
</file>

<file path=ppt/theme/theme1.xml><?xml version="1.0" encoding="utf-8"?>
<a:theme xmlns:a="http://schemas.openxmlformats.org/drawingml/2006/main" name="MSB">
  <a:themeElements>
    <a:clrScheme name="MSB2">
      <a:dk1>
        <a:sysClr val="windowText" lastClr="000000"/>
      </a:dk1>
      <a:lt1>
        <a:srgbClr val="FFFFFF"/>
      </a:lt1>
      <a:dk2>
        <a:srgbClr val="00688B"/>
      </a:dk2>
      <a:lt2>
        <a:srgbClr val="CFC9C0"/>
      </a:lt2>
      <a:accent1>
        <a:srgbClr val="AF9C12"/>
      </a:accent1>
      <a:accent2>
        <a:srgbClr val="DFCB00"/>
      </a:accent2>
      <a:accent3>
        <a:srgbClr val="847C75"/>
      </a:accent3>
      <a:accent4>
        <a:srgbClr val="879EAE"/>
      </a:accent4>
      <a:accent5>
        <a:srgbClr val="CD5A13"/>
      </a:accent5>
      <a:accent6>
        <a:srgbClr val="EF8200"/>
      </a:accent6>
      <a:hlink>
        <a:srgbClr val="0000FF"/>
      </a:hlink>
      <a:folHlink>
        <a:srgbClr val="800080"/>
      </a:folHlink>
    </a:clrScheme>
    <a:fontScheme name="MSB">
      <a:majorFont>
        <a:latin typeface="Verdan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MSB</Template>
  <TotalTime>828</TotalTime>
  <Words>1227</Words>
  <Application>Microsoft Office PowerPoint</Application>
  <PresentationFormat>Bildspel på skärmen (4:3)</PresentationFormat>
  <Paragraphs>147</Paragraphs>
  <Slides>7</Slides>
  <Notes>6</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7</vt:i4>
      </vt:variant>
    </vt:vector>
  </HeadingPairs>
  <TitlesOfParts>
    <vt:vector size="12" baseType="lpstr">
      <vt:lpstr>Arial</vt:lpstr>
      <vt:lpstr>Calibri</vt:lpstr>
      <vt:lpstr>Georgia</vt:lpstr>
      <vt:lpstr>Verdana</vt:lpstr>
      <vt:lpstr>MSB</vt:lpstr>
      <vt:lpstr>MSB:s operativa uppdrag</vt:lpstr>
      <vt:lpstr>MSB:s operativa uppdrag</vt:lpstr>
      <vt:lpstr>MSB:s beredskapsorganisation</vt:lpstr>
      <vt:lpstr>Upptäcka och förstå</vt:lpstr>
      <vt:lpstr> När aktörernas egna resurser inte räcker, eller om händelsen är komplicerad, har MSB materiel och personal som kan användas. - Resurserna begärs normalt ut via MSB TiB - Kemresurser begärs ut via SOS Alarm (snabbinsats)</vt:lpstr>
      <vt:lpstr>Räddningstjänststöd - Beredskapsfunktion för stöd inom området räddningstjänst</vt:lpstr>
      <vt:lpstr>Kontaktuppgifter till MSB TiB</vt:lpstr>
    </vt:vector>
  </TitlesOfParts>
  <Company>MSB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Hedquist Camilla</dc:creator>
  <cp:lastModifiedBy>Lundmark Kenneth</cp:lastModifiedBy>
  <cp:revision>35</cp:revision>
  <dcterms:created xsi:type="dcterms:W3CDTF">2017-08-21T13:39:29Z</dcterms:created>
  <dcterms:modified xsi:type="dcterms:W3CDTF">2017-11-01T09:48:25Z</dcterms:modified>
</cp:coreProperties>
</file>