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9" r:id="rId3"/>
    <p:sldId id="287" r:id="rId4"/>
    <p:sldId id="280" r:id="rId5"/>
    <p:sldId id="288" r:id="rId6"/>
    <p:sldId id="300" r:id="rId7"/>
    <p:sldId id="299" r:id="rId8"/>
    <p:sldId id="292" r:id="rId9"/>
    <p:sldId id="303" r:id="rId10"/>
    <p:sldId id="293" r:id="rId11"/>
    <p:sldId id="294" r:id="rId12"/>
    <p:sldId id="289" r:id="rId13"/>
    <p:sldId id="284" r:id="rId14"/>
    <p:sldId id="272" r:id="rId15"/>
    <p:sldId id="291" r:id="rId16"/>
    <p:sldId id="301" r:id="rId17"/>
    <p:sldId id="302" r:id="rId18"/>
    <p:sldId id="304" r:id="rId19"/>
    <p:sldId id="306" r:id="rId20"/>
    <p:sldId id="307" r:id="rId21"/>
    <p:sldId id="305" r:id="rId22"/>
  </p:sldIdLst>
  <p:sldSz cx="9144000" cy="6858000" type="screen4x3"/>
  <p:notesSz cx="6789738" cy="99298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>
        <p:scale>
          <a:sx n="100" d="100"/>
          <a:sy n="100" d="100"/>
        </p:scale>
        <p:origin x="-133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E82290B-D8C3-41D2-AE50-DB435549DA42}" type="datetimeFigureOut">
              <a:rPr lang="sv-SE"/>
              <a:pPr>
                <a:defRPr/>
              </a:pPr>
              <a:t>2017-02-28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6007D16-5043-4C95-ABAC-D755E46394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13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0838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16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0DD7E5-7803-42A4-8F87-2AA497E5CE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30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2B8089-A63A-4469-81B6-684999C62A19}" type="slidenum">
              <a:rPr lang="sv-SE" smtClean="0"/>
              <a:pPr eaLnBrk="1" hangingPunct="1"/>
              <a:t>1</a:t>
            </a:fld>
            <a:endParaRPr lang="sv-S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441AEE-6EEE-4D59-B4CF-F0C7FD64E37E}" type="slidenum">
              <a:rPr lang="sv-SE" smtClean="0"/>
              <a:pPr eaLnBrk="1" hangingPunct="1"/>
              <a:t>2</a:t>
            </a:fld>
            <a:endParaRPr lang="sv-S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1BED1-3652-42B8-9485-ED35C8D717D3}" type="slidenum">
              <a:rPr lang="sv-SE" smtClean="0"/>
              <a:pPr eaLnBrk="1" hangingPunct="1"/>
              <a:t>3</a:t>
            </a:fld>
            <a:endParaRPr lang="sv-S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B63973-4AB2-48F6-97EA-E83FBD363432}" type="slidenum">
              <a:rPr lang="sv-SE" smtClean="0"/>
              <a:pPr eaLnBrk="1" hangingPunct="1"/>
              <a:t>4</a:t>
            </a:fld>
            <a:endParaRPr lang="sv-S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94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8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41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05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55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7998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84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06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0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14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965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98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 flipV="1">
            <a:off x="250825" y="6140450"/>
            <a:ext cx="7216775" cy="69850"/>
            <a:chOff x="1296" y="3856"/>
            <a:chExt cx="3420" cy="32"/>
          </a:xfrm>
        </p:grpSpPr>
        <p:sp>
          <p:nvSpPr>
            <p:cNvPr id="1030" name="Line 8"/>
            <p:cNvSpPr>
              <a:spLocks noChangeShapeType="1"/>
            </p:cNvSpPr>
            <p:nvPr/>
          </p:nvSpPr>
          <p:spPr bwMode="auto">
            <a:xfrm>
              <a:off x="1326" y="3872"/>
              <a:ext cx="3360" cy="0"/>
            </a:xfrm>
            <a:prstGeom prst="line">
              <a:avLst/>
            </a:prstGeom>
            <a:noFill/>
            <a:ln w="28575">
              <a:solidFill>
                <a:srgbClr val="FFC72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4053" dir="1857825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31" name="Line 9"/>
            <p:cNvSpPr>
              <a:spLocks noChangeShapeType="1"/>
            </p:cNvSpPr>
            <p:nvPr/>
          </p:nvSpPr>
          <p:spPr bwMode="auto">
            <a:xfrm>
              <a:off x="1296" y="3856"/>
              <a:ext cx="3360" cy="0"/>
            </a:xfrm>
            <a:prstGeom prst="line">
              <a:avLst/>
            </a:prstGeom>
            <a:noFill/>
            <a:ln w="28575">
              <a:solidFill>
                <a:srgbClr val="50AA4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32" name="Line 10"/>
            <p:cNvSpPr>
              <a:spLocks noChangeShapeType="1"/>
            </p:cNvSpPr>
            <p:nvPr/>
          </p:nvSpPr>
          <p:spPr bwMode="auto">
            <a:xfrm>
              <a:off x="1344" y="3888"/>
              <a:ext cx="337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4053" dir="1857825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029" name="Picture 11" descr="RäddSamF_Logga fär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11509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addsamf.s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470025"/>
          </a:xfrm>
        </p:spPr>
        <p:txBody>
          <a:bodyPr/>
          <a:lstStyle/>
          <a:p>
            <a:pPr algn="ctr" eaLnBrk="1" hangingPunct="1"/>
            <a:r>
              <a:rPr lang="sv-SE" smtClean="0"/>
              <a:t>Presentation av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868863"/>
            <a:ext cx="6400800" cy="1249362"/>
          </a:xfrm>
        </p:spPr>
        <p:txBody>
          <a:bodyPr/>
          <a:lstStyle/>
          <a:p>
            <a:pPr eaLnBrk="1" hangingPunct="1"/>
            <a:r>
              <a:rPr lang="sv-SE" dirty="0" smtClean="0"/>
              <a:t>och </a:t>
            </a:r>
            <a:r>
              <a:rPr lang="sv-SE" dirty="0" err="1" smtClean="0"/>
              <a:t>Räddsam</a:t>
            </a:r>
            <a:r>
              <a:rPr lang="sv-SE" dirty="0" smtClean="0"/>
              <a:t>-F skolan</a:t>
            </a:r>
          </a:p>
          <a:p>
            <a:pPr eaLnBrk="1" hangingPunct="1"/>
            <a:endParaRPr lang="sv-SE" dirty="0"/>
          </a:p>
          <a:p>
            <a:pPr eaLnBrk="1" hangingPunct="1"/>
            <a:endParaRPr lang="sv-SE" dirty="0" smtClean="0"/>
          </a:p>
        </p:txBody>
      </p:sp>
      <p:pic>
        <p:nvPicPr>
          <p:cNvPr id="2052" name="Picture 6" descr="RäddSamF_Logga fä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33131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339975" y="6237288"/>
            <a:ext cx="481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sv-SE" sz="2800">
                <a:hlinkClick r:id="rId4"/>
              </a:rPr>
              <a:t>www.raddsamf.se</a:t>
            </a:r>
            <a:endParaRPr lang="sv-SE" sz="2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RäddSam</a:t>
            </a:r>
            <a:r>
              <a:rPr lang="sv-SE" dirty="0">
                <a:solidFill>
                  <a:schemeClr val="tx1"/>
                </a:solidFill>
              </a:rPr>
              <a:t> F -skolan</a:t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Preparand</a:t>
            </a:r>
          </a:p>
          <a:p>
            <a:pPr lvl="1"/>
            <a:r>
              <a:rPr lang="sv-SE" dirty="0" smtClean="0"/>
              <a:t>5 preparandkurser per </a:t>
            </a:r>
            <a:r>
              <a:rPr lang="sv-SE" dirty="0" smtClean="0"/>
              <a:t>år med deltagare från hela </a:t>
            </a:r>
            <a:r>
              <a:rPr lang="sv-SE" dirty="0" err="1" smtClean="0"/>
              <a:t>Räddsam</a:t>
            </a:r>
            <a:r>
              <a:rPr lang="sv-SE" dirty="0" smtClean="0"/>
              <a:t>-F</a:t>
            </a:r>
            <a:endParaRPr lang="sv-SE" dirty="0" smtClean="0"/>
          </a:p>
          <a:p>
            <a:pPr lvl="1"/>
            <a:r>
              <a:rPr lang="sv-SE" dirty="0" smtClean="0"/>
              <a:t>Utbildningen genomförs under 2 veckor </a:t>
            </a:r>
            <a:endParaRPr lang="sv-SE" dirty="0" smtClean="0"/>
          </a:p>
          <a:p>
            <a:pPr lvl="1"/>
            <a:r>
              <a:rPr lang="sv-SE" dirty="0" smtClean="0"/>
              <a:t>50-60 deltagare årligen</a:t>
            </a:r>
            <a:endParaRPr lang="sv-SE" dirty="0" smtClean="0"/>
          </a:p>
          <a:p>
            <a:pPr lvl="1"/>
            <a:r>
              <a:rPr lang="sv-SE" dirty="0" smtClean="0"/>
              <a:t>Uppdelat </a:t>
            </a:r>
            <a:r>
              <a:rPr lang="sv-SE" dirty="0" smtClean="0"/>
              <a:t>på Nässjö, Gislaved och Värnamo.</a:t>
            </a:r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250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Specialenhetsdagar</a:t>
            </a:r>
            <a:r>
              <a:rPr lang="sv-SE" dirty="0">
                <a:solidFill>
                  <a:schemeClr val="tx1"/>
                </a:solidFill>
              </a:rPr>
              <a:t/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Projekt under</a:t>
            </a:r>
            <a:r>
              <a:rPr lang="sv-SE" dirty="0" smtClean="0"/>
              <a:t> 2015 och 2016</a:t>
            </a:r>
            <a:endParaRPr lang="sv-SE" dirty="0" smtClean="0"/>
          </a:p>
          <a:p>
            <a:r>
              <a:rPr lang="sv-SE" dirty="0" smtClean="0"/>
              <a:t>En heldag med fokus på en specialenhet</a:t>
            </a:r>
          </a:p>
          <a:p>
            <a:pPr lvl="1"/>
            <a:r>
              <a:rPr lang="sv-SE" dirty="0" smtClean="0"/>
              <a:t>KEM</a:t>
            </a:r>
          </a:p>
          <a:p>
            <a:pPr lvl="1"/>
            <a:r>
              <a:rPr lang="sv-SE" dirty="0" smtClean="0"/>
              <a:t>Tung räddning</a:t>
            </a:r>
          </a:p>
          <a:p>
            <a:pPr lvl="1"/>
            <a:r>
              <a:rPr lang="sv-SE" dirty="0" smtClean="0"/>
              <a:t>Avancerad rökdykning</a:t>
            </a:r>
          </a:p>
          <a:p>
            <a:pPr lvl="2"/>
            <a:r>
              <a:rPr lang="sv-SE" dirty="0" smtClean="0"/>
              <a:t>Lång inträngning</a:t>
            </a:r>
          </a:p>
          <a:p>
            <a:pPr lvl="2"/>
            <a:r>
              <a:rPr lang="sv-SE" dirty="0" smtClean="0"/>
              <a:t>Stora volymer</a:t>
            </a:r>
          </a:p>
          <a:p>
            <a:pPr lvl="2"/>
            <a:endParaRPr lang="sv-SE" dirty="0"/>
          </a:p>
          <a:p>
            <a:r>
              <a:rPr lang="sv-SE" dirty="0" smtClean="0"/>
              <a:t>2017 samverkansdagar vid trafikolycka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2445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Kvalitetsarbetet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sv-SE" dirty="0" smtClean="0"/>
              <a:t>Uppdatera uppgiftskattalogen</a:t>
            </a:r>
          </a:p>
          <a:p>
            <a:r>
              <a:rPr lang="sv-SE" dirty="0" smtClean="0"/>
              <a:t>Ta fram övnings-PM och övningsunderlag</a:t>
            </a:r>
          </a:p>
          <a:p>
            <a:r>
              <a:rPr lang="sv-SE" dirty="0" smtClean="0"/>
              <a:t>Ta fram krav på utrustning </a:t>
            </a:r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909681" y="3540817"/>
            <a:ext cx="4205287" cy="2118123"/>
            <a:chOff x="46" y="306"/>
            <a:chExt cx="513" cy="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79" y="331"/>
              <a:ext cx="6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7" name="Picture 9" descr="Slack4_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312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skutt_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" y="306"/>
              <a:ext cx="10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Rapp_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465"/>
              <a:ext cx="10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383" y="330"/>
              <a:ext cx="6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313" y="398"/>
              <a:ext cx="0" cy="5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" name="Kub 11"/>
          <p:cNvSpPr/>
          <p:nvPr/>
        </p:nvSpPr>
        <p:spPr>
          <a:xfrm>
            <a:off x="3553910" y="3483503"/>
            <a:ext cx="1072577" cy="712267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Taktisk enhet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2209717" y="5070429"/>
            <a:ext cx="146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Uppgifter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447267" y="3590267"/>
            <a:ext cx="146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Utrustning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6300192" y="3649505"/>
            <a:ext cx="146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Personal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9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4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0499388"/>
            <a:ext cx="2457450" cy="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22729" y="188640"/>
            <a:ext cx="8229600" cy="606860"/>
          </a:xfrm>
        </p:spPr>
        <p:txBody>
          <a:bodyPr/>
          <a:lstStyle/>
          <a:p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>Uppgiftskatalogen </a:t>
            </a:r>
            <a:r>
              <a:rPr lang="sv-SE" sz="3200" dirty="0" smtClean="0"/>
              <a:t> 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>	</a:t>
            </a:r>
            <a:endParaRPr lang="sv-SE" sz="32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"/>
          </p:nvPr>
        </p:nvSpPr>
        <p:spPr>
          <a:xfrm>
            <a:off x="467544" y="980729"/>
            <a:ext cx="8136904" cy="22322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sv-SE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8" r="41917" b="37132"/>
          <a:stretch/>
        </p:blipFill>
        <p:spPr bwMode="auto">
          <a:xfrm>
            <a:off x="241104" y="1628800"/>
            <a:ext cx="84969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82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200" dirty="0" smtClean="0"/>
              <a:t>Uppgiftskatalogen kvalitetsarbetet – exempel motorsåg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dirty="0" smtClean="0"/>
              <a:t>Uppgift, Sågning och kapning</a:t>
            </a:r>
          </a:p>
          <a:p>
            <a:pPr marL="457200" lvl="1" indent="0">
              <a:buNone/>
            </a:pPr>
            <a:r>
              <a:rPr lang="sv-SE" sz="2400" dirty="0" smtClean="0"/>
              <a:t>Mål:</a:t>
            </a:r>
          </a:p>
          <a:p>
            <a:pPr lvl="1"/>
            <a:r>
              <a:rPr lang="sv-SE" sz="1800" dirty="0" smtClean="0"/>
              <a:t>Brandmannen </a:t>
            </a:r>
            <a:r>
              <a:rPr lang="sv-SE" sz="1800" dirty="0"/>
              <a:t>skall ha förmåga att på ett säkert sätt klara följande motorkedjesågsmoment:</a:t>
            </a:r>
          </a:p>
          <a:p>
            <a:pPr lvl="1"/>
            <a:r>
              <a:rPr lang="sv-SE" sz="1800" dirty="0"/>
              <a:t>Ta hål i en vägg eller golv</a:t>
            </a:r>
          </a:p>
          <a:p>
            <a:pPr lvl="1"/>
            <a:r>
              <a:rPr lang="sv-SE" sz="1800" dirty="0"/>
              <a:t>Ta hål i yttertak stående på taket</a:t>
            </a:r>
          </a:p>
          <a:p>
            <a:pPr lvl="1"/>
            <a:r>
              <a:rPr lang="sv-SE" sz="1800" dirty="0"/>
              <a:t>Ta hål i yttertak från höjdfordon eller arbetsplattform</a:t>
            </a:r>
          </a:p>
          <a:p>
            <a:pPr lvl="1"/>
            <a:r>
              <a:rPr lang="sv-SE" sz="1800" dirty="0"/>
              <a:t>Kapa enstaka träd över t.ex. en väg, med och utan spänning</a:t>
            </a:r>
          </a:p>
          <a:p>
            <a:pPr lvl="1"/>
            <a:r>
              <a:rPr lang="sv-SE" sz="1800" dirty="0"/>
              <a:t>Fälla träd med max 10 cm </a:t>
            </a:r>
            <a:r>
              <a:rPr lang="sv-SE" sz="1800" dirty="0" smtClean="0"/>
              <a:t>diameter</a:t>
            </a:r>
            <a:endParaRPr lang="sv-SE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Uppgiftskatalogen kvalitetsarbetet – exempel motorsåg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5105540" cy="382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79512" y="1916832"/>
            <a:ext cx="331236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Övningsmaterial </a:t>
            </a:r>
            <a:r>
              <a:rPr lang="sv-SE" dirty="0"/>
              <a:t>framtaget för att klara målen. </a:t>
            </a:r>
            <a:endParaRPr lang="sv-SE" dirty="0" smtClean="0"/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Mobil övningsanläggning framtagen baserad på målen</a:t>
            </a:r>
            <a:endParaRPr lang="sv-SE" dirty="0"/>
          </a:p>
          <a:p>
            <a:pPr eaLnBrk="1" hangingPunct="1">
              <a:lnSpc>
                <a:spcPct val="90000"/>
              </a:lnSpc>
            </a:pP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587062" cy="201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Ledningsutveckling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pPr marL="457200" lvl="1" indent="0">
              <a:buNone/>
            </a:pPr>
            <a:endParaRPr lang="sv-SE" dirty="0"/>
          </a:p>
          <a:p>
            <a:r>
              <a:rPr lang="sv-SE" dirty="0" smtClean="0"/>
              <a:t>Ansvarar för att ta fram rutiner för ledningsorganisationen.</a:t>
            </a:r>
          </a:p>
          <a:p>
            <a:r>
              <a:rPr lang="sv-SE" dirty="0" smtClean="0"/>
              <a:t>Genomföra ledningsutbildning och utveckling för alla ledningsnivåer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4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Förebyggande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sv-SE" dirty="0" smtClean="0"/>
              <a:t>Preparand förebyggande 10 dagar</a:t>
            </a:r>
          </a:p>
          <a:p>
            <a:r>
              <a:rPr lang="sv-SE" dirty="0" smtClean="0"/>
              <a:t>Brand- och olycksutredningar</a:t>
            </a:r>
          </a:p>
          <a:p>
            <a:r>
              <a:rPr lang="sv-SE" dirty="0" smtClean="0"/>
              <a:t>Seminarium 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0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0740"/>
            <a:ext cx="4320480" cy="6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0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1" y="332656"/>
            <a:ext cx="8424936" cy="513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noFill/>
        </p:spPr>
        <p:txBody>
          <a:bodyPr anchor="t"/>
          <a:lstStyle/>
          <a:p>
            <a:pPr eaLnBrk="1" hangingPunct="1"/>
            <a:r>
              <a:rPr lang="sv-SE" dirty="0" smtClean="0"/>
              <a:t>Medlemmar och räddningsstyrkor</a:t>
            </a:r>
          </a:p>
        </p:txBody>
      </p:sp>
      <p:pic>
        <p:nvPicPr>
          <p:cNvPr id="45058" name="Picture 2" descr="F:\Räddningstjänsten\RäddsamF\RaddSamF_karta_12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876300"/>
            <a:ext cx="538003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565400"/>
            <a:ext cx="1323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3" y="748465"/>
            <a:ext cx="5616029" cy="521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4518" y="2882900"/>
            <a:ext cx="2376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14 kommuner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927 medarbetare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682 </a:t>
            </a:r>
            <a:r>
              <a:rPr lang="sv-SE" sz="1400" dirty="0" err="1" smtClean="0"/>
              <a:t>bm</a:t>
            </a:r>
            <a:r>
              <a:rPr lang="sv-SE" sz="1400" dirty="0" smtClean="0"/>
              <a:t> deltid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141 </a:t>
            </a:r>
            <a:r>
              <a:rPr lang="sv-SE" sz="1400" dirty="0" err="1" smtClean="0"/>
              <a:t>bm</a:t>
            </a:r>
            <a:r>
              <a:rPr lang="sv-SE" sz="1400" dirty="0" smtClean="0"/>
              <a:t> heltid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59 IL, 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45 övrigt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213 i beredskap 24/7</a:t>
            </a:r>
            <a:endParaRPr lang="sv-SE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Kursadministration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24745"/>
            <a:ext cx="755702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Höglandets </a:t>
            </a:r>
            <a:r>
              <a:rPr lang="sv-SE" dirty="0" smtClean="0"/>
              <a:t>räddningstjänstförbund sköter ekonomin då </a:t>
            </a:r>
            <a:r>
              <a:rPr lang="sv-SE" dirty="0" err="1" smtClean="0"/>
              <a:t>Räddsam</a:t>
            </a:r>
            <a:r>
              <a:rPr lang="sv-SE" dirty="0" smtClean="0"/>
              <a:t>-F ej är en juridisk person</a:t>
            </a:r>
          </a:p>
          <a:p>
            <a:r>
              <a:rPr lang="sv-SE" dirty="0" smtClean="0"/>
              <a:t>All utbildning sker till självkostnadspris och kostnaderna fördelas på deltagarna</a:t>
            </a:r>
          </a:p>
          <a:p>
            <a:r>
              <a:rPr lang="sv-SE" dirty="0" smtClean="0"/>
              <a:t>4 ersättningsnivåer för utfört arbete</a:t>
            </a:r>
          </a:p>
          <a:p>
            <a:pPr lvl="1"/>
            <a:r>
              <a:rPr lang="sv-SE" dirty="0" smtClean="0"/>
              <a:t>% tjänst, Projektledare, Service, </a:t>
            </a:r>
            <a:r>
              <a:rPr lang="sv-SE" dirty="0" smtClean="0"/>
              <a:t>Timbank</a:t>
            </a:r>
          </a:p>
          <a:p>
            <a:r>
              <a:rPr lang="sv-SE" dirty="0" err="1" smtClean="0"/>
              <a:t>Räddsam</a:t>
            </a:r>
            <a:r>
              <a:rPr lang="sv-SE" dirty="0" smtClean="0"/>
              <a:t>-F skolan omsatte ca 1 </a:t>
            </a:r>
            <a:r>
              <a:rPr lang="sv-SE" dirty="0"/>
              <a:t>8</a:t>
            </a:r>
            <a:r>
              <a:rPr lang="sv-SE" dirty="0" smtClean="0"/>
              <a:t>00 000 under 2015. 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40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87329" y="692696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Övergripande mål för </a:t>
            </a:r>
            <a:r>
              <a:rPr lang="sv-SE" sz="2400" b="1" dirty="0" err="1"/>
              <a:t>RäddSam</a:t>
            </a:r>
            <a:r>
              <a:rPr lang="sv-SE" sz="2400" b="1" dirty="0"/>
              <a:t> F</a:t>
            </a:r>
          </a:p>
          <a:p>
            <a:endParaRPr lang="sv-SE" dirty="0" smtClean="0"/>
          </a:p>
          <a:p>
            <a:r>
              <a:rPr lang="sv-SE" dirty="0" smtClean="0"/>
              <a:t>Att </a:t>
            </a:r>
            <a:r>
              <a:rPr lang="sv-SE" dirty="0"/>
              <a:t>genom samverkan inom </a:t>
            </a:r>
            <a:r>
              <a:rPr lang="sv-SE" dirty="0" err="1"/>
              <a:t>RäddSam</a:t>
            </a:r>
            <a:r>
              <a:rPr lang="sv-SE" dirty="0"/>
              <a:t> F möjliggöra effektiva räddningsinsatser och olycksförebyggande verksamhet</a:t>
            </a:r>
          </a:p>
          <a:p>
            <a:r>
              <a:rPr lang="sv-SE" dirty="0"/>
              <a:t> 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sz="2400" b="1" dirty="0"/>
              <a:t>Strategi</a:t>
            </a:r>
          </a:p>
          <a:p>
            <a:endParaRPr lang="sv-SE" dirty="0" smtClean="0"/>
          </a:p>
          <a:p>
            <a:r>
              <a:rPr lang="sv-SE" dirty="0" smtClean="0"/>
              <a:t>Kommunerna </a:t>
            </a:r>
            <a:r>
              <a:rPr lang="sv-SE" dirty="0"/>
              <a:t>inom </a:t>
            </a:r>
            <a:r>
              <a:rPr lang="sv-SE" dirty="0" err="1"/>
              <a:t>Räddsam</a:t>
            </a:r>
            <a:r>
              <a:rPr lang="sv-SE" dirty="0"/>
              <a:t> F skall genom samverkan uppnå stordriftsfördelar och hög effektivitet med bibehållen stark lokal förankring i kommunerna. 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Kommunerna inom </a:t>
            </a:r>
            <a:r>
              <a:rPr lang="sv-SE" dirty="0" err="1"/>
              <a:t>Räddsam</a:t>
            </a:r>
            <a:r>
              <a:rPr lang="sv-SE" dirty="0"/>
              <a:t> F skall successivt tillföra mer arbetstid till det gemensamma arbetet i syfte att åstadkomma en effektivisering.</a:t>
            </a:r>
          </a:p>
        </p:txBody>
      </p:sp>
    </p:spTree>
    <p:extLst>
      <p:ext uri="{BB962C8B-B14F-4D97-AF65-F5344CB8AC3E}">
        <p14:creationId xmlns:p14="http://schemas.microsoft.com/office/powerpoint/2010/main" val="103066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sv-SE" smtClean="0"/>
              <a:t>Milstolpar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sv-SE" sz="1800" dirty="0" smtClean="0"/>
              <a:t>Ca 1975 Räddningschefsmöte</a:t>
            </a:r>
          </a:p>
          <a:p>
            <a:pPr eaLnBrk="1" hangingPunct="1"/>
            <a:r>
              <a:rPr lang="sv-SE" sz="1800" dirty="0" smtClean="0"/>
              <a:t>1980 Närmaste kår</a:t>
            </a:r>
          </a:p>
          <a:p>
            <a:pPr eaLnBrk="1" hangingPunct="1"/>
            <a:r>
              <a:rPr lang="sv-SE" sz="1800" dirty="0" smtClean="0"/>
              <a:t>1993 Gränslös samverkan</a:t>
            </a:r>
          </a:p>
          <a:p>
            <a:pPr eaLnBrk="1" hangingPunct="1"/>
            <a:r>
              <a:rPr lang="sv-SE" sz="1800" dirty="0" smtClean="0"/>
              <a:t>1995 Gemensamma projekt</a:t>
            </a:r>
          </a:p>
          <a:p>
            <a:pPr eaLnBrk="1" hangingPunct="1"/>
            <a:r>
              <a:rPr lang="sv-SE" sz="1800" dirty="0" smtClean="0"/>
              <a:t>2000 40% gemensam tjänst </a:t>
            </a:r>
          </a:p>
          <a:p>
            <a:pPr eaLnBrk="1" hangingPunct="1"/>
            <a:r>
              <a:rPr lang="sv-SE" sz="1800" dirty="0" smtClean="0"/>
              <a:t>2000 Gemensam stabs- och ledningsutbildning</a:t>
            </a:r>
          </a:p>
          <a:p>
            <a:pPr eaLnBrk="1" hangingPunct="1"/>
            <a:r>
              <a:rPr lang="sv-SE" sz="1800" dirty="0" smtClean="0"/>
              <a:t>2002 Gemensam operativ ledningsorganisation</a:t>
            </a:r>
          </a:p>
          <a:p>
            <a:pPr eaLnBrk="1" hangingPunct="1"/>
            <a:r>
              <a:rPr lang="sv-SE" sz="1800" dirty="0" smtClean="0"/>
              <a:t>2002 Axamodagarna</a:t>
            </a:r>
          </a:p>
          <a:p>
            <a:pPr eaLnBrk="1" hangingPunct="1"/>
            <a:r>
              <a:rPr lang="sv-SE" sz="1800" dirty="0" smtClean="0"/>
              <a:t>2003 </a:t>
            </a:r>
            <a:r>
              <a:rPr lang="sv-SE" sz="1800" dirty="0" err="1" smtClean="0"/>
              <a:t>RäddSam</a:t>
            </a:r>
            <a:r>
              <a:rPr lang="sv-SE" sz="1800" dirty="0" smtClean="0"/>
              <a:t> F-råd </a:t>
            </a:r>
          </a:p>
          <a:p>
            <a:pPr eaLnBrk="1" hangingPunct="1"/>
            <a:r>
              <a:rPr lang="sv-SE" sz="1800" dirty="0" smtClean="0"/>
              <a:t>2005 Gemensamma mål för taktiska enheter </a:t>
            </a:r>
          </a:p>
          <a:p>
            <a:pPr eaLnBrk="1" hangingPunct="1"/>
            <a:r>
              <a:rPr lang="sv-SE" sz="1800" dirty="0" smtClean="0"/>
              <a:t>2011 Räddningskontor 180% gemensam tjänst</a:t>
            </a:r>
          </a:p>
          <a:p>
            <a:pPr eaLnBrk="1" hangingPunct="1"/>
            <a:r>
              <a:rPr lang="sv-SE" sz="1800" dirty="0" smtClean="0"/>
              <a:t>2012 Gemensam förvaltningsorganisation Rakel</a:t>
            </a:r>
          </a:p>
          <a:p>
            <a:pPr eaLnBrk="1" hangingPunct="1"/>
            <a:r>
              <a:rPr lang="sv-SE" sz="1800" dirty="0" smtClean="0"/>
              <a:t>2013 Kvalitetsprojektet</a:t>
            </a:r>
          </a:p>
          <a:p>
            <a:pPr eaLnBrk="1" hangingPunct="1"/>
            <a:r>
              <a:rPr lang="sv-SE" sz="1800" dirty="0" smtClean="0"/>
              <a:t>2014 </a:t>
            </a:r>
            <a:r>
              <a:rPr lang="sv-SE" sz="1800" dirty="0" err="1" smtClean="0"/>
              <a:t>Räddsam</a:t>
            </a:r>
            <a:r>
              <a:rPr lang="sv-SE" sz="1800" dirty="0" smtClean="0"/>
              <a:t>-F skolan</a:t>
            </a:r>
          </a:p>
          <a:p>
            <a:pPr eaLnBrk="1" hangingPunct="1"/>
            <a:endParaRPr lang="sv-SE" sz="18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794886" y="620688"/>
            <a:ext cx="565010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 smtClean="0">
                <a:solidFill>
                  <a:schemeClr val="tx1"/>
                </a:solidFill>
              </a:rPr>
              <a:t>Organisation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/>
          <a:stretch/>
        </p:blipFill>
        <p:spPr bwMode="auto">
          <a:xfrm>
            <a:off x="3203848" y="1484785"/>
            <a:ext cx="5823477" cy="40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Rektangel 1023"/>
          <p:cNvSpPr/>
          <p:nvPr/>
        </p:nvSpPr>
        <p:spPr>
          <a:xfrm>
            <a:off x="3203848" y="1484785"/>
            <a:ext cx="1872208" cy="4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25" name="textruta 1024"/>
          <p:cNvSpPr txBox="1"/>
          <p:nvPr/>
        </p:nvSpPr>
        <p:spPr>
          <a:xfrm>
            <a:off x="539552" y="173326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Ej juridisk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Bygger på avtal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Medlemsavgift </a:t>
            </a:r>
            <a:r>
              <a:rPr lang="sv-SE" dirty="0" smtClean="0"/>
              <a:t>3kr/</a:t>
            </a:r>
            <a:r>
              <a:rPr lang="sv-SE" dirty="0" err="1" smtClean="0"/>
              <a:t>inv</a:t>
            </a:r>
            <a:r>
              <a:rPr lang="sv-SE" dirty="0" smtClean="0"/>
              <a:t> (2017)</a:t>
            </a:r>
          </a:p>
        </p:txBody>
      </p:sp>
      <p:sp>
        <p:nvSpPr>
          <p:cNvPr id="1027" name="Ellips 1026"/>
          <p:cNvSpPr/>
          <p:nvPr/>
        </p:nvSpPr>
        <p:spPr>
          <a:xfrm>
            <a:off x="3203848" y="1956384"/>
            <a:ext cx="5940152" cy="28323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8" name="textruta 1027"/>
          <p:cNvSpPr txBox="1"/>
          <p:nvPr/>
        </p:nvSpPr>
        <p:spPr>
          <a:xfrm>
            <a:off x="683568" y="371703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”Kontoret”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1,2 tjänst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Ta fram årlig verksamhetsplan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Genomföra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Utredningar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Hemsidan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Plankan</a:t>
            </a:r>
          </a:p>
        </p:txBody>
      </p:sp>
    </p:spTree>
    <p:extLst>
      <p:ext uri="{BB962C8B-B14F-4D97-AF65-F5344CB8AC3E}">
        <p14:creationId xmlns:p14="http://schemas.microsoft.com/office/powerpoint/2010/main" val="34864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794886" y="620688"/>
            <a:ext cx="565010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 err="1" smtClean="0">
                <a:solidFill>
                  <a:schemeClr val="tx1"/>
                </a:solidFill>
              </a:rPr>
              <a:t>Räddsam</a:t>
            </a:r>
            <a:r>
              <a:rPr lang="sv-SE" sz="4400" dirty="0" smtClean="0">
                <a:solidFill>
                  <a:schemeClr val="tx1"/>
                </a:solidFill>
              </a:rPr>
              <a:t>-F är del i F-samverkan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536335" cy="411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" y="3673999"/>
            <a:ext cx="27622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384"/>
            <a:ext cx="3724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843807" y="126876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err="1" smtClean="0">
                <a:solidFill>
                  <a:schemeClr val="tx1"/>
                </a:solidFill>
              </a:rPr>
              <a:t>RäddSam</a:t>
            </a:r>
            <a:r>
              <a:rPr lang="sv-SE" b="1" dirty="0" smtClean="0">
                <a:solidFill>
                  <a:schemeClr val="tx1"/>
                </a:solidFill>
              </a:rPr>
              <a:t> F-kontoret</a:t>
            </a:r>
          </a:p>
          <a:p>
            <a:pPr algn="ctr"/>
            <a:r>
              <a:rPr lang="sv-SE" sz="1600" dirty="0" err="1" smtClean="0">
                <a:solidFill>
                  <a:schemeClr val="tx1"/>
                </a:solidFill>
              </a:rPr>
              <a:t>Op</a:t>
            </a:r>
            <a:r>
              <a:rPr lang="sv-SE" sz="1600" dirty="0" smtClean="0">
                <a:solidFill>
                  <a:schemeClr val="tx1"/>
                </a:solidFill>
              </a:rPr>
              <a:t>-ansvarig Fredrik Björnberg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843807" y="2528900"/>
            <a:ext cx="28083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Studierektor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Rasmus Frid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6" name="Rak 5"/>
          <p:cNvCxnSpPr>
            <a:stCxn id="4" idx="2"/>
            <a:endCxn id="5" idx="0"/>
          </p:cNvCxnSpPr>
          <p:nvPr/>
        </p:nvCxnSpPr>
        <p:spPr>
          <a:xfrm>
            <a:off x="4247963" y="2132856"/>
            <a:ext cx="0" cy="3960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77532" y="4653136"/>
            <a:ext cx="10981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Axamo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8" name="Vinklad  7"/>
          <p:cNvCxnSpPr>
            <a:stCxn id="5" idx="2"/>
            <a:endCxn id="7" idx="0"/>
          </p:cNvCxnSpPr>
          <p:nvPr/>
        </p:nvCxnSpPr>
        <p:spPr>
          <a:xfrm rot="5400000">
            <a:off x="1993213" y="2398386"/>
            <a:ext cx="1188132" cy="3321369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749048" y="4653136"/>
            <a:ext cx="11992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Preparand</a:t>
            </a:r>
            <a:endParaRPr lang="sv-SE" sz="1600" dirty="0">
              <a:solidFill>
                <a:schemeClr val="tx1"/>
              </a:solidFill>
            </a:endParaRPr>
          </a:p>
        </p:txBody>
      </p:sp>
      <p:cxnSp>
        <p:nvCxnSpPr>
          <p:cNvPr id="10" name="Vinklad  9"/>
          <p:cNvCxnSpPr>
            <a:stCxn id="5" idx="2"/>
            <a:endCxn id="9" idx="0"/>
          </p:cNvCxnSpPr>
          <p:nvPr/>
        </p:nvCxnSpPr>
        <p:spPr>
          <a:xfrm rot="5400000">
            <a:off x="2704258" y="3109431"/>
            <a:ext cx="1188132" cy="1899278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med rundade hörn 10"/>
          <p:cNvSpPr/>
          <p:nvPr/>
        </p:nvSpPr>
        <p:spPr>
          <a:xfrm>
            <a:off x="323527" y="2258868"/>
            <a:ext cx="1620179" cy="153017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Studierektors uppgifter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1"/>
                </a:solidFill>
              </a:rPr>
              <a:t>samordning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1"/>
                </a:solidFill>
              </a:rPr>
              <a:t>kursutbud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tx1"/>
                </a:solidFill>
              </a:rPr>
              <a:t>uppföljning</a:t>
            </a:r>
            <a:endParaRPr lang="sv-SE" sz="1400" dirty="0">
              <a:solidFill>
                <a:schemeClr val="tx1"/>
              </a:solidFill>
            </a:endParaRPr>
          </a:p>
        </p:txBody>
      </p:sp>
      <p:cxnSp>
        <p:nvCxnSpPr>
          <p:cNvPr id="12" name="Kurva 11"/>
          <p:cNvCxnSpPr>
            <a:stCxn id="14" idx="1"/>
            <a:endCxn id="5" idx="3"/>
          </p:cNvCxnSpPr>
          <p:nvPr/>
        </p:nvCxnSpPr>
        <p:spPr>
          <a:xfrm rot="10800000" flipV="1">
            <a:off x="5652120" y="2392582"/>
            <a:ext cx="1002679" cy="6043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1799691" y="260648"/>
            <a:ext cx="565010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 err="1" smtClean="0">
                <a:solidFill>
                  <a:schemeClr val="tx1"/>
                </a:solidFill>
              </a:rPr>
              <a:t>RäddSam</a:t>
            </a:r>
            <a:r>
              <a:rPr lang="sv-SE" sz="4400" dirty="0" smtClean="0">
                <a:solidFill>
                  <a:schemeClr val="tx1"/>
                </a:solidFill>
              </a:rPr>
              <a:t> F -skolan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6654798" y="1556791"/>
            <a:ext cx="2304256" cy="16715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Övnings- &amp; </a:t>
            </a:r>
            <a:r>
              <a:rPr lang="sv-SE" sz="1200" dirty="0" err="1" smtClean="0">
                <a:solidFill>
                  <a:schemeClr val="tx1"/>
                </a:solidFill>
              </a:rPr>
              <a:t>utbildsningsgruppen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Övningsansvariga för respektive </a:t>
            </a:r>
            <a:r>
              <a:rPr lang="sv-SE" sz="1200" dirty="0" err="1" smtClean="0">
                <a:solidFill>
                  <a:schemeClr val="tx1"/>
                </a:solidFill>
              </a:rPr>
              <a:t>rtj</a:t>
            </a:r>
            <a:r>
              <a:rPr lang="sv-SE" sz="1200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5" name="Kurva 14"/>
          <p:cNvCxnSpPr>
            <a:stCxn id="11" idx="2"/>
            <a:endCxn id="5" idx="1"/>
          </p:cNvCxnSpPr>
          <p:nvPr/>
        </p:nvCxnSpPr>
        <p:spPr>
          <a:xfrm rot="5400000" flipH="1" flipV="1">
            <a:off x="1592668" y="2537901"/>
            <a:ext cx="792087" cy="1710190"/>
          </a:xfrm>
          <a:prstGeom prst="curvedConnector4">
            <a:avLst>
              <a:gd name="adj1" fmla="val -28860"/>
              <a:gd name="adj2" fmla="val 73684"/>
            </a:avLst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3203848" y="4653806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Special-enheter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641291" y="4664497"/>
            <a:ext cx="122685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Kvalitets-arbete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153459" y="4664497"/>
            <a:ext cx="108283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Ledning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9" name="Vinklad  18"/>
          <p:cNvCxnSpPr>
            <a:stCxn id="5" idx="2"/>
            <a:endCxn id="16" idx="0"/>
          </p:cNvCxnSpPr>
          <p:nvPr/>
        </p:nvCxnSpPr>
        <p:spPr>
          <a:xfrm rot="5400000">
            <a:off x="3419537" y="3825380"/>
            <a:ext cx="1188802" cy="468051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inklad  19"/>
          <p:cNvCxnSpPr>
            <a:stCxn id="5" idx="2"/>
            <a:endCxn id="17" idx="0"/>
          </p:cNvCxnSpPr>
          <p:nvPr/>
        </p:nvCxnSpPr>
        <p:spPr>
          <a:xfrm rot="16200000" flipH="1">
            <a:off x="4151594" y="3561372"/>
            <a:ext cx="1199493" cy="1006755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inklad  20"/>
          <p:cNvCxnSpPr>
            <a:stCxn id="5" idx="2"/>
            <a:endCxn id="18" idx="0"/>
          </p:cNvCxnSpPr>
          <p:nvPr/>
        </p:nvCxnSpPr>
        <p:spPr>
          <a:xfrm rot="16200000" flipH="1">
            <a:off x="4871674" y="2841292"/>
            <a:ext cx="1199493" cy="2446915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26"/>
          <p:cNvSpPr/>
          <p:nvPr/>
        </p:nvSpPr>
        <p:spPr>
          <a:xfrm>
            <a:off x="6679485" y="3273026"/>
            <a:ext cx="2304256" cy="3735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Förebyggandesgruppen </a:t>
            </a:r>
          </a:p>
        </p:txBody>
      </p:sp>
      <p:cxnSp>
        <p:nvCxnSpPr>
          <p:cNvPr id="28" name="Kurva 27"/>
          <p:cNvCxnSpPr>
            <a:stCxn id="27" idx="1"/>
            <a:endCxn id="5" idx="3"/>
          </p:cNvCxnSpPr>
          <p:nvPr/>
        </p:nvCxnSpPr>
        <p:spPr>
          <a:xfrm rot="10800000">
            <a:off x="5652119" y="2996953"/>
            <a:ext cx="1027366" cy="4628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7446886" y="4672481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Förebyggande</a:t>
            </a:r>
            <a:endParaRPr lang="sv-SE" sz="1600" dirty="0">
              <a:solidFill>
                <a:schemeClr val="tx1"/>
              </a:solidFill>
            </a:endParaRPr>
          </a:p>
        </p:txBody>
      </p:sp>
      <p:cxnSp>
        <p:nvCxnSpPr>
          <p:cNvPr id="31" name="Vinklad  30"/>
          <p:cNvCxnSpPr>
            <a:stCxn id="5" idx="2"/>
            <a:endCxn id="29" idx="0"/>
          </p:cNvCxnSpPr>
          <p:nvPr/>
        </p:nvCxnSpPr>
        <p:spPr>
          <a:xfrm rot="16200000" flipH="1">
            <a:off x="5621728" y="2091238"/>
            <a:ext cx="1207477" cy="3955007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RäddSam</a:t>
            </a:r>
            <a:r>
              <a:rPr lang="sv-SE" dirty="0">
                <a:solidFill>
                  <a:schemeClr val="tx1"/>
                </a:solidFill>
              </a:rPr>
              <a:t> F </a:t>
            </a:r>
            <a:r>
              <a:rPr lang="sv-SE" dirty="0" smtClean="0">
                <a:solidFill>
                  <a:schemeClr val="tx1"/>
                </a:solidFill>
              </a:rPr>
              <a:t>–skolan Axamodagarna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Axamodagarna</a:t>
            </a:r>
          </a:p>
          <a:p>
            <a:pPr lvl="1"/>
            <a:r>
              <a:rPr lang="sv-SE" dirty="0" smtClean="0"/>
              <a:t>Övar och </a:t>
            </a:r>
            <a:r>
              <a:rPr lang="sv-SE" dirty="0" smtClean="0"/>
              <a:t>prövar</a:t>
            </a:r>
            <a:r>
              <a:rPr lang="sv-SE" dirty="0" smtClean="0"/>
              <a:t> drygt </a:t>
            </a:r>
            <a:r>
              <a:rPr lang="sv-SE" dirty="0" smtClean="0"/>
              <a:t>500 brandmän </a:t>
            </a:r>
            <a:r>
              <a:rPr lang="sv-SE" dirty="0" smtClean="0"/>
              <a:t>årligen under 6 veckor på hösten.</a:t>
            </a:r>
            <a:endParaRPr lang="sv-SE" dirty="0" smtClean="0"/>
          </a:p>
          <a:p>
            <a:pPr lvl="1"/>
            <a:r>
              <a:rPr lang="sv-SE" dirty="0" smtClean="0"/>
              <a:t>Genomförs </a:t>
            </a:r>
            <a:r>
              <a:rPr lang="sv-SE" dirty="0" smtClean="0"/>
              <a:t>under </a:t>
            </a:r>
            <a:r>
              <a:rPr lang="sv-SE" dirty="0" smtClean="0"/>
              <a:t>en heldag med 2 N10 larm och 4 N5 larm.</a:t>
            </a:r>
          </a:p>
          <a:p>
            <a:pPr lvl="1"/>
            <a:r>
              <a:rPr lang="sv-SE" dirty="0" smtClean="0"/>
              <a:t>Ca 50 IL, Bi övas i befälsrollen vid 2 N10 larm.</a:t>
            </a:r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4356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RäddSam</a:t>
            </a:r>
            <a:r>
              <a:rPr lang="sv-SE" dirty="0">
                <a:solidFill>
                  <a:schemeClr val="tx1"/>
                </a:solidFill>
              </a:rPr>
              <a:t> F -skolan</a:t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075309" cy="51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260502" cy="370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3045891" cy="341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25" y="3789040"/>
            <a:ext cx="3248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äddSamF_PowerPointmall">
  <a:themeElements>
    <a:clrScheme name="RäddSamF_PowerPointma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äddSamF_PowerPoint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äddSamF_PowerPoint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äddSamF_PowerPointma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äddSamF_PowerPointma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äddSamF_PowerPointma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äddSamF_PowerPointma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äddSamF_PowerPointma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äddSamF_PowerPointma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äddSamF_PowerPointma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äddSamF_PowerPointma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äddSamF_PowerPointma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äddSamF_PowerPointma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äddSamF_PowerPointma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35600</TotalTime>
  <Words>446</Words>
  <Application>Microsoft Office PowerPoint</Application>
  <PresentationFormat>Bildspel på skärmen (4:3)</PresentationFormat>
  <Paragraphs>144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RäddSamF_PowerPointmall</vt:lpstr>
      <vt:lpstr>Presentation av</vt:lpstr>
      <vt:lpstr>Medlemmar och räddningsstyrkor</vt:lpstr>
      <vt:lpstr>PowerPoint-presentation</vt:lpstr>
      <vt:lpstr>Milstolpar</vt:lpstr>
      <vt:lpstr>PowerPoint-presentation</vt:lpstr>
      <vt:lpstr>PowerPoint-presentation</vt:lpstr>
      <vt:lpstr>PowerPoint-presentation</vt:lpstr>
      <vt:lpstr>RäddSam F –skolan Axamodagarna</vt:lpstr>
      <vt:lpstr>RäddSam F -skolan </vt:lpstr>
      <vt:lpstr>RäddSam F -skolan </vt:lpstr>
      <vt:lpstr>Specialenhetsdagar </vt:lpstr>
      <vt:lpstr>Kvalitetsarbetet</vt:lpstr>
      <vt:lpstr> Uppgiftskatalogen    </vt:lpstr>
      <vt:lpstr>Uppgiftskatalogen kvalitetsarbetet – exempel motorsåg</vt:lpstr>
      <vt:lpstr>Uppgiftskatalogen kvalitetsarbetet – exempel motorsåg</vt:lpstr>
      <vt:lpstr>Ledningsutveckling</vt:lpstr>
      <vt:lpstr>Förebyggande</vt:lpstr>
      <vt:lpstr>PowerPoint-presentation</vt:lpstr>
      <vt:lpstr>PowerPoint-presentation</vt:lpstr>
      <vt:lpstr>Kursadministration</vt:lpstr>
      <vt:lpstr>Ekonomi </vt:lpstr>
    </vt:vector>
  </TitlesOfParts>
  <Company>Nässjö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Höglandets Räddningsförbund</dc:creator>
  <cp:lastModifiedBy>Rasmus Frid</cp:lastModifiedBy>
  <cp:revision>90</cp:revision>
  <cp:lastPrinted>2013-02-25T12:39:13Z</cp:lastPrinted>
  <dcterms:created xsi:type="dcterms:W3CDTF">2008-06-27T13:29:18Z</dcterms:created>
  <dcterms:modified xsi:type="dcterms:W3CDTF">2017-02-28T15:00:40Z</dcterms:modified>
</cp:coreProperties>
</file>